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60" r:id="rId3"/>
    <p:sldMasterId id="2147483648" r:id="rId4"/>
  </p:sldMasterIdLst>
  <p:notesMasterIdLst>
    <p:notesMasterId r:id="rId18"/>
  </p:notesMasterIdLst>
  <p:handoutMasterIdLst>
    <p:handoutMasterId r:id="rId19"/>
  </p:handoutMasterIdLst>
  <p:sldIdLst>
    <p:sldId id="256" r:id="rId5"/>
    <p:sldId id="257" r:id="rId6"/>
    <p:sldId id="260" r:id="rId7"/>
    <p:sldId id="270" r:id="rId8"/>
    <p:sldId id="265" r:id="rId9"/>
    <p:sldId id="269" r:id="rId10"/>
    <p:sldId id="262" r:id="rId11"/>
    <p:sldId id="261" r:id="rId12"/>
    <p:sldId id="263" r:id="rId13"/>
    <p:sldId id="264" r:id="rId14"/>
    <p:sldId id="266" r:id="rId15"/>
    <p:sldId id="267" r:id="rId16"/>
    <p:sldId id="271" r:id="rId17"/>
  </p:sldIdLst>
  <p:sldSz cx="9144000" cy="6858000" type="screen4x3"/>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86" autoAdjust="0"/>
  </p:normalViewPr>
  <p:slideViewPr>
    <p:cSldViewPr snapToGrid="0" snapToObjects="1">
      <p:cViewPr>
        <p:scale>
          <a:sx n="114" d="100"/>
          <a:sy n="114" d="100"/>
        </p:scale>
        <p:origin x="-1470"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5D71BE9A-0520-7B4B-9987-6B073AC0DA57}" type="datetimeFigureOut">
              <a:rPr lang="en-US" smtClean="0"/>
              <a:t>4/14/2015</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49887922-E5CF-5047-A994-B0126BF71D43}" type="slidenum">
              <a:rPr lang="en-US" smtClean="0"/>
              <a:t>‹#›</a:t>
            </a:fld>
            <a:endParaRPr lang="en-US"/>
          </a:p>
        </p:txBody>
      </p:sp>
    </p:spTree>
    <p:extLst>
      <p:ext uri="{BB962C8B-B14F-4D97-AF65-F5344CB8AC3E}">
        <p14:creationId xmlns:p14="http://schemas.microsoft.com/office/powerpoint/2010/main" val="1773957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FD47E770-09BF-854B-88C7-CC29EA09C37D}" type="datetimeFigureOut">
              <a:rPr lang="en-US" smtClean="0"/>
              <a:t>4/14/2015</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85B08951-C68B-784E-9DDC-0F2BD9E0DEF1}" type="slidenum">
              <a:rPr lang="en-US" smtClean="0"/>
              <a:t>‹#›</a:t>
            </a:fld>
            <a:endParaRPr lang="en-US"/>
          </a:p>
        </p:txBody>
      </p:sp>
    </p:spTree>
    <p:extLst>
      <p:ext uri="{BB962C8B-B14F-4D97-AF65-F5344CB8AC3E}">
        <p14:creationId xmlns:p14="http://schemas.microsoft.com/office/powerpoint/2010/main" val="3059050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08951-C68B-784E-9DDC-0F2BD9E0DEF1}" type="slidenum">
              <a:rPr lang="en-US" smtClean="0"/>
              <a:t>1</a:t>
            </a:fld>
            <a:endParaRPr lang="en-US"/>
          </a:p>
        </p:txBody>
      </p:sp>
    </p:spTree>
    <p:extLst>
      <p:ext uri="{BB962C8B-B14F-4D97-AF65-F5344CB8AC3E}">
        <p14:creationId xmlns:p14="http://schemas.microsoft.com/office/powerpoint/2010/main" val="3826666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Inside each topic (teaching, assessment, leadership, etc.) you will find:</a:t>
            </a:r>
          </a:p>
          <a:p>
            <a:pPr marL="171450" indent="-171450">
              <a:buFont typeface="Arial" panose="020B0604020202020204" pitchFamily="34" charset="0"/>
              <a:buChar char="•"/>
            </a:pPr>
            <a:r>
              <a:rPr lang="en-US" dirty="0" smtClean="0"/>
              <a:t>Background information, data and research</a:t>
            </a:r>
          </a:p>
          <a:p>
            <a:pPr marL="171450" indent="-171450">
              <a:buFont typeface="Arial" panose="020B0604020202020204" pitchFamily="34" charset="0"/>
              <a:buChar char="•"/>
            </a:pPr>
            <a:r>
              <a:rPr lang="en-US" dirty="0" smtClean="0"/>
              <a:t>Connections to</a:t>
            </a:r>
            <a:r>
              <a:rPr lang="en-US" baseline="0" dirty="0" smtClean="0"/>
              <a:t> and between other topics</a:t>
            </a:r>
          </a:p>
          <a:p>
            <a:pPr marL="171450" indent="-171450">
              <a:buFont typeface="Arial" panose="020B0604020202020204" pitchFamily="34" charset="0"/>
              <a:buChar char="•"/>
            </a:pPr>
            <a:r>
              <a:rPr lang="en-US" baseline="0" dirty="0" smtClean="0"/>
              <a:t>A table describing the characteristics of each stage in the change process</a:t>
            </a:r>
          </a:p>
          <a:p>
            <a:pPr marL="171450" indent="-171450">
              <a:buFont typeface="Arial" panose="020B0604020202020204" pitchFamily="34" charset="0"/>
              <a:buChar char="•"/>
            </a:pPr>
            <a:r>
              <a:rPr lang="en-US" baseline="0" dirty="0" smtClean="0"/>
              <a:t>Key principles to guide development and implementation of plans, so you don’t lose sight of what you’re trying to accomplish</a:t>
            </a:r>
          </a:p>
          <a:p>
            <a:pPr marL="171450" indent="-171450">
              <a:buFont typeface="Arial" panose="020B0604020202020204" pitchFamily="34" charset="0"/>
              <a:buChar char="•"/>
            </a:pPr>
            <a:r>
              <a:rPr lang="en-US" baseline="0" dirty="0" smtClean="0"/>
              <a:t>A series of important questions you should be asking and which might be asked of you</a:t>
            </a:r>
          </a:p>
          <a:p>
            <a:pPr marL="171450" indent="-171450">
              <a:buFont typeface="Arial" panose="020B0604020202020204" pitchFamily="34" charset="0"/>
              <a:buChar char="•"/>
            </a:pPr>
            <a:r>
              <a:rPr lang="en-US" baseline="0" dirty="0" smtClean="0"/>
              <a:t>Potential action steps to get you started</a:t>
            </a:r>
          </a:p>
          <a:p>
            <a:pPr marL="171450" indent="-171450">
              <a:buFont typeface="Arial" panose="020B0604020202020204" pitchFamily="34" charset="0"/>
              <a:buChar char="•"/>
            </a:pPr>
            <a:r>
              <a:rPr lang="en-US" baseline="0" dirty="0" smtClean="0"/>
              <a:t>What policies stand in your way, which ones support you and which do you need to change or create?</a:t>
            </a:r>
          </a:p>
          <a:p>
            <a:pPr marL="171450" indent="-171450">
              <a:buFont typeface="Arial" panose="020B0604020202020204" pitchFamily="34" charset="0"/>
              <a:buChar char="•"/>
            </a:pPr>
            <a:r>
              <a:rPr lang="en-US" baseline="0" dirty="0" smtClean="0"/>
              <a:t>What does this look like?  Exemplars show what success looks like and how they got to where they are now.</a:t>
            </a:r>
            <a:endParaRPr lang="en-US" dirty="0"/>
          </a:p>
        </p:txBody>
      </p:sp>
      <p:sp>
        <p:nvSpPr>
          <p:cNvPr id="4" name="Slide Number Placeholder 3"/>
          <p:cNvSpPr>
            <a:spLocks noGrp="1"/>
          </p:cNvSpPr>
          <p:nvPr>
            <p:ph type="sldNum" sz="quarter" idx="10"/>
          </p:nvPr>
        </p:nvSpPr>
        <p:spPr/>
        <p:txBody>
          <a:bodyPr/>
          <a:lstStyle/>
          <a:p>
            <a:fld id="{85B08951-C68B-784E-9DDC-0F2BD9E0DEF1}" type="slidenum">
              <a:rPr lang="en-US" smtClean="0"/>
              <a:t>10</a:t>
            </a:fld>
            <a:endParaRPr lang="en-US"/>
          </a:p>
        </p:txBody>
      </p:sp>
    </p:spTree>
    <p:extLst>
      <p:ext uri="{BB962C8B-B14F-4D97-AF65-F5344CB8AC3E}">
        <p14:creationId xmlns:p14="http://schemas.microsoft.com/office/powerpoint/2010/main" val="3804918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report</a:t>
            </a:r>
            <a:r>
              <a:rPr lang="en-US" baseline="0" dirty="0" smtClean="0"/>
              <a:t> can be downloaded on virtually any page on the website.  It was written by Dr. James Marshall, a professor at San Diego State University, based on the research he and his colleagues did and on the thoughts, comments and guidance provided by the 40 experts who participated in the working groups.  </a:t>
            </a:r>
          </a:p>
          <a:p>
            <a:endParaRPr lang="en-US" baseline="0" dirty="0" smtClean="0"/>
          </a:p>
          <a:p>
            <a:r>
              <a:rPr lang="en-US" baseline="0" dirty="0" smtClean="0"/>
              <a:t>The report contains many more details than the website, allowing a deeper dive into relevant topics and subtopics, and a very extensive bibliography full of sources for more information on anything in the report.</a:t>
            </a:r>
          </a:p>
          <a:p>
            <a:endParaRPr lang="en-US" baseline="0" dirty="0" smtClean="0"/>
          </a:p>
          <a:p>
            <a:r>
              <a:rPr lang="en-US" baseline="0" dirty="0" smtClean="0"/>
              <a:t>The Roadmap is a high-level tool designed to provide a structure or framework for making plans to create 21</a:t>
            </a:r>
            <a:r>
              <a:rPr lang="en-US" baseline="30000" dirty="0" smtClean="0"/>
              <a:t>st</a:t>
            </a:r>
            <a:r>
              <a:rPr lang="en-US" baseline="0" dirty="0" smtClean="0"/>
              <a:t> century learning environments.  There are a number of prescriptive tools available to help leaders make decisions on specific aspects of their plans and the report sends you to organizations like ISTE or the Alliance for Excellent Education or the Consortium on School Network for their planning tools..</a:t>
            </a:r>
            <a:endParaRPr lang="en-US" dirty="0"/>
          </a:p>
        </p:txBody>
      </p:sp>
      <p:sp>
        <p:nvSpPr>
          <p:cNvPr id="4" name="Slide Number Placeholder 3"/>
          <p:cNvSpPr>
            <a:spLocks noGrp="1"/>
          </p:cNvSpPr>
          <p:nvPr>
            <p:ph type="sldNum" sz="quarter" idx="10"/>
          </p:nvPr>
        </p:nvSpPr>
        <p:spPr/>
        <p:txBody>
          <a:bodyPr/>
          <a:lstStyle/>
          <a:p>
            <a:fld id="{85B08951-C68B-784E-9DDC-0F2BD9E0DEF1}" type="slidenum">
              <a:rPr lang="en-US" smtClean="0"/>
              <a:t>11</a:t>
            </a:fld>
            <a:endParaRPr lang="en-US"/>
          </a:p>
        </p:txBody>
      </p:sp>
    </p:spTree>
    <p:extLst>
      <p:ext uri="{BB962C8B-B14F-4D97-AF65-F5344CB8AC3E}">
        <p14:creationId xmlns:p14="http://schemas.microsoft.com/office/powerpoint/2010/main" val="2555233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Roadm</a:t>
            </a:r>
            <a:r>
              <a:rPr lang="en-US" baseline="0" dirty="0" smtClean="0"/>
              <a:t>ap was conceived as a planning tool, and can be used as a detailed guide through the entire planning process or more as a starting point, where everyone begins by developing a common understanding of the complexity of the task, adopts a planning framework and agrees on a set of guiding principles.</a:t>
            </a:r>
          </a:p>
          <a:p>
            <a:endParaRPr lang="en-US" baseline="0" dirty="0" smtClean="0"/>
          </a:p>
          <a:p>
            <a:r>
              <a:rPr lang="en-US" baseline="0" dirty="0" smtClean="0"/>
              <a:t>In particular, the graphic can be used in meetings and presentations to help people understand the complicated nature of school change and to see the interrelationships between each aspect of the planning process and each of the five topic areas.  </a:t>
            </a:r>
          </a:p>
          <a:p>
            <a:endParaRPr lang="en-US" baseline="0" dirty="0" smtClean="0"/>
          </a:p>
          <a:p>
            <a:r>
              <a:rPr lang="en-US" baseline="0" dirty="0" smtClean="0"/>
              <a:t>It can also be used to explain to others, from parents to press to public officials, why school change is difficult and complicated, so they understand it is time consuming and resource intensive.</a:t>
            </a:r>
          </a:p>
          <a:p>
            <a:endParaRPr lang="en-US" baseline="0" dirty="0" smtClean="0"/>
          </a:p>
          <a:p>
            <a:r>
              <a:rPr lang="en-US" baseline="0" dirty="0" smtClean="0"/>
              <a:t>By showing the complexity and difficulty of change, the Roadmap can provide “air cover” for school leaders by being “third party validation” of their plans.</a:t>
            </a:r>
            <a:endParaRPr lang="en-US" dirty="0"/>
          </a:p>
        </p:txBody>
      </p:sp>
      <p:sp>
        <p:nvSpPr>
          <p:cNvPr id="4" name="Slide Number Placeholder 3"/>
          <p:cNvSpPr>
            <a:spLocks noGrp="1"/>
          </p:cNvSpPr>
          <p:nvPr>
            <p:ph type="sldNum" sz="quarter" idx="10"/>
          </p:nvPr>
        </p:nvSpPr>
        <p:spPr/>
        <p:txBody>
          <a:bodyPr/>
          <a:lstStyle/>
          <a:p>
            <a:fld id="{85B08951-C68B-784E-9DDC-0F2BD9E0DEF1}" type="slidenum">
              <a:rPr lang="en-US" smtClean="0"/>
              <a:t>12</a:t>
            </a:fld>
            <a:endParaRPr lang="en-US"/>
          </a:p>
        </p:txBody>
      </p:sp>
    </p:spTree>
    <p:extLst>
      <p:ext uri="{BB962C8B-B14F-4D97-AF65-F5344CB8AC3E}">
        <p14:creationId xmlns:p14="http://schemas.microsoft.com/office/powerpoint/2010/main" val="277865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conclusion suitable for</a:t>
            </a:r>
            <a:r>
              <a:rPr lang="en-US" baseline="0" dirty="0" smtClean="0"/>
              <a:t> your audience, and invite them to </a:t>
            </a:r>
            <a:r>
              <a:rPr lang="en-US" baseline="0" smtClean="0"/>
              <a:t>explore www.roadmap21.org</a:t>
            </a:r>
            <a:endParaRPr lang="en-US" b="0" baseline="0" dirty="0" smtClean="0"/>
          </a:p>
        </p:txBody>
      </p:sp>
      <p:sp>
        <p:nvSpPr>
          <p:cNvPr id="4" name="Slide Number Placeholder 3"/>
          <p:cNvSpPr>
            <a:spLocks noGrp="1"/>
          </p:cNvSpPr>
          <p:nvPr>
            <p:ph type="sldNum" sz="quarter" idx="10"/>
          </p:nvPr>
        </p:nvSpPr>
        <p:spPr/>
        <p:txBody>
          <a:bodyPr/>
          <a:lstStyle/>
          <a:p>
            <a:fld id="{85B08951-C68B-784E-9DDC-0F2BD9E0DEF1}" type="slidenum">
              <a:rPr lang="en-US" smtClean="0"/>
              <a:t>13</a:t>
            </a:fld>
            <a:endParaRPr lang="en-US"/>
          </a:p>
        </p:txBody>
      </p:sp>
    </p:spTree>
    <p:extLst>
      <p:ext uri="{BB962C8B-B14F-4D97-AF65-F5344CB8AC3E}">
        <p14:creationId xmlns:p14="http://schemas.microsoft.com/office/powerpoint/2010/main" val="379645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Many are debating what will it take to adequately prepare students for a fast paced, fast changing world.  </a:t>
            </a:r>
          </a:p>
          <a:p>
            <a:endParaRPr lang="en-US" baseline="0" dirty="0" smtClean="0"/>
          </a:p>
          <a:p>
            <a:r>
              <a:rPr lang="en-US" baseline="0" dirty="0" smtClean="0"/>
              <a:t>Student population is incredibly diverse.  For the first time (2014-2015 school year) US student population is majority minority.  Larger numbers of kids in poverty, English language learners, kids with disabilities.  These kids are growing up with technology and the Internet.</a:t>
            </a:r>
          </a:p>
          <a:p>
            <a:endParaRPr lang="en-US" baseline="0" dirty="0" smtClean="0"/>
          </a:p>
          <a:p>
            <a:r>
              <a:rPr lang="en-US" baseline="0" dirty="0" smtClean="0"/>
              <a:t>The world they will enter </a:t>
            </a:r>
            <a:r>
              <a:rPr lang="en-US" baseline="0" dirty="0" smtClean="0"/>
              <a:t>after </a:t>
            </a:r>
            <a:r>
              <a:rPr lang="en-US" baseline="0" dirty="0" smtClean="0"/>
              <a:t>graduation is globally competitive, requires more knowledge workers who need to be creative, flexible, life long learners.  The jobs they will hold many not even be invented yet.  At the same time, the civic challenges we face as a country and society are getting more complex and the way that we engage in civic life is changing, with much of our information coming from digital sources and much of our participation happening online.</a:t>
            </a:r>
          </a:p>
          <a:p>
            <a:endParaRPr lang="en-US" baseline="0" dirty="0" smtClean="0"/>
          </a:p>
          <a:p>
            <a:r>
              <a:rPr lang="en-US" baseline="0" dirty="0" smtClean="0"/>
              <a:t>This places a very different set of demands on schools that were created to educate an agrarian population for the industrial age.</a:t>
            </a:r>
          </a:p>
          <a:p>
            <a:endParaRPr lang="en-US" dirty="0"/>
          </a:p>
        </p:txBody>
      </p:sp>
      <p:sp>
        <p:nvSpPr>
          <p:cNvPr id="4" name="Slide Number Placeholder 3"/>
          <p:cNvSpPr>
            <a:spLocks noGrp="1"/>
          </p:cNvSpPr>
          <p:nvPr>
            <p:ph type="sldNum" sz="quarter" idx="10"/>
          </p:nvPr>
        </p:nvSpPr>
        <p:spPr/>
        <p:txBody>
          <a:bodyPr/>
          <a:lstStyle/>
          <a:p>
            <a:fld id="{85B08951-C68B-784E-9DDC-0F2BD9E0DEF1}" type="slidenum">
              <a:rPr lang="en-US" smtClean="0"/>
              <a:t>2</a:t>
            </a:fld>
            <a:endParaRPr lang="en-US"/>
          </a:p>
        </p:txBody>
      </p:sp>
    </p:spTree>
    <p:extLst>
      <p:ext uri="{BB962C8B-B14F-4D97-AF65-F5344CB8AC3E}">
        <p14:creationId xmlns:p14="http://schemas.microsoft.com/office/powerpoint/2010/main" val="364665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leaders are coming to a</a:t>
            </a:r>
            <a:r>
              <a:rPr lang="en-US" baseline="0" dirty="0" smtClean="0"/>
              <a:t> consensus that schools need to provide a new kind of learning experience for students, “21</a:t>
            </a:r>
            <a:r>
              <a:rPr lang="en-US" baseline="30000" dirty="0" smtClean="0"/>
              <a:t>st</a:t>
            </a:r>
            <a:r>
              <a:rPr lang="en-US" baseline="0" dirty="0" smtClean="0"/>
              <a:t> century learning.”</a:t>
            </a:r>
          </a:p>
          <a:p>
            <a:endParaRPr lang="en-US" baseline="0" dirty="0" smtClean="0"/>
          </a:p>
          <a:p>
            <a:r>
              <a:rPr lang="en-US" baseline="0" dirty="0" smtClean="0"/>
              <a:t>It includes mastering subjects like English, math, science, social studies and the arts.  But also includes opportunities for kids to practice the 4 Cs of critical thinking, communication, collaboration and creativity.  The 4 Cs are the skills employers most desire and find most lacking in today’s graduates.</a:t>
            </a:r>
          </a:p>
          <a:p>
            <a:endParaRPr lang="en-US" baseline="0" dirty="0" smtClean="0"/>
          </a:p>
          <a:p>
            <a:r>
              <a:rPr lang="en-US" baseline="0" dirty="0" smtClean="0"/>
              <a:t>And teaching is changing from </a:t>
            </a:r>
            <a:r>
              <a:rPr lang="en-US" baseline="0" dirty="0" smtClean="0"/>
              <a:t>teacher-focused </a:t>
            </a:r>
            <a:r>
              <a:rPr lang="en-US" baseline="0" dirty="0" smtClean="0"/>
              <a:t>(with teacher standing in front of the class lecturing or “dispensing knowledge” to </a:t>
            </a:r>
            <a:r>
              <a:rPr lang="en-US" baseline="0" dirty="0" smtClean="0"/>
              <a:t>student-centered</a:t>
            </a:r>
            <a:r>
              <a:rPr lang="en-US" baseline="0" dirty="0" smtClean="0"/>
              <a:t>, where kids are taking a greater role in the learning process.  The technology makes it possible and easier to personalize learning for individual kids, for their tasks to adapt, becoming harder as the student progresses, or easier if the student is having trouble mastering the content.</a:t>
            </a:r>
          </a:p>
          <a:p>
            <a:endParaRPr lang="en-US" baseline="0" dirty="0" smtClean="0"/>
          </a:p>
          <a:p>
            <a:r>
              <a:rPr lang="en-US" baseline="0" dirty="0" smtClean="0"/>
              <a:t>And the Internet and mobile devices have brought the entire stock of knowledge to our fingertips, so how do we use powerful digital tools to help kids learn and master content in ways that encourage the 4 Cs?</a:t>
            </a:r>
            <a:endParaRPr lang="en-US" dirty="0"/>
          </a:p>
        </p:txBody>
      </p:sp>
      <p:sp>
        <p:nvSpPr>
          <p:cNvPr id="4" name="Slide Number Placeholder 3"/>
          <p:cNvSpPr>
            <a:spLocks noGrp="1"/>
          </p:cNvSpPr>
          <p:nvPr>
            <p:ph type="sldNum" sz="quarter" idx="10"/>
          </p:nvPr>
        </p:nvSpPr>
        <p:spPr/>
        <p:txBody>
          <a:bodyPr/>
          <a:lstStyle/>
          <a:p>
            <a:fld id="{85B08951-C68B-784E-9DDC-0F2BD9E0DEF1}" type="slidenum">
              <a:rPr lang="en-US" smtClean="0"/>
              <a:t>3</a:t>
            </a:fld>
            <a:endParaRPr lang="en-US"/>
          </a:p>
        </p:txBody>
      </p:sp>
    </p:spTree>
    <p:extLst>
      <p:ext uri="{BB962C8B-B14F-4D97-AF65-F5344CB8AC3E}">
        <p14:creationId xmlns:p14="http://schemas.microsoft.com/office/powerpoint/2010/main" val="73806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money is flowing into broadband</a:t>
            </a:r>
            <a:r>
              <a:rPr lang="en-US" baseline="0" dirty="0" smtClean="0"/>
              <a:t> services for schools and libraries.</a:t>
            </a:r>
          </a:p>
          <a:p>
            <a:pPr marL="173079" indent="-173079">
              <a:buFont typeface="Arial" panose="020B0604020202020204" pitchFamily="34" charset="0"/>
              <a:buChar char="•"/>
            </a:pPr>
            <a:r>
              <a:rPr lang="en-US" baseline="0" dirty="0" smtClean="0"/>
              <a:t>FCC’s changes to the e-Rate have increased federal subsidies for broadband</a:t>
            </a:r>
          </a:p>
          <a:p>
            <a:pPr marL="173079" indent="-173079">
              <a:buFont typeface="Arial" panose="020B0604020202020204" pitchFamily="34" charset="0"/>
              <a:buChar char="•"/>
            </a:pPr>
            <a:r>
              <a:rPr lang="en-US" baseline="0" dirty="0" smtClean="0"/>
              <a:t>The Administration’s </a:t>
            </a:r>
            <a:r>
              <a:rPr lang="en-US" baseline="0" dirty="0" err="1" smtClean="0"/>
              <a:t>ConnectED</a:t>
            </a:r>
            <a:r>
              <a:rPr lang="en-US" baseline="0" dirty="0" smtClean="0"/>
              <a:t> initiative is focused in increasing bandwidth to schools, adopting digital curriculum &amp; devices, and professional development for teachers.</a:t>
            </a:r>
          </a:p>
          <a:p>
            <a:pPr marL="173079" indent="-173079">
              <a:buFont typeface="Arial" panose="020B0604020202020204" pitchFamily="34" charset="0"/>
              <a:buChar char="•"/>
            </a:pPr>
            <a:r>
              <a:rPr lang="en-US" baseline="0" dirty="0" smtClean="0"/>
              <a:t>New college- and career-ready standards, the curriculum and tests that support them use more online resources and rely more and more on computer and online testing.  That has driven demand for more devices in schools and more bandwidth for schools</a:t>
            </a:r>
          </a:p>
          <a:p>
            <a:pPr marL="173079" indent="-173079">
              <a:buFont typeface="Arial" panose="020B0604020202020204" pitchFamily="34" charset="0"/>
              <a:buChar char="•"/>
            </a:pPr>
            <a:r>
              <a:rPr lang="en-US" baseline="0" dirty="0" smtClean="0"/>
              <a:t>The devices (laptops, tablets, smart phones, </a:t>
            </a:r>
            <a:r>
              <a:rPr lang="en-US" baseline="0" dirty="0" smtClean="0"/>
              <a:t>etc.) </a:t>
            </a:r>
            <a:r>
              <a:rPr lang="en-US" baseline="0" dirty="0" smtClean="0"/>
              <a:t>are becoming more affordable, more powerful and easier to use.</a:t>
            </a:r>
          </a:p>
          <a:p>
            <a:pPr marL="173079" indent="-173079">
              <a:buFont typeface="Arial" panose="020B0604020202020204" pitchFamily="34" charset="0"/>
              <a:buChar char="•"/>
            </a:pPr>
            <a:r>
              <a:rPr lang="en-US" baseline="0" dirty="0" smtClean="0"/>
              <a:t>And there has been an explosion of education apps, student data management systems and learning management systems.</a:t>
            </a:r>
          </a:p>
          <a:p>
            <a:endParaRPr lang="en-US" dirty="0"/>
          </a:p>
        </p:txBody>
      </p:sp>
      <p:sp>
        <p:nvSpPr>
          <p:cNvPr id="4" name="Slide Number Placeholder 3"/>
          <p:cNvSpPr>
            <a:spLocks noGrp="1"/>
          </p:cNvSpPr>
          <p:nvPr>
            <p:ph type="sldNum" sz="quarter" idx="10"/>
          </p:nvPr>
        </p:nvSpPr>
        <p:spPr/>
        <p:txBody>
          <a:bodyPr/>
          <a:lstStyle/>
          <a:p>
            <a:fld id="{85B08951-C68B-784E-9DDC-0F2BD9E0DEF1}" type="slidenum">
              <a:rPr lang="en-US" smtClean="0"/>
              <a:t>4</a:t>
            </a:fld>
            <a:endParaRPr lang="en-US"/>
          </a:p>
        </p:txBody>
      </p:sp>
    </p:spTree>
    <p:extLst>
      <p:ext uri="{BB962C8B-B14F-4D97-AF65-F5344CB8AC3E}">
        <p14:creationId xmlns:p14="http://schemas.microsoft.com/office/powerpoint/2010/main" val="95971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  Will take 4 clicks]</a:t>
            </a:r>
          </a:p>
          <a:p>
            <a:endParaRPr lang="en-US" dirty="0" smtClean="0"/>
          </a:p>
          <a:p>
            <a:r>
              <a:rPr lang="en-US" dirty="0" smtClean="0"/>
              <a:t>Everybody want’s a silver bullet.  It’s only natural.  Life would be so much simpler if there</a:t>
            </a:r>
            <a:r>
              <a:rPr lang="en-US" baseline="0" dirty="0" smtClean="0"/>
              <a:t> were one.  But giving students laptops or tablets; bringing high-speed broadband into classrooms, none of that will magically transform schools, teaching or learning.  Schools are complex organisms, with may pieces in play.  Bringing about change is like trying to fit all the pieces of a big old complicated jigsaw puzzle together.  You have to have all the pieces and they have to fit together and it sure isn’t easy.</a:t>
            </a:r>
            <a:endParaRPr lang="en-US" dirty="0"/>
          </a:p>
        </p:txBody>
      </p:sp>
      <p:sp>
        <p:nvSpPr>
          <p:cNvPr id="4" name="Slide Number Placeholder 3"/>
          <p:cNvSpPr>
            <a:spLocks noGrp="1"/>
          </p:cNvSpPr>
          <p:nvPr>
            <p:ph type="sldNum" sz="quarter" idx="10"/>
          </p:nvPr>
        </p:nvSpPr>
        <p:spPr/>
        <p:txBody>
          <a:bodyPr/>
          <a:lstStyle/>
          <a:p>
            <a:fld id="{85B08951-C68B-784E-9DDC-0F2BD9E0DEF1}" type="slidenum">
              <a:rPr lang="en-US" smtClean="0"/>
              <a:t>5</a:t>
            </a:fld>
            <a:endParaRPr lang="en-US"/>
          </a:p>
        </p:txBody>
      </p:sp>
    </p:spTree>
    <p:extLst>
      <p:ext uri="{BB962C8B-B14F-4D97-AF65-F5344CB8AC3E}">
        <p14:creationId xmlns:p14="http://schemas.microsoft.com/office/powerpoint/2010/main" val="387254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many times, school reform</a:t>
            </a:r>
            <a:r>
              <a:rPr lang="en-US" baseline="0" dirty="0" smtClean="0"/>
              <a:t> or technology initiatives have failed because either something was chosen as a “silver bullet” solution or the reform process didn’t put all the pieces together.</a:t>
            </a:r>
          </a:p>
          <a:p>
            <a:endParaRPr lang="en-US" baseline="0" dirty="0" smtClean="0"/>
          </a:p>
          <a:p>
            <a:r>
              <a:rPr lang="en-US" baseline="0" dirty="0" smtClean="0"/>
              <a:t>Three organizations came together to create a tool that would help school leaders, (whether within a school, a district or a state) map out a comprehensive plan that covers the major pieces of the school puzzle and gets the most value out of our investments in education.  We gathered more than 40 education experts in five working groups, met over several months, and the result is “Building Your Roadmap to 21</a:t>
            </a:r>
            <a:r>
              <a:rPr lang="en-US" baseline="30000" dirty="0" smtClean="0"/>
              <a:t>st</a:t>
            </a:r>
            <a:r>
              <a:rPr lang="en-US" baseline="0" dirty="0" smtClean="0"/>
              <a:t> Century Learning Environments” a planning tool for education leaders. </a:t>
            </a:r>
          </a:p>
          <a:p>
            <a:endParaRPr lang="en-US" baseline="0" dirty="0" smtClean="0"/>
          </a:p>
          <a:p>
            <a:pPr defTabSz="461543">
              <a:defRPr/>
            </a:pPr>
            <a:r>
              <a:rPr lang="en-US" dirty="0" smtClean="0"/>
              <a:t>Roadmap is a free tool, copyright cleared under creative commons, provided as a public service by Cable Impacts</a:t>
            </a:r>
            <a:r>
              <a:rPr lang="en-US" baseline="0" dirty="0" smtClean="0"/>
              <a:t> Foundation, the Partnership for 21</a:t>
            </a:r>
            <a:r>
              <a:rPr lang="en-US" baseline="30000" dirty="0" smtClean="0"/>
              <a:t>st</a:t>
            </a:r>
            <a:r>
              <a:rPr lang="en-US" baseline="0" dirty="0" smtClean="0"/>
              <a:t> Century Learning, and the State Educational Technology Directors Association.</a:t>
            </a:r>
            <a:endParaRPr lang="en-US" dirty="0" smtClean="0"/>
          </a:p>
          <a:p>
            <a:endParaRPr lang="en-US" baseline="0" dirty="0" smtClean="0"/>
          </a:p>
          <a:p>
            <a:r>
              <a:rPr lang="en-US" baseline="0" dirty="0" smtClean="0"/>
              <a:t>[Brief descriptions of the three organizations:]</a:t>
            </a:r>
          </a:p>
          <a:p>
            <a:r>
              <a:rPr lang="en-US" dirty="0"/>
              <a:t>As the cable industry’s foundation dedicated to social responsibility, Cable Impacts leverages cable’s resources – including its platform, technology and content – to empower consumers and enhance communities. The foundation’s work targets: the advancement of education, increasing broadband adoption, and providing parents with the tools and resources to help their children appropriately and effectively use media.</a:t>
            </a:r>
          </a:p>
          <a:p>
            <a:endParaRPr lang="en-US" dirty="0"/>
          </a:p>
          <a:p>
            <a:r>
              <a:rPr lang="en-US" dirty="0"/>
              <a:t>P21 is the leading national organization committed to ensuring that all students graduate with deep content knowledge, and the creativity and innovation, communication, collaboration, and critical thinking skills required for postsecondary success in college, career, and citizenship. Guided by this goal, and a desire to promote innovative new approaches to teaching and learning, P21 supports cutting edge research, promotes evidence-based education policy and practice improvements, and encourages collaboration among education, business, and community leaders.</a:t>
            </a:r>
          </a:p>
          <a:p>
            <a:endParaRPr lang="en-US" dirty="0"/>
          </a:p>
          <a:p>
            <a:r>
              <a:rPr lang="en-US" dirty="0"/>
              <a:t>The State Educational Technology Directors Association (SETDA), founded in 2001, is the national non-profit association representing the interests of U.S. state and territorial educational technology leadership. SETDA’s mission is to build and increase the capacity of state and national leaders to improve education through technology policy and practice.</a:t>
            </a:r>
          </a:p>
        </p:txBody>
      </p:sp>
      <p:sp>
        <p:nvSpPr>
          <p:cNvPr id="4" name="Slide Number Placeholder 3"/>
          <p:cNvSpPr>
            <a:spLocks noGrp="1"/>
          </p:cNvSpPr>
          <p:nvPr>
            <p:ph type="sldNum" sz="quarter" idx="10"/>
          </p:nvPr>
        </p:nvSpPr>
        <p:spPr/>
        <p:txBody>
          <a:bodyPr/>
          <a:lstStyle/>
          <a:p>
            <a:fld id="{85B08951-C68B-784E-9DDC-0F2BD9E0DEF1}" type="slidenum">
              <a:rPr lang="en-US" smtClean="0"/>
              <a:t>6</a:t>
            </a:fld>
            <a:endParaRPr lang="en-US"/>
          </a:p>
        </p:txBody>
      </p:sp>
    </p:spTree>
    <p:extLst>
      <p:ext uri="{BB962C8B-B14F-4D97-AF65-F5344CB8AC3E}">
        <p14:creationId xmlns:p14="http://schemas.microsoft.com/office/powerpoint/2010/main" val="327825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Roadmap tool is three pieces:</a:t>
            </a:r>
            <a:r>
              <a:rPr lang="en-US" baseline="0" dirty="0" smtClean="0"/>
              <a:t> a website, a report and a graphic.  The graphic here helps us visualize the complexity of the planning process. We look at five main areas, from the technology infrastructure to the school’s leadership and culture and everything in between.  As you can see, everything is connected and interrelated.  Changes in one area will affect and be affected by all of the others.  All sorts of individuals will play roles in planning and implementing change.  Throughout the process, we have some guiding principals that help direct our efforts as we move through various stages, from planning to building to transformation.</a:t>
            </a:r>
          </a:p>
          <a:p>
            <a:endParaRPr lang="en-US" baseline="0" dirty="0" smtClean="0"/>
          </a:p>
          <a:p>
            <a:r>
              <a:rPr lang="en-US" baseline="0" dirty="0" smtClean="0"/>
              <a:t>There isn’t a single path or destination.  Every community is </a:t>
            </a:r>
            <a:r>
              <a:rPr lang="en-US" baseline="0" dirty="0" smtClean="0"/>
              <a:t>different, </a:t>
            </a:r>
            <a:r>
              <a:rPr lang="en-US" baseline="0" dirty="0" smtClean="0"/>
              <a:t>as are its wants and needs. And every school system will find itself starting from a different place—maybe ahead in infrastructure but lagging in changing </a:t>
            </a:r>
            <a:r>
              <a:rPr lang="en-US" b="0" baseline="0" dirty="0" smtClean="0"/>
              <a:t>teaching and learning.  Wherever your schools are and wherever they want to go, the Roadmap can help you get there.</a:t>
            </a:r>
          </a:p>
        </p:txBody>
      </p:sp>
      <p:sp>
        <p:nvSpPr>
          <p:cNvPr id="4" name="Slide Number Placeholder 3"/>
          <p:cNvSpPr>
            <a:spLocks noGrp="1"/>
          </p:cNvSpPr>
          <p:nvPr>
            <p:ph type="sldNum" sz="quarter" idx="10"/>
          </p:nvPr>
        </p:nvSpPr>
        <p:spPr/>
        <p:txBody>
          <a:bodyPr/>
          <a:lstStyle/>
          <a:p>
            <a:fld id="{85B08951-C68B-784E-9DDC-0F2BD9E0DEF1}" type="slidenum">
              <a:rPr lang="en-US" smtClean="0"/>
              <a:t>7</a:t>
            </a:fld>
            <a:endParaRPr lang="en-US"/>
          </a:p>
        </p:txBody>
      </p:sp>
    </p:spTree>
    <p:extLst>
      <p:ext uri="{BB962C8B-B14F-4D97-AF65-F5344CB8AC3E}">
        <p14:creationId xmlns:p14="http://schemas.microsoft.com/office/powerpoint/2010/main" val="379645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work was based on and expands on the work of many others, from the CEO Forum’s </a:t>
            </a:r>
            <a:r>
              <a:rPr lang="en-US" dirty="0" err="1" smtClean="0"/>
              <a:t>STaR</a:t>
            </a:r>
            <a:r>
              <a:rPr lang="en-US" dirty="0" smtClean="0"/>
              <a:t> Chart (School Technology and Readiness) in 1997, through the US Department</a:t>
            </a:r>
            <a:r>
              <a:rPr lang="en-US" baseline="0" dirty="0" smtClean="0"/>
              <a:t> of Education’s 2010   National Education Technology Plan to last year’s Aspen Institute report.</a:t>
            </a:r>
            <a:endParaRPr lang="en-US" dirty="0"/>
          </a:p>
        </p:txBody>
      </p:sp>
      <p:sp>
        <p:nvSpPr>
          <p:cNvPr id="4" name="Slide Number Placeholder 3"/>
          <p:cNvSpPr>
            <a:spLocks noGrp="1"/>
          </p:cNvSpPr>
          <p:nvPr>
            <p:ph type="sldNum" sz="quarter" idx="10"/>
          </p:nvPr>
        </p:nvSpPr>
        <p:spPr/>
        <p:txBody>
          <a:bodyPr/>
          <a:lstStyle/>
          <a:p>
            <a:fld id="{85B08951-C68B-784E-9DDC-0F2BD9E0DEF1}" type="slidenum">
              <a:rPr lang="en-US" smtClean="0"/>
              <a:t>8</a:t>
            </a:fld>
            <a:endParaRPr lang="en-US"/>
          </a:p>
        </p:txBody>
      </p:sp>
    </p:spTree>
    <p:extLst>
      <p:ext uri="{BB962C8B-B14F-4D97-AF65-F5344CB8AC3E}">
        <p14:creationId xmlns:p14="http://schemas.microsoft.com/office/powerpoint/2010/main" val="272144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graphic, an interactive website can</a:t>
            </a:r>
            <a:r>
              <a:rPr lang="en-US" baseline="0" dirty="0" smtClean="0"/>
              <a:t> walk you through the planning framework.  And the deliberations, suggestions and comments from the working groups were captured in a report, which also gives the research and evidence behind many of the recommendations in the roadmap.  Let’s take a deeper dive.</a:t>
            </a:r>
            <a:endParaRPr lang="en-US" dirty="0"/>
          </a:p>
        </p:txBody>
      </p:sp>
      <p:sp>
        <p:nvSpPr>
          <p:cNvPr id="4" name="Slide Number Placeholder 3"/>
          <p:cNvSpPr>
            <a:spLocks noGrp="1"/>
          </p:cNvSpPr>
          <p:nvPr>
            <p:ph type="sldNum" sz="quarter" idx="10"/>
          </p:nvPr>
        </p:nvSpPr>
        <p:spPr/>
        <p:txBody>
          <a:bodyPr/>
          <a:lstStyle/>
          <a:p>
            <a:fld id="{85B08951-C68B-784E-9DDC-0F2BD9E0DEF1}" type="slidenum">
              <a:rPr lang="en-US" smtClean="0"/>
              <a:t>9</a:t>
            </a:fld>
            <a:endParaRPr lang="en-US"/>
          </a:p>
        </p:txBody>
      </p:sp>
    </p:spTree>
    <p:extLst>
      <p:ext uri="{BB962C8B-B14F-4D97-AF65-F5344CB8AC3E}">
        <p14:creationId xmlns:p14="http://schemas.microsoft.com/office/powerpoint/2010/main" val="167043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78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6FE522B-7E8E-B548-B291-762EC93236F1}" type="slidenum">
              <a:rPr lang="en-US" smtClean="0"/>
              <a:t>‹#›</a:t>
            </a:fld>
            <a:endParaRPr lang="en-US"/>
          </a:p>
        </p:txBody>
      </p:sp>
    </p:spTree>
    <p:extLst>
      <p:ext uri="{BB962C8B-B14F-4D97-AF65-F5344CB8AC3E}">
        <p14:creationId xmlns:p14="http://schemas.microsoft.com/office/powerpoint/2010/main" val="219666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6FE522B-7E8E-B548-B291-762EC93236F1}" type="slidenum">
              <a:rPr lang="en-US" smtClean="0"/>
              <a:t>‹#›</a:t>
            </a:fld>
            <a:endParaRPr lang="en-US"/>
          </a:p>
        </p:txBody>
      </p:sp>
    </p:spTree>
    <p:extLst>
      <p:ext uri="{BB962C8B-B14F-4D97-AF65-F5344CB8AC3E}">
        <p14:creationId xmlns:p14="http://schemas.microsoft.com/office/powerpoint/2010/main" val="4148274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6FE522B-7E8E-B548-B291-762EC93236F1}" type="slidenum">
              <a:rPr lang="en-US" smtClean="0"/>
              <a:t>‹#›</a:t>
            </a:fld>
            <a:endParaRPr lang="en-US"/>
          </a:p>
        </p:txBody>
      </p:sp>
    </p:spTree>
    <p:extLst>
      <p:ext uri="{BB962C8B-B14F-4D97-AF65-F5344CB8AC3E}">
        <p14:creationId xmlns:p14="http://schemas.microsoft.com/office/powerpoint/2010/main" val="2069553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957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B5A8C3-88B4-9249-A74A-B794153E1A47}" type="slidenum">
              <a:rPr lang="en-US" smtClean="0"/>
              <a:t>‹#›</a:t>
            </a:fld>
            <a:endParaRPr lang="en-US"/>
          </a:p>
        </p:txBody>
      </p:sp>
    </p:spTree>
    <p:extLst>
      <p:ext uri="{BB962C8B-B14F-4D97-AF65-F5344CB8AC3E}">
        <p14:creationId xmlns:p14="http://schemas.microsoft.com/office/powerpoint/2010/main" val="3824293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B5A8C3-88B4-9249-A74A-B794153E1A47}" type="slidenum">
              <a:rPr lang="en-US" smtClean="0"/>
              <a:t>‹#›</a:t>
            </a:fld>
            <a:endParaRPr lang="en-US"/>
          </a:p>
        </p:txBody>
      </p:sp>
    </p:spTree>
    <p:extLst>
      <p:ext uri="{BB962C8B-B14F-4D97-AF65-F5344CB8AC3E}">
        <p14:creationId xmlns:p14="http://schemas.microsoft.com/office/powerpoint/2010/main" val="2429381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B5A8C3-88B4-9249-A74A-B794153E1A47}" type="slidenum">
              <a:rPr lang="en-US" smtClean="0"/>
              <a:t>‹#›</a:t>
            </a:fld>
            <a:endParaRPr lang="en-US"/>
          </a:p>
        </p:txBody>
      </p:sp>
    </p:spTree>
    <p:extLst>
      <p:ext uri="{BB962C8B-B14F-4D97-AF65-F5344CB8AC3E}">
        <p14:creationId xmlns:p14="http://schemas.microsoft.com/office/powerpoint/2010/main" val="3736854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7B5A8C3-88B4-9249-A74A-B794153E1A47}" type="slidenum">
              <a:rPr lang="en-US" smtClean="0"/>
              <a:t>‹#›</a:t>
            </a:fld>
            <a:endParaRPr lang="en-US"/>
          </a:p>
        </p:txBody>
      </p:sp>
    </p:spTree>
    <p:extLst>
      <p:ext uri="{BB962C8B-B14F-4D97-AF65-F5344CB8AC3E}">
        <p14:creationId xmlns:p14="http://schemas.microsoft.com/office/powerpoint/2010/main" val="522442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7B5A8C3-88B4-9249-A74A-B794153E1A47}" type="slidenum">
              <a:rPr lang="en-US" smtClean="0"/>
              <a:t>‹#›</a:t>
            </a:fld>
            <a:endParaRPr lang="en-US"/>
          </a:p>
        </p:txBody>
      </p:sp>
    </p:spTree>
    <p:extLst>
      <p:ext uri="{BB962C8B-B14F-4D97-AF65-F5344CB8AC3E}">
        <p14:creationId xmlns:p14="http://schemas.microsoft.com/office/powerpoint/2010/main" val="6626831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7B5A8C3-88B4-9249-A74A-B794153E1A47}" type="slidenum">
              <a:rPr lang="en-US" smtClean="0"/>
              <a:t>‹#›</a:t>
            </a:fld>
            <a:endParaRPr lang="en-US"/>
          </a:p>
        </p:txBody>
      </p:sp>
    </p:spTree>
    <p:extLst>
      <p:ext uri="{BB962C8B-B14F-4D97-AF65-F5344CB8AC3E}">
        <p14:creationId xmlns:p14="http://schemas.microsoft.com/office/powerpoint/2010/main" val="282113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9815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7B5A8C3-88B4-9249-A74A-B794153E1A47}" type="slidenum">
              <a:rPr lang="en-US" smtClean="0"/>
              <a:t>‹#›</a:t>
            </a:fld>
            <a:endParaRPr lang="en-US"/>
          </a:p>
        </p:txBody>
      </p:sp>
    </p:spTree>
    <p:extLst>
      <p:ext uri="{BB962C8B-B14F-4D97-AF65-F5344CB8AC3E}">
        <p14:creationId xmlns:p14="http://schemas.microsoft.com/office/powerpoint/2010/main" val="2829510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7B5A8C3-88B4-9249-A74A-B794153E1A47}" type="slidenum">
              <a:rPr lang="en-US" smtClean="0"/>
              <a:t>‹#›</a:t>
            </a:fld>
            <a:endParaRPr lang="en-US"/>
          </a:p>
        </p:txBody>
      </p:sp>
    </p:spTree>
    <p:extLst>
      <p:ext uri="{BB962C8B-B14F-4D97-AF65-F5344CB8AC3E}">
        <p14:creationId xmlns:p14="http://schemas.microsoft.com/office/powerpoint/2010/main" val="1915646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7B5A8C3-88B4-9249-A74A-B794153E1A47}" type="slidenum">
              <a:rPr lang="en-US" smtClean="0"/>
              <a:t>‹#›</a:t>
            </a:fld>
            <a:endParaRPr lang="en-US"/>
          </a:p>
        </p:txBody>
      </p:sp>
    </p:spTree>
    <p:extLst>
      <p:ext uri="{BB962C8B-B14F-4D97-AF65-F5344CB8AC3E}">
        <p14:creationId xmlns:p14="http://schemas.microsoft.com/office/powerpoint/2010/main" val="1338475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B5A8C3-88B4-9249-A74A-B794153E1A47}" type="slidenum">
              <a:rPr lang="en-US" smtClean="0"/>
              <a:t>‹#›</a:t>
            </a:fld>
            <a:endParaRPr lang="en-US"/>
          </a:p>
        </p:txBody>
      </p:sp>
    </p:spTree>
    <p:extLst>
      <p:ext uri="{BB962C8B-B14F-4D97-AF65-F5344CB8AC3E}">
        <p14:creationId xmlns:p14="http://schemas.microsoft.com/office/powerpoint/2010/main" val="3997293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B5A8C3-88B4-9249-A74A-B794153E1A47}" type="slidenum">
              <a:rPr lang="en-US" smtClean="0"/>
              <a:t>‹#›</a:t>
            </a:fld>
            <a:endParaRPr lang="en-US"/>
          </a:p>
        </p:txBody>
      </p:sp>
    </p:spTree>
    <p:extLst>
      <p:ext uri="{BB962C8B-B14F-4D97-AF65-F5344CB8AC3E}">
        <p14:creationId xmlns:p14="http://schemas.microsoft.com/office/powerpoint/2010/main" val="155689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91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vert="horz" lIns="91440" tIns="45720" rIns="91440" bIns="45720" rtlCol="0">
            <a:normAutofit/>
          </a:bodyPr>
          <a:lstStyle>
            <a:lvl1pPr>
              <a:defRPr lang="en-US" smtClean="0">
                <a:solidFill>
                  <a:schemeClr val="tx1">
                    <a:lumMod val="65000"/>
                    <a:lumOff val="35000"/>
                  </a:schemeClr>
                </a:solidFill>
              </a:defRPr>
            </a:lvl1pPr>
            <a:lvl2pPr>
              <a:defRPr lang="en-US" smtClean="0">
                <a:solidFill>
                  <a:schemeClr val="tx1">
                    <a:lumMod val="65000"/>
                    <a:lumOff val="35000"/>
                  </a:schemeClr>
                </a:solidFill>
              </a:defRPr>
            </a:lvl2pPr>
            <a:lvl3pPr>
              <a:defRPr lang="en-US" smtClean="0">
                <a:solidFill>
                  <a:schemeClr val="tx1">
                    <a:lumMod val="65000"/>
                    <a:lumOff val="35000"/>
                  </a:schemeClr>
                </a:solidFill>
              </a:defRPr>
            </a:lvl3pPr>
            <a:lvl4pPr>
              <a:defRPr lang="en-US" smtClean="0">
                <a:solidFill>
                  <a:schemeClr val="tx1">
                    <a:lumMod val="65000"/>
                    <a:lumOff val="35000"/>
                  </a:schemeClr>
                </a:solidFill>
              </a:defRPr>
            </a:lvl4pPr>
            <a:lvl5pPr>
              <a:defRPr lang="en-US">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6FE522B-7E8E-B548-B291-762EC93236F1}" type="slidenum">
              <a:rPr lang="en-US" smtClean="0"/>
              <a:t>‹#›</a:t>
            </a:fld>
            <a:endParaRPr lang="en-US"/>
          </a:p>
        </p:txBody>
      </p:sp>
    </p:spTree>
    <p:extLst>
      <p:ext uri="{BB962C8B-B14F-4D97-AF65-F5344CB8AC3E}">
        <p14:creationId xmlns:p14="http://schemas.microsoft.com/office/powerpoint/2010/main" val="414870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6FE522B-7E8E-B548-B291-762EC93236F1}" type="slidenum">
              <a:rPr lang="en-US" smtClean="0"/>
              <a:t>‹#›</a:t>
            </a:fld>
            <a:endParaRPr lang="en-US"/>
          </a:p>
        </p:txBody>
      </p:sp>
    </p:spTree>
    <p:extLst>
      <p:ext uri="{BB962C8B-B14F-4D97-AF65-F5344CB8AC3E}">
        <p14:creationId xmlns:p14="http://schemas.microsoft.com/office/powerpoint/2010/main" val="188839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6FE522B-7E8E-B548-B291-762EC93236F1}" type="slidenum">
              <a:rPr lang="en-US" smtClean="0"/>
              <a:t>‹#›</a:t>
            </a:fld>
            <a:endParaRPr lang="en-US"/>
          </a:p>
        </p:txBody>
      </p:sp>
    </p:spTree>
    <p:extLst>
      <p:ext uri="{BB962C8B-B14F-4D97-AF65-F5344CB8AC3E}">
        <p14:creationId xmlns:p14="http://schemas.microsoft.com/office/powerpoint/2010/main" val="281803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6FE522B-7E8E-B548-B291-762EC93236F1}" type="slidenum">
              <a:rPr lang="en-US" smtClean="0"/>
              <a:t>‹#›</a:t>
            </a:fld>
            <a:endParaRPr lang="en-US"/>
          </a:p>
        </p:txBody>
      </p:sp>
    </p:spTree>
    <p:extLst>
      <p:ext uri="{BB962C8B-B14F-4D97-AF65-F5344CB8AC3E}">
        <p14:creationId xmlns:p14="http://schemas.microsoft.com/office/powerpoint/2010/main" val="376685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6FE522B-7E8E-B548-B291-762EC93236F1}" type="slidenum">
              <a:rPr lang="en-US" smtClean="0"/>
              <a:t>‹#›</a:t>
            </a:fld>
            <a:endParaRPr lang="en-US"/>
          </a:p>
        </p:txBody>
      </p:sp>
    </p:spTree>
    <p:extLst>
      <p:ext uri="{BB962C8B-B14F-4D97-AF65-F5344CB8AC3E}">
        <p14:creationId xmlns:p14="http://schemas.microsoft.com/office/powerpoint/2010/main" val="60368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6FE522B-7E8E-B548-B291-762EC93236F1}" type="slidenum">
              <a:rPr lang="en-US" smtClean="0"/>
              <a:t>‹#›</a:t>
            </a:fld>
            <a:endParaRPr lang="en-US"/>
          </a:p>
        </p:txBody>
      </p:sp>
    </p:spTree>
    <p:extLst>
      <p:ext uri="{BB962C8B-B14F-4D97-AF65-F5344CB8AC3E}">
        <p14:creationId xmlns:p14="http://schemas.microsoft.com/office/powerpoint/2010/main" val="2919989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 Background.jpg"/>
          <p:cNvPicPr>
            <a:picLocks noChangeAspect="1"/>
          </p:cNvPicPr>
          <p:nvPr/>
        </p:nvPicPr>
        <p:blipFill rotWithShape="1">
          <a:blip r:embed="rId3">
            <a:extLst>
              <a:ext uri="{28A0092B-C50C-407E-A947-70E740481C1C}">
                <a14:useLocalDpi xmlns:a14="http://schemas.microsoft.com/office/drawing/2010/main" val="0"/>
              </a:ext>
            </a:extLst>
          </a:blip>
          <a:srcRect t="4849" b="304"/>
          <a:stretch/>
        </p:blipFill>
        <p:spPr>
          <a:xfrm>
            <a:off x="0" y="0"/>
            <a:ext cx="9190416" cy="6973575"/>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DD463-F256-D040-A521-1C0EE666C5D0}" type="slidenum">
              <a:rPr lang="en-US" smtClean="0"/>
              <a:t>‹#›</a:t>
            </a:fld>
            <a:endParaRPr lang="en-US"/>
          </a:p>
        </p:txBody>
      </p:sp>
      <p:sp>
        <p:nvSpPr>
          <p:cNvPr id="9" name="Title 1"/>
          <p:cNvSpPr txBox="1">
            <a:spLocks/>
          </p:cNvSpPr>
          <p:nvPr/>
        </p:nvSpPr>
        <p:spPr>
          <a:xfrm>
            <a:off x="488351" y="4340060"/>
            <a:ext cx="7772400" cy="1362075"/>
          </a:xfrm>
          <a:prstGeom prst="rect">
            <a:avLst/>
          </a:prstGeom>
        </p:spPr>
        <p:txBody>
          <a:bodyPr anchor="t"/>
          <a:lstStyle>
            <a:lvl1pPr algn="l" defTabSz="457200" rtl="0" eaLnBrk="1" latinLnBrk="0" hangingPunct="1">
              <a:spcBef>
                <a:spcPct val="0"/>
              </a:spcBef>
              <a:buNone/>
              <a:defRPr sz="4000" b="1" kern="1200" cap="all">
                <a:solidFill>
                  <a:srgbClr val="FFFFFF"/>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02149874"/>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5A03F-C41B-EC4D-BB4E-B6B6119A998B}" type="datetimeFigureOut">
              <a:rPr lang="en-US" smtClean="0"/>
              <a:t>4/14/2015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135F3-B8E6-094C-AE15-91843038C989}" type="slidenum">
              <a:rPr lang="en-US" smtClean="0"/>
              <a:t>‹#›</a:t>
            </a:fld>
            <a:endParaRPr lang="en-US"/>
          </a:p>
        </p:txBody>
      </p:sp>
      <p:pic>
        <p:nvPicPr>
          <p:cNvPr id="7" name="Picture 6" descr="PPT Background_RED.jpg"/>
          <p:cNvPicPr>
            <a:picLocks noChangeAspect="1"/>
          </p:cNvPicPr>
          <p:nvPr/>
        </p:nvPicPr>
        <p:blipFill rotWithShape="1">
          <a:blip r:embed="rId3">
            <a:extLst>
              <a:ext uri="{28A0092B-C50C-407E-A947-70E740481C1C}">
                <a14:useLocalDpi xmlns:a14="http://schemas.microsoft.com/office/drawing/2010/main" val="0"/>
              </a:ext>
            </a:extLst>
          </a:blip>
          <a:srcRect t="4669" b="1261"/>
          <a:stretch/>
        </p:blipFill>
        <p:spPr>
          <a:xfrm>
            <a:off x="0" y="-77979"/>
            <a:ext cx="9246116" cy="6958258"/>
          </a:xfrm>
          <a:prstGeom prst="rect">
            <a:avLst/>
          </a:prstGeom>
        </p:spPr>
      </p:pic>
    </p:spTree>
    <p:extLst>
      <p:ext uri="{BB962C8B-B14F-4D97-AF65-F5344CB8AC3E}">
        <p14:creationId xmlns:p14="http://schemas.microsoft.com/office/powerpoint/2010/main" val="1379868534"/>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bottom_blue.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41" y="5947592"/>
            <a:ext cx="9224772" cy="93268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86FE522B-7E8E-B548-B291-762EC93236F1}" type="slidenum">
              <a:rPr lang="en-US" smtClean="0"/>
              <a:pPr/>
              <a:t>‹#›</a:t>
            </a:fld>
            <a:endParaRPr lang="en-US" dirty="0"/>
          </a:p>
        </p:txBody>
      </p:sp>
    </p:spTree>
    <p:extLst>
      <p:ext uri="{BB962C8B-B14F-4D97-AF65-F5344CB8AC3E}">
        <p14:creationId xmlns:p14="http://schemas.microsoft.com/office/powerpoint/2010/main" val="3956604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ctr" defTabSz="457200" rtl="0" eaLnBrk="1" latinLnBrk="0" hangingPunct="1">
        <a:spcBef>
          <a:spcPct val="0"/>
        </a:spcBef>
        <a:buNone/>
        <a:defRPr lang="en-US" sz="4000" b="1" i="0" kern="1200" dirty="0">
          <a:solidFill>
            <a:srgbClr val="595959"/>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bottom_RED.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41" y="5947592"/>
            <a:ext cx="9177423" cy="93268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97B5A8C3-88B4-9249-A74A-B794153E1A47}" type="slidenum">
              <a:rPr lang="en-US" smtClean="0"/>
              <a:pPr/>
              <a:t>‹#›</a:t>
            </a:fld>
            <a:endParaRPr lang="en-US" dirty="0"/>
          </a:p>
        </p:txBody>
      </p:sp>
    </p:spTree>
    <p:extLst>
      <p:ext uri="{BB962C8B-B14F-4D97-AF65-F5344CB8AC3E}">
        <p14:creationId xmlns:p14="http://schemas.microsoft.com/office/powerpoint/2010/main" val="3595653050"/>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457200" rtl="0" eaLnBrk="1" latinLnBrk="0" hangingPunct="1">
        <a:spcBef>
          <a:spcPct val="0"/>
        </a:spcBef>
        <a:buNone/>
        <a:defRPr sz="4000" b="1" i="0" kern="1200">
          <a:solidFill>
            <a:srgbClr val="595959"/>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www.setda.org/" TargetMode="External"/><Relationship Id="rId5" Type="http://schemas.openxmlformats.org/officeDocument/2006/relationships/hyperlink" Target="http://www.p21.org/" TargetMode="External"/><Relationship Id="rId4" Type="http://schemas.openxmlformats.org/officeDocument/2006/relationships/hyperlink" Target="http://www.ncta.com/cableimpac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339" y="4355059"/>
            <a:ext cx="6424451" cy="769441"/>
          </a:xfrm>
          <a:prstGeom prst="rect">
            <a:avLst/>
          </a:prstGeom>
          <a:noFill/>
        </p:spPr>
        <p:txBody>
          <a:bodyPr wrap="none" rtlCol="0">
            <a:spAutoFit/>
          </a:bodyPr>
          <a:lstStyle/>
          <a:p>
            <a:r>
              <a:rPr lang="en-US" sz="4400" dirty="0" smtClean="0">
                <a:solidFill>
                  <a:schemeClr val="bg1"/>
                </a:solidFill>
              </a:rPr>
              <a:t>Insert customized info here</a:t>
            </a:r>
            <a:endParaRPr lang="en-US" sz="4400" dirty="0">
              <a:solidFill>
                <a:schemeClr val="bg1"/>
              </a:solidFill>
            </a:endParaRPr>
          </a:p>
        </p:txBody>
      </p:sp>
    </p:spTree>
    <p:extLst>
      <p:ext uri="{BB962C8B-B14F-4D97-AF65-F5344CB8AC3E}">
        <p14:creationId xmlns:p14="http://schemas.microsoft.com/office/powerpoint/2010/main" val="3498088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Within each of the 5 topics</a:t>
            </a:r>
            <a:endParaRPr lang="en-US" dirty="0"/>
          </a:p>
        </p:txBody>
      </p:sp>
      <p:sp>
        <p:nvSpPr>
          <p:cNvPr id="3" name="Content Placeholder 2"/>
          <p:cNvSpPr>
            <a:spLocks noGrp="1"/>
          </p:cNvSpPr>
          <p:nvPr>
            <p:ph idx="1"/>
          </p:nvPr>
        </p:nvSpPr>
        <p:spPr>
          <a:xfrm>
            <a:off x="457200" y="1474365"/>
            <a:ext cx="8229600" cy="4525963"/>
          </a:xfrm>
        </p:spPr>
        <p:txBody>
          <a:bodyPr>
            <a:normAutofit lnSpcReduction="10000"/>
          </a:bodyPr>
          <a:lstStyle/>
          <a:p>
            <a:r>
              <a:rPr lang="en-US" dirty="0" smtClean="0"/>
              <a:t>Background</a:t>
            </a:r>
          </a:p>
          <a:p>
            <a:r>
              <a:rPr lang="en-US" dirty="0" smtClean="0"/>
              <a:t>Connections</a:t>
            </a:r>
          </a:p>
          <a:p>
            <a:r>
              <a:rPr lang="en-US" dirty="0" smtClean="0"/>
              <a:t>Stages</a:t>
            </a:r>
          </a:p>
          <a:p>
            <a:r>
              <a:rPr lang="en-US" dirty="0" smtClean="0"/>
              <a:t>Principles</a:t>
            </a:r>
          </a:p>
          <a:p>
            <a:r>
              <a:rPr lang="en-US" dirty="0" smtClean="0"/>
              <a:t>Key Questions</a:t>
            </a:r>
          </a:p>
          <a:p>
            <a:r>
              <a:rPr lang="en-US" dirty="0" smtClean="0"/>
              <a:t>Action Steps</a:t>
            </a:r>
          </a:p>
          <a:p>
            <a:r>
              <a:rPr lang="en-US" dirty="0" smtClean="0"/>
              <a:t>Policy Considerations</a:t>
            </a:r>
          </a:p>
          <a:p>
            <a:r>
              <a:rPr lang="en-US" dirty="0" smtClean="0"/>
              <a:t>Exemplars</a:t>
            </a:r>
            <a:endParaRPr lang="en-US" dirty="0"/>
          </a:p>
        </p:txBody>
      </p:sp>
      <p:sp>
        <p:nvSpPr>
          <p:cNvPr id="4" name="Slide Number Placeholder 3"/>
          <p:cNvSpPr>
            <a:spLocks noGrp="1"/>
          </p:cNvSpPr>
          <p:nvPr>
            <p:ph type="sldNum" sz="quarter" idx="12"/>
          </p:nvPr>
        </p:nvSpPr>
        <p:spPr/>
        <p:txBody>
          <a:bodyPr/>
          <a:lstStyle/>
          <a:p>
            <a:fld id="{97B5A8C3-88B4-9249-A74A-B794153E1A47}" type="slidenum">
              <a:rPr lang="en-US" smtClean="0"/>
              <a:t>10</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990" y="1241569"/>
            <a:ext cx="5020810" cy="3347207"/>
          </a:xfrm>
          <a:prstGeom prst="rect">
            <a:avLst/>
          </a:prstGeom>
        </p:spPr>
      </p:pic>
    </p:spTree>
    <p:extLst>
      <p:ext uri="{BB962C8B-B14F-4D97-AF65-F5344CB8AC3E}">
        <p14:creationId xmlns:p14="http://schemas.microsoft.com/office/powerpoint/2010/main" val="2966656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Extensive written </a:t>
            </a:r>
            <a:r>
              <a:rPr lang="en-US" dirty="0" smtClean="0"/>
              <a:t>report</a:t>
            </a:r>
            <a:endParaRPr lang="en-US" dirty="0"/>
          </a:p>
        </p:txBody>
      </p:sp>
      <p:sp>
        <p:nvSpPr>
          <p:cNvPr id="7" name="Content Placeholder 6"/>
          <p:cNvSpPr>
            <a:spLocks noGrp="1"/>
          </p:cNvSpPr>
          <p:nvPr>
            <p:ph sz="half" idx="2"/>
          </p:nvPr>
        </p:nvSpPr>
        <p:spPr/>
        <p:txBody>
          <a:bodyPr/>
          <a:lstStyle/>
          <a:p>
            <a:r>
              <a:rPr lang="en-US" dirty="0" smtClean="0"/>
              <a:t>Downloadable (PDF)</a:t>
            </a:r>
          </a:p>
          <a:p>
            <a:r>
              <a:rPr lang="en-US" dirty="0" smtClean="0"/>
              <a:t>All the research</a:t>
            </a:r>
          </a:p>
          <a:p>
            <a:r>
              <a:rPr lang="en-US" dirty="0" smtClean="0"/>
              <a:t>Working groups’ guidance</a:t>
            </a:r>
          </a:p>
          <a:p>
            <a:r>
              <a:rPr lang="en-US" dirty="0" smtClean="0"/>
              <a:t>Details, details, details</a:t>
            </a:r>
          </a:p>
          <a:p>
            <a:r>
              <a:rPr lang="en-US" dirty="0" smtClean="0"/>
              <a:t>Extensive bibliography</a:t>
            </a:r>
          </a:p>
          <a:p>
            <a:r>
              <a:rPr lang="en-US" dirty="0" smtClean="0"/>
              <a:t>Other planning resources</a:t>
            </a:r>
          </a:p>
          <a:p>
            <a:endParaRPr lang="en-US" dirty="0"/>
          </a:p>
        </p:txBody>
      </p:sp>
      <p:sp>
        <p:nvSpPr>
          <p:cNvPr id="4" name="Slide Number Placeholder 3"/>
          <p:cNvSpPr>
            <a:spLocks noGrp="1"/>
          </p:cNvSpPr>
          <p:nvPr>
            <p:ph type="sldNum" sz="quarter" idx="12"/>
          </p:nvPr>
        </p:nvSpPr>
        <p:spPr/>
        <p:txBody>
          <a:bodyPr/>
          <a:lstStyle/>
          <a:p>
            <a:fld id="{97B5A8C3-88B4-9249-A74A-B794153E1A47}" type="slidenum">
              <a:rPr lang="en-US" smtClean="0"/>
              <a:t>11</a:t>
            </a:fld>
            <a:endParaRPr lang="en-US"/>
          </a:p>
        </p:txBody>
      </p:sp>
      <p:pic>
        <p:nvPicPr>
          <p:cNvPr id="8"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24958" y="1340141"/>
            <a:ext cx="3503084" cy="4525963"/>
          </a:xfrm>
        </p:spPr>
      </p:pic>
    </p:spTree>
    <p:extLst>
      <p:ext uri="{BB962C8B-B14F-4D97-AF65-F5344CB8AC3E}">
        <p14:creationId xmlns:p14="http://schemas.microsoft.com/office/powerpoint/2010/main" val="2554647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r>
              <a:rPr lang="en-US" dirty="0" smtClean="0"/>
              <a:t>Planning tool</a:t>
            </a:r>
          </a:p>
          <a:p>
            <a:pPr lvl="1"/>
            <a:r>
              <a:rPr lang="en-US" dirty="0" smtClean="0"/>
              <a:t>Detailed guide</a:t>
            </a:r>
          </a:p>
          <a:p>
            <a:pPr lvl="1"/>
            <a:r>
              <a:rPr lang="en-US" dirty="0" smtClean="0"/>
              <a:t>Thought piece</a:t>
            </a:r>
          </a:p>
          <a:p>
            <a:r>
              <a:rPr lang="en-US" dirty="0" smtClean="0"/>
              <a:t>Explaining</a:t>
            </a:r>
          </a:p>
          <a:p>
            <a:r>
              <a:rPr lang="en-US" dirty="0" smtClean="0"/>
              <a:t>Justifying</a:t>
            </a:r>
          </a:p>
          <a:p>
            <a:endParaRPr lang="en-US" dirty="0"/>
          </a:p>
        </p:txBody>
      </p:sp>
      <p:sp>
        <p:nvSpPr>
          <p:cNvPr id="4" name="Slide Number Placeholder 3"/>
          <p:cNvSpPr>
            <a:spLocks noGrp="1"/>
          </p:cNvSpPr>
          <p:nvPr>
            <p:ph type="sldNum" sz="quarter" idx="12"/>
          </p:nvPr>
        </p:nvSpPr>
        <p:spPr/>
        <p:txBody>
          <a:bodyPr/>
          <a:lstStyle/>
          <a:p>
            <a:fld id="{97B5A8C3-88B4-9249-A74A-B794153E1A47}" type="slidenum">
              <a:rPr lang="en-US" smtClean="0"/>
              <a:t>12</a:t>
            </a:fld>
            <a:endParaRPr lang="en-US"/>
          </a:p>
        </p:txBody>
      </p:sp>
      <p:pic>
        <p:nvPicPr>
          <p:cNvPr id="1026" name="Picture 2" descr="C:\Users\fgallagher\AppData\Local\Microsoft\Windows\Temporary Internet Files\Content.IE5\L0ZTMBDL\lea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2311822"/>
            <a:ext cx="2857500"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306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www.roadmap21.org</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6222" y="1340141"/>
            <a:ext cx="6991556" cy="4525963"/>
          </a:xfrm>
        </p:spPr>
      </p:pic>
      <p:sp>
        <p:nvSpPr>
          <p:cNvPr id="4" name="Slide Number Placeholder 3"/>
          <p:cNvSpPr>
            <a:spLocks noGrp="1"/>
          </p:cNvSpPr>
          <p:nvPr>
            <p:ph type="sldNum" sz="quarter" idx="12"/>
          </p:nvPr>
        </p:nvSpPr>
        <p:spPr/>
        <p:txBody>
          <a:bodyPr/>
          <a:lstStyle/>
          <a:p>
            <a:fld id="{97B5A8C3-88B4-9249-A74A-B794153E1A47}" type="slidenum">
              <a:rPr lang="en-US" smtClean="0"/>
              <a:t>13</a:t>
            </a:fld>
            <a:endParaRPr lang="en-US"/>
          </a:p>
        </p:txBody>
      </p:sp>
    </p:spTree>
    <p:extLst>
      <p:ext uri="{BB962C8B-B14F-4D97-AF65-F5344CB8AC3E}">
        <p14:creationId xmlns:p14="http://schemas.microsoft.com/office/powerpoint/2010/main" val="183310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will it take to prepare today’s students for the future</a:t>
            </a:r>
            <a:r>
              <a:rPr lang="en-US" dirty="0" smtClean="0"/>
              <a:t>?</a:t>
            </a:r>
            <a:endParaRPr lang="en-US" dirty="0"/>
          </a:p>
        </p:txBody>
      </p:sp>
      <p:sp>
        <p:nvSpPr>
          <p:cNvPr id="3" name="Content Placeholder 2"/>
          <p:cNvSpPr>
            <a:spLocks noGrp="1"/>
          </p:cNvSpPr>
          <p:nvPr>
            <p:ph sz="half" idx="1"/>
          </p:nvPr>
        </p:nvSpPr>
        <p:spPr/>
        <p:txBody>
          <a:bodyPr/>
          <a:lstStyle/>
          <a:p>
            <a:r>
              <a:rPr lang="en-US" dirty="0" smtClean="0"/>
              <a:t>Different kind of student population</a:t>
            </a:r>
          </a:p>
          <a:p>
            <a:endParaRPr lang="en-US" dirty="0" smtClean="0"/>
          </a:p>
          <a:p>
            <a:r>
              <a:rPr lang="en-US" dirty="0" smtClean="0"/>
              <a:t>Different kinds of challenges in social, economic and civic life</a:t>
            </a:r>
          </a:p>
          <a:p>
            <a:endParaRPr lang="en-US" dirty="0"/>
          </a:p>
          <a:p>
            <a:r>
              <a:rPr lang="en-US" dirty="0" smtClean="0"/>
              <a:t>Different demands on schools</a:t>
            </a:r>
          </a:p>
          <a:p>
            <a:endParaRPr lang="en-US" dirty="0"/>
          </a:p>
        </p:txBody>
      </p:sp>
      <p:sp>
        <p:nvSpPr>
          <p:cNvPr id="4" name="Slide Number Placeholder 3"/>
          <p:cNvSpPr>
            <a:spLocks noGrp="1"/>
          </p:cNvSpPr>
          <p:nvPr>
            <p:ph type="sldNum" sz="quarter" idx="12"/>
          </p:nvPr>
        </p:nvSpPr>
        <p:spPr/>
        <p:txBody>
          <a:bodyPr/>
          <a:lstStyle/>
          <a:p>
            <a:fld id="{97B5A8C3-88B4-9249-A74A-B794153E1A47}" type="slidenum">
              <a:rPr lang="en-US" smtClean="0"/>
              <a:t>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920" y="2231472"/>
            <a:ext cx="4527132" cy="3021860"/>
          </a:xfrm>
          <a:prstGeom prst="rect">
            <a:avLst/>
          </a:prstGeom>
        </p:spPr>
      </p:pic>
    </p:spTree>
    <p:extLst>
      <p:ext uri="{BB962C8B-B14F-4D97-AF65-F5344CB8AC3E}">
        <p14:creationId xmlns:p14="http://schemas.microsoft.com/office/powerpoint/2010/main" val="2082684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Learning</a:t>
            </a:r>
            <a:endParaRPr lang="en-US" dirty="0"/>
          </a:p>
        </p:txBody>
      </p:sp>
      <p:sp>
        <p:nvSpPr>
          <p:cNvPr id="3" name="Content Placeholder 2"/>
          <p:cNvSpPr>
            <a:spLocks noGrp="1"/>
          </p:cNvSpPr>
          <p:nvPr>
            <p:ph idx="1"/>
          </p:nvPr>
        </p:nvSpPr>
        <p:spPr>
          <a:xfrm>
            <a:off x="457200" y="1432420"/>
            <a:ext cx="8229600" cy="4525963"/>
          </a:xfrm>
        </p:spPr>
        <p:txBody>
          <a:bodyPr/>
          <a:lstStyle/>
          <a:p>
            <a:r>
              <a:rPr lang="en-US" dirty="0" smtClean="0"/>
              <a:t>3 R’s plus 4 C’s</a:t>
            </a:r>
          </a:p>
          <a:p>
            <a:pPr lvl="1">
              <a:spcBef>
                <a:spcPts val="0"/>
              </a:spcBef>
            </a:pPr>
            <a:r>
              <a:rPr lang="en-US" dirty="0"/>
              <a:t>Critical thinking and Problem Solving</a:t>
            </a:r>
          </a:p>
          <a:p>
            <a:pPr lvl="1">
              <a:spcBef>
                <a:spcPts val="0"/>
              </a:spcBef>
            </a:pPr>
            <a:r>
              <a:rPr lang="en-US" dirty="0"/>
              <a:t>Communications</a:t>
            </a:r>
          </a:p>
          <a:p>
            <a:pPr lvl="1">
              <a:spcBef>
                <a:spcPts val="0"/>
              </a:spcBef>
            </a:pPr>
            <a:r>
              <a:rPr lang="en-US" dirty="0"/>
              <a:t>Collaboration</a:t>
            </a:r>
          </a:p>
          <a:p>
            <a:pPr lvl="1">
              <a:spcBef>
                <a:spcPts val="0"/>
              </a:spcBef>
            </a:pPr>
            <a:r>
              <a:rPr lang="en-US" dirty="0"/>
              <a:t>Creativity and Innovation</a:t>
            </a:r>
          </a:p>
          <a:p>
            <a:r>
              <a:rPr lang="en-US" dirty="0" smtClean="0"/>
              <a:t>Student Centered</a:t>
            </a:r>
          </a:p>
          <a:p>
            <a:r>
              <a:rPr lang="en-US" dirty="0" smtClean="0"/>
              <a:t>Personalized and adaptable</a:t>
            </a:r>
          </a:p>
          <a:p>
            <a:r>
              <a:rPr lang="en-US" dirty="0" smtClean="0"/>
              <a:t>Digital</a:t>
            </a:r>
            <a:endParaRPr lang="en-US" dirty="0"/>
          </a:p>
        </p:txBody>
      </p:sp>
      <p:sp>
        <p:nvSpPr>
          <p:cNvPr id="4" name="Slide Number Placeholder 3"/>
          <p:cNvSpPr>
            <a:spLocks noGrp="1"/>
          </p:cNvSpPr>
          <p:nvPr>
            <p:ph type="sldNum" sz="quarter" idx="12"/>
          </p:nvPr>
        </p:nvSpPr>
        <p:spPr/>
        <p:txBody>
          <a:bodyPr/>
          <a:lstStyle/>
          <a:p>
            <a:fld id="{97B5A8C3-88B4-9249-A74A-B794153E1A47}" type="slidenum">
              <a:rPr lang="en-US" smtClean="0"/>
              <a:t>3</a:t>
            </a:fld>
            <a:endParaRPr lang="en-US"/>
          </a:p>
        </p:txBody>
      </p:sp>
    </p:spTree>
    <p:extLst>
      <p:ext uri="{BB962C8B-B14F-4D97-AF65-F5344CB8AC3E}">
        <p14:creationId xmlns:p14="http://schemas.microsoft.com/office/powerpoint/2010/main" val="2890538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tipping point or perfect storm</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FCC’s enhancements to e-Rate</a:t>
            </a:r>
          </a:p>
          <a:p>
            <a:r>
              <a:rPr lang="en-US" dirty="0" err="1" smtClean="0"/>
              <a:t>ConnectED</a:t>
            </a:r>
            <a:endParaRPr lang="en-US" dirty="0" smtClean="0"/>
          </a:p>
          <a:p>
            <a:r>
              <a:rPr lang="en-US" dirty="0" smtClean="0"/>
              <a:t>New standards, curriculum and assessments</a:t>
            </a:r>
          </a:p>
          <a:p>
            <a:r>
              <a:rPr lang="en-US" dirty="0" smtClean="0"/>
              <a:t>Affordable, powerful devices</a:t>
            </a:r>
          </a:p>
          <a:p>
            <a:r>
              <a:rPr lang="en-US" dirty="0" smtClean="0"/>
              <a:t>Apps and administration</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51883" y="2020191"/>
            <a:ext cx="4844642" cy="3221687"/>
          </a:xfrm>
        </p:spPr>
      </p:pic>
      <p:sp>
        <p:nvSpPr>
          <p:cNvPr id="4" name="Slide Number Placeholder 3"/>
          <p:cNvSpPr>
            <a:spLocks noGrp="1"/>
          </p:cNvSpPr>
          <p:nvPr>
            <p:ph type="sldNum" sz="quarter" idx="12"/>
          </p:nvPr>
        </p:nvSpPr>
        <p:spPr/>
        <p:txBody>
          <a:bodyPr/>
          <a:lstStyle/>
          <a:p>
            <a:fld id="{97B5A8C3-88B4-9249-A74A-B794153E1A47}" type="slidenum">
              <a:rPr lang="en-US" smtClean="0"/>
              <a:t>4</a:t>
            </a:fld>
            <a:endParaRPr lang="en-US"/>
          </a:p>
        </p:txBody>
      </p:sp>
    </p:spTree>
    <p:extLst>
      <p:ext uri="{BB962C8B-B14F-4D97-AF65-F5344CB8AC3E}">
        <p14:creationId xmlns:p14="http://schemas.microsoft.com/office/powerpoint/2010/main" val="3182840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fgallagher\AppData\Local\Microsoft\Windows\Temporary Internet Files\Content.IE5\993PLTL2\scattered_puzzle_pieces[1].jpg"/>
          <p:cNvPicPr/>
          <p:nvPr/>
        </p:nvPicPr>
        <p:blipFill>
          <a:blip r:embed="rId3">
            <a:extLst>
              <a:ext uri="{28A0092B-C50C-407E-A947-70E740481C1C}">
                <a14:useLocalDpi xmlns:a14="http://schemas.microsoft.com/office/drawing/2010/main" val="0"/>
              </a:ext>
            </a:extLst>
          </a:blip>
          <a:srcRect/>
          <a:stretch>
            <a:fillRect/>
          </a:stretch>
        </p:blipFill>
        <p:spPr bwMode="auto">
          <a:xfrm>
            <a:off x="2634141" y="1223693"/>
            <a:ext cx="4425193" cy="3545136"/>
          </a:xfrm>
          <a:prstGeom prst="rect">
            <a:avLst/>
          </a:prstGeom>
          <a:noFill/>
          <a:ln>
            <a:noFill/>
          </a:ln>
        </p:spPr>
      </p:pic>
      <p:sp>
        <p:nvSpPr>
          <p:cNvPr id="2" name="Title 1"/>
          <p:cNvSpPr>
            <a:spLocks noGrp="1"/>
          </p:cNvSpPr>
          <p:nvPr>
            <p:ph type="title"/>
          </p:nvPr>
        </p:nvSpPr>
        <p:spPr/>
        <p:txBody>
          <a:bodyPr/>
          <a:lstStyle/>
          <a:p>
            <a:r>
              <a:rPr lang="en-US" dirty="0" smtClean="0"/>
              <a:t>Searching for solutions</a:t>
            </a:r>
            <a:endParaRPr lang="en-US" dirty="0"/>
          </a:p>
        </p:txBody>
      </p:sp>
      <p:sp>
        <p:nvSpPr>
          <p:cNvPr id="4" name="Slide Number Placeholder 3"/>
          <p:cNvSpPr>
            <a:spLocks noGrp="1"/>
          </p:cNvSpPr>
          <p:nvPr>
            <p:ph type="sldNum" sz="quarter" idx="12"/>
          </p:nvPr>
        </p:nvSpPr>
        <p:spPr/>
        <p:txBody>
          <a:bodyPr/>
          <a:lstStyle/>
          <a:p>
            <a:fld id="{97B5A8C3-88B4-9249-A74A-B794153E1A47}" type="slidenum">
              <a:rPr lang="en-US" smtClean="0"/>
              <a:t>5</a:t>
            </a:fld>
            <a:endParaRPr lang="en-US"/>
          </a:p>
        </p:txBody>
      </p:sp>
      <p:pic>
        <p:nvPicPr>
          <p:cNvPr id="5" name="Content Placeholder 4" descr="C:\Users\fgallagher\AppData\Local\Microsoft\Windows\Temporary Internet Files\Content.IE5\DHDKWRAU\Silver_Bullet[1].jp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9884" y="1418086"/>
            <a:ext cx="1942780" cy="2147583"/>
          </a:xfrm>
          <a:prstGeom prst="rect">
            <a:avLst/>
          </a:prstGeom>
          <a:noFill/>
          <a:ln>
            <a:noFill/>
          </a:ln>
        </p:spPr>
      </p:pic>
      <p:pic>
        <p:nvPicPr>
          <p:cNvPr id="6" name="Picture 5" descr="C:\Users\fgallagher\AppData\Local\Microsoft\Windows\Temporary Internet Files\Content.IE5\M3LQDDFL\348239-apple-ipad-smart-case1[1].jpg"/>
          <p:cNvPicPr/>
          <p:nvPr/>
        </p:nvPicPr>
        <p:blipFill>
          <a:blip r:embed="rId5">
            <a:extLst>
              <a:ext uri="{28A0092B-C50C-407E-A947-70E740481C1C}">
                <a14:useLocalDpi xmlns:a14="http://schemas.microsoft.com/office/drawing/2010/main" val="0"/>
              </a:ext>
            </a:extLst>
          </a:blip>
          <a:srcRect/>
          <a:stretch>
            <a:fillRect/>
          </a:stretch>
        </p:blipFill>
        <p:spPr bwMode="auto">
          <a:xfrm>
            <a:off x="499145" y="3945664"/>
            <a:ext cx="1989020" cy="1989020"/>
          </a:xfrm>
          <a:prstGeom prst="rect">
            <a:avLst/>
          </a:prstGeom>
          <a:noFill/>
          <a:ln>
            <a:noFill/>
          </a:ln>
        </p:spPr>
      </p:pic>
      <p:pic>
        <p:nvPicPr>
          <p:cNvPr id="7" name="Picture 6" descr="C:\Users\fgallagher\AppData\Local\Microsoft\Windows\Temporary Internet Files\Content.IE5\993PLTL2\compaq-presario-cq70-300x256[1].jpg"/>
          <p:cNvPicPr/>
          <p:nvPr/>
        </p:nvPicPr>
        <p:blipFill>
          <a:blip r:embed="rId6">
            <a:extLst>
              <a:ext uri="{28A0092B-C50C-407E-A947-70E740481C1C}">
                <a14:useLocalDpi xmlns:a14="http://schemas.microsoft.com/office/drawing/2010/main" val="0"/>
              </a:ext>
            </a:extLst>
          </a:blip>
          <a:srcRect/>
          <a:stretch>
            <a:fillRect/>
          </a:stretch>
        </p:blipFill>
        <p:spPr bwMode="auto">
          <a:xfrm>
            <a:off x="6601841" y="3828566"/>
            <a:ext cx="2084959" cy="1779165"/>
          </a:xfrm>
          <a:prstGeom prst="rect">
            <a:avLst/>
          </a:prstGeom>
          <a:noFill/>
          <a:ln>
            <a:noFill/>
          </a:ln>
        </p:spPr>
      </p:pic>
      <p:pic>
        <p:nvPicPr>
          <p:cNvPr id="10" name="Picture 9" descr="C:\Users\fgallagher\AppData\Local\Microsoft\Windows\Temporary Internet Files\Content.IE5\VD1F8C8Q\5[1].JPG"/>
          <p:cNvPicPr/>
          <p:nvPr/>
        </p:nvPicPr>
        <p:blipFill>
          <a:blip r:embed="rId7">
            <a:extLst>
              <a:ext uri="{28A0092B-C50C-407E-A947-70E740481C1C}">
                <a14:useLocalDpi xmlns:a14="http://schemas.microsoft.com/office/drawing/2010/main" val="0"/>
              </a:ext>
            </a:extLst>
          </a:blip>
          <a:srcRect/>
          <a:stretch>
            <a:fillRect/>
          </a:stretch>
        </p:blipFill>
        <p:spPr bwMode="auto">
          <a:xfrm>
            <a:off x="7258050" y="1539378"/>
            <a:ext cx="1428750" cy="1905000"/>
          </a:xfrm>
          <a:prstGeom prst="rect">
            <a:avLst/>
          </a:prstGeom>
          <a:noFill/>
          <a:ln>
            <a:noFill/>
          </a:ln>
        </p:spPr>
      </p:pic>
    </p:spTree>
    <p:extLst>
      <p:ext uri="{BB962C8B-B14F-4D97-AF65-F5344CB8AC3E}">
        <p14:creationId xmlns:p14="http://schemas.microsoft.com/office/powerpoint/2010/main" val="316293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2666" y="1409278"/>
            <a:ext cx="3143250" cy="1619250"/>
          </a:xfrm>
        </p:spPr>
      </p:pic>
      <p:sp>
        <p:nvSpPr>
          <p:cNvPr id="9" name="Content Placeholder 8"/>
          <p:cNvSpPr>
            <a:spLocks noGrp="1"/>
          </p:cNvSpPr>
          <p:nvPr>
            <p:ph sz="quarter" idx="4"/>
          </p:nvPr>
        </p:nvSpPr>
        <p:spPr>
          <a:xfrm>
            <a:off x="4286775" y="1604423"/>
            <a:ext cx="4332914" cy="3951288"/>
          </a:xfrm>
        </p:spPr>
        <p:txBody>
          <a:bodyPr/>
          <a:lstStyle/>
          <a:p>
            <a:endParaRPr lang="en-US" dirty="0" smtClean="0"/>
          </a:p>
          <a:p>
            <a:r>
              <a:rPr lang="en-US" dirty="0" smtClean="0">
                <a:hlinkClick r:id="rId4"/>
              </a:rPr>
              <a:t>www.ncta.com/cableimpacts</a:t>
            </a:r>
            <a:endParaRPr lang="en-US" dirty="0" smtClean="0"/>
          </a:p>
          <a:p>
            <a:endParaRPr lang="en-US" dirty="0"/>
          </a:p>
          <a:p>
            <a:endParaRPr lang="en-US" dirty="0" smtClean="0"/>
          </a:p>
          <a:p>
            <a:r>
              <a:rPr lang="en-US" dirty="0" smtClean="0">
                <a:hlinkClick r:id="rId5"/>
              </a:rPr>
              <a:t>www.p21.org</a:t>
            </a:r>
            <a:endParaRPr lang="en-US" dirty="0" smtClean="0"/>
          </a:p>
          <a:p>
            <a:endParaRPr lang="en-US" dirty="0"/>
          </a:p>
          <a:p>
            <a:endParaRPr lang="en-US" dirty="0" smtClean="0"/>
          </a:p>
          <a:p>
            <a:r>
              <a:rPr lang="en-US" dirty="0" smtClean="0">
                <a:hlinkClick r:id="rId6"/>
              </a:rPr>
              <a:t>www.setda.org</a:t>
            </a:r>
            <a:r>
              <a:rPr lang="en-US" dirty="0" smtClean="0"/>
              <a:t> </a:t>
            </a:r>
            <a:endParaRPr lang="en-US" dirty="0"/>
          </a:p>
        </p:txBody>
      </p:sp>
      <p:sp>
        <p:nvSpPr>
          <p:cNvPr id="4" name="Slide Number Placeholder 3"/>
          <p:cNvSpPr>
            <a:spLocks noGrp="1"/>
          </p:cNvSpPr>
          <p:nvPr>
            <p:ph type="sldNum" sz="quarter" idx="12"/>
          </p:nvPr>
        </p:nvSpPr>
        <p:spPr/>
        <p:txBody>
          <a:bodyPr/>
          <a:lstStyle/>
          <a:p>
            <a:fld id="{97B5A8C3-88B4-9249-A74A-B794153E1A47}" type="slidenum">
              <a:rPr lang="en-US" smtClean="0"/>
              <a:t>6</a:t>
            </a:fld>
            <a:endParaRPr lang="en-US"/>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569" y="3066888"/>
            <a:ext cx="2281413" cy="951437"/>
          </a:xfrm>
          <a:prstGeom prst="rect">
            <a:avLst/>
          </a:prstGeom>
        </p:spPr>
      </p:pic>
      <p:pic>
        <p:nvPicPr>
          <p:cNvPr id="1026" name="Picture 2" descr="SET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569" y="4530056"/>
            <a:ext cx="2455107" cy="87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030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www.roadmap21.org</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6222" y="1340141"/>
            <a:ext cx="6991556" cy="4525963"/>
          </a:xfrm>
        </p:spPr>
      </p:pic>
      <p:sp>
        <p:nvSpPr>
          <p:cNvPr id="4" name="Slide Number Placeholder 3"/>
          <p:cNvSpPr>
            <a:spLocks noGrp="1"/>
          </p:cNvSpPr>
          <p:nvPr>
            <p:ph type="sldNum" sz="quarter" idx="12"/>
          </p:nvPr>
        </p:nvSpPr>
        <p:spPr/>
        <p:txBody>
          <a:bodyPr/>
          <a:lstStyle/>
          <a:p>
            <a:fld id="{97B5A8C3-88B4-9249-A74A-B794153E1A47}" type="slidenum">
              <a:rPr lang="en-US" smtClean="0"/>
              <a:t>7</a:t>
            </a:fld>
            <a:endParaRPr lang="en-US"/>
          </a:p>
        </p:txBody>
      </p:sp>
    </p:spTree>
    <p:extLst>
      <p:ext uri="{BB962C8B-B14F-4D97-AF65-F5344CB8AC3E}">
        <p14:creationId xmlns:p14="http://schemas.microsoft.com/office/powerpoint/2010/main" val="3059610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on previous work</a:t>
            </a:r>
            <a:endParaRPr lang="en-US" dirty="0"/>
          </a:p>
        </p:txBody>
      </p:sp>
      <p:sp>
        <p:nvSpPr>
          <p:cNvPr id="3" name="Content Placeholder 2"/>
          <p:cNvSpPr>
            <a:spLocks noGrp="1"/>
          </p:cNvSpPr>
          <p:nvPr>
            <p:ph idx="1"/>
          </p:nvPr>
        </p:nvSpPr>
        <p:spPr>
          <a:xfrm>
            <a:off x="457200" y="1440809"/>
            <a:ext cx="8229600" cy="4525963"/>
          </a:xfrm>
        </p:spPr>
        <p:txBody>
          <a:bodyPr>
            <a:normAutofit fontScale="92500"/>
          </a:bodyPr>
          <a:lstStyle/>
          <a:p>
            <a:r>
              <a:rPr lang="en-US" dirty="0"/>
              <a:t>CEO Forum</a:t>
            </a:r>
          </a:p>
          <a:p>
            <a:r>
              <a:rPr lang="en-US" dirty="0" smtClean="0"/>
              <a:t>National </a:t>
            </a:r>
            <a:r>
              <a:rPr lang="en-US" dirty="0"/>
              <a:t>Education Technology Plan</a:t>
            </a:r>
          </a:p>
          <a:p>
            <a:r>
              <a:rPr lang="en-US" dirty="0" smtClean="0"/>
              <a:t>LEAD </a:t>
            </a:r>
            <a:r>
              <a:rPr lang="en-US" dirty="0"/>
              <a:t>Commission</a:t>
            </a:r>
          </a:p>
          <a:p>
            <a:r>
              <a:rPr lang="en-US" dirty="0" err="1" smtClean="0"/>
              <a:t>ConnectED</a:t>
            </a:r>
            <a:endParaRPr lang="en-US" dirty="0"/>
          </a:p>
          <a:p>
            <a:r>
              <a:rPr lang="en-US" dirty="0" smtClean="0"/>
              <a:t>Aspen </a:t>
            </a:r>
            <a:r>
              <a:rPr lang="en-US" dirty="0"/>
              <a:t>Institute’s </a:t>
            </a:r>
            <a:r>
              <a:rPr lang="en-US" i="1" dirty="0"/>
              <a:t>Learner at the Center of a Networked World</a:t>
            </a:r>
          </a:p>
          <a:p>
            <a:r>
              <a:rPr lang="en-US" dirty="0" smtClean="0"/>
              <a:t>Hewlett </a:t>
            </a:r>
            <a:r>
              <a:rPr lang="en-US" dirty="0"/>
              <a:t>Foundation’s Deeper Learning Initiative</a:t>
            </a:r>
          </a:p>
          <a:p>
            <a:r>
              <a:rPr lang="en-US" dirty="0" smtClean="0"/>
              <a:t>P21 </a:t>
            </a:r>
            <a:r>
              <a:rPr lang="en-US" dirty="0"/>
              <a:t>Framework for 21st Century Learning</a:t>
            </a:r>
          </a:p>
        </p:txBody>
      </p:sp>
      <p:sp>
        <p:nvSpPr>
          <p:cNvPr id="4" name="Slide Number Placeholder 3"/>
          <p:cNvSpPr>
            <a:spLocks noGrp="1"/>
          </p:cNvSpPr>
          <p:nvPr>
            <p:ph type="sldNum" sz="quarter" idx="12"/>
          </p:nvPr>
        </p:nvSpPr>
        <p:spPr/>
        <p:txBody>
          <a:bodyPr/>
          <a:lstStyle/>
          <a:p>
            <a:fld id="{97B5A8C3-88B4-9249-A74A-B794153E1A47}" type="slidenum">
              <a:rPr lang="en-US" smtClean="0"/>
              <a:t>8</a:t>
            </a:fld>
            <a:endParaRPr lang="en-US"/>
          </a:p>
        </p:txBody>
      </p:sp>
    </p:spTree>
    <p:extLst>
      <p:ext uri="{BB962C8B-B14F-4D97-AF65-F5344CB8AC3E}">
        <p14:creationId xmlns:p14="http://schemas.microsoft.com/office/powerpoint/2010/main" val="2732707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Components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21960" y="1585518"/>
            <a:ext cx="2864840" cy="3701355"/>
          </a:xfrm>
        </p:spPr>
      </p:pic>
      <p:sp>
        <p:nvSpPr>
          <p:cNvPr id="4" name="Slide Number Placeholder 3"/>
          <p:cNvSpPr>
            <a:spLocks noGrp="1"/>
          </p:cNvSpPr>
          <p:nvPr>
            <p:ph type="sldNum" sz="quarter" idx="12"/>
          </p:nvPr>
        </p:nvSpPr>
        <p:spPr/>
        <p:txBody>
          <a:bodyPr/>
          <a:lstStyle/>
          <a:p>
            <a:fld id="{97B5A8C3-88B4-9249-A74A-B794153E1A47}" type="slidenum">
              <a:rPr lang="en-US" smtClean="0"/>
              <a:t>9</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60" y="1585518"/>
            <a:ext cx="5367869" cy="3657602"/>
          </a:xfrm>
          <a:prstGeom prst="rect">
            <a:avLst/>
          </a:prstGeom>
        </p:spPr>
      </p:pic>
    </p:spTree>
    <p:extLst>
      <p:ext uri="{BB962C8B-B14F-4D97-AF65-F5344CB8AC3E}">
        <p14:creationId xmlns:p14="http://schemas.microsoft.com/office/powerpoint/2010/main" val="1671161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Roadmap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RoadmapPPTTemplate</Template>
  <TotalTime>588</TotalTime>
  <Words>1942</Words>
  <Application>Microsoft Office PowerPoint</Application>
  <PresentationFormat>On-screen Show (4:3)</PresentationFormat>
  <Paragraphs>150</Paragraphs>
  <Slides>13</Slides>
  <Notes>13</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RoadmapPPTTemplate</vt:lpstr>
      <vt:lpstr>2_Custom Design</vt:lpstr>
      <vt:lpstr>Custom Design</vt:lpstr>
      <vt:lpstr>Office Theme</vt:lpstr>
      <vt:lpstr>PowerPoint Presentation</vt:lpstr>
      <vt:lpstr>What will it take to prepare today’s students for the future?</vt:lpstr>
      <vt:lpstr>21st Century Learning</vt:lpstr>
      <vt:lpstr>A tipping point or perfect storm</vt:lpstr>
      <vt:lpstr>Searching for solutions</vt:lpstr>
      <vt:lpstr>PowerPoint Presentation</vt:lpstr>
      <vt:lpstr>www.roadmap21.org</vt:lpstr>
      <vt:lpstr>Building on previous work</vt:lpstr>
      <vt:lpstr>3 Components</vt:lpstr>
      <vt:lpstr>Within each of the 5 topics</vt:lpstr>
      <vt:lpstr>Extensive written report</vt:lpstr>
      <vt:lpstr>PowerPoint Presentation</vt:lpstr>
      <vt:lpstr>www.roadmap21.org</vt:lpstr>
    </vt:vector>
  </TitlesOfParts>
  <Company>National Cable &amp; Telecommunications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Gallagher</dc:creator>
  <cp:lastModifiedBy>Frank Gallagher</cp:lastModifiedBy>
  <cp:revision>23</cp:revision>
  <cp:lastPrinted>2015-04-09T13:35:28Z</cp:lastPrinted>
  <dcterms:created xsi:type="dcterms:W3CDTF">2015-04-07T20:21:14Z</dcterms:created>
  <dcterms:modified xsi:type="dcterms:W3CDTF">2015-04-14T16:04:04Z</dcterms:modified>
</cp:coreProperties>
</file>