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256" r:id="rId2"/>
    <p:sldId id="263" r:id="rId3"/>
    <p:sldId id="455" r:id="rId4"/>
    <p:sldId id="456" r:id="rId5"/>
    <p:sldId id="450" r:id="rId6"/>
    <p:sldId id="459" r:id="rId7"/>
    <p:sldId id="460" r:id="rId8"/>
    <p:sldId id="276" r:id="rId9"/>
    <p:sldId id="280" r:id="rId10"/>
    <p:sldId id="461" r:id="rId11"/>
    <p:sldId id="28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4"/>
    <p:restoredTop sz="94664"/>
  </p:normalViewPr>
  <p:slideViewPr>
    <p:cSldViewPr snapToGrid="0" snapToObjects="1">
      <p:cViewPr varScale="1">
        <p:scale>
          <a:sx n="89" d="100"/>
          <a:sy n="89" d="100"/>
        </p:scale>
        <p:origin x="6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8F798-7D81-184F-8346-78E95E260734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379E5-7201-224C-8930-E23029E0E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9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SETDA’s State Action Committee helped provide a comprehensive overview of state practices related to the procurement of digital instructional materials. As part of the research, SETDA interviewed lead educators from a variety of educational and government organizations, state instructional materials leads and state procurement officers. In addition, SETDA conducted a data collection of all 50 states and US territories regarding state policies and guidelines for the acquisition, vetting, and funding of instructional materials.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88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SETDA’s Essential Conditions, identified in the 2015 Navigating the Shift publication, continue to be relevant and necessary for the successful acquisition and implementation of digital resources to support learning.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4564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057fbdc33_1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5057fbdc33_1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yourself, review the key sections and any logistics for the session.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5057fbdc33_1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45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057fbdc33_3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5057fbdc33_3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We collect the data to populate the website. T</a:t>
            </a:r>
            <a:endParaRPr/>
          </a:p>
        </p:txBody>
      </p:sp>
      <p:sp>
        <p:nvSpPr>
          <p:cNvPr id="254" name="Google Shape;254;g5057fbdc33_3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14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Hawaii, Nevada  and West Virginia REQUIRE district to purchase state reviewed instructional materials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998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1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5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2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6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6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3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39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0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5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92831"/>
            <a:ext cx="7886700" cy="617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99595"/>
            <a:ext cx="7886700" cy="3533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D324C-9AFD-814E-BB9A-9FEF2D0731B9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Leveraging Title IIA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3073-B834-9E40-83D9-9EE2C678D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4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qualitycontent.setda.org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ulti-ethnic group of elementary school children are indoors in a classroom. They are wearing casual clothing. They learning computer programming. The students are crowding around a table to watch their teacher do a demo on a laptop. ">
            <a:extLst>
              <a:ext uri="{FF2B5EF4-FFF2-40B4-BE49-F238E27FC236}">
                <a16:creationId xmlns:a16="http://schemas.microsoft.com/office/drawing/2014/main" id="{B5EB1820-4227-E14D-A3D3-353B9BFD3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39526-F846-FB47-83A8-52552EFF56AE}"/>
              </a:ext>
            </a:extLst>
          </p:cNvPr>
          <p:cNvSpPr txBox="1"/>
          <p:nvPr/>
        </p:nvSpPr>
        <p:spPr>
          <a:xfrm>
            <a:off x="6749513" y="188793"/>
            <a:ext cx="224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www.setda.org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ED292A-8096-094C-B7BD-E07583B2F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540038"/>
            <a:ext cx="9144000" cy="837470"/>
          </a:xfrm>
          <a:prstGeom prst="rect">
            <a:avLst/>
          </a:prstGeom>
          <a:solidFill>
            <a:schemeClr val="accent4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FBDB6-0CC7-F44C-B5E7-97880B0DA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41" y="3289392"/>
            <a:ext cx="8973519" cy="837470"/>
          </a:xfrm>
        </p:spPr>
        <p:txBody>
          <a:bodyPr>
            <a:noAutofit/>
          </a:bodyPr>
          <a:lstStyle/>
          <a:p>
            <a:r>
              <a:rPr lang="en-US" sz="3200" cap="all" dirty="0"/>
              <a:t>Navigating the Digital Shift 2019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6658D37-B469-D04D-96DC-FA2506EFE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28501"/>
            <a:ext cx="9144000" cy="385486"/>
          </a:xfrm>
        </p:spPr>
        <p:txBody>
          <a:bodyPr>
            <a:noAutofit/>
          </a:bodyPr>
          <a:lstStyle/>
          <a:p>
            <a:r>
              <a:rPr lang="en-US" sz="2000" i="1" dirty="0"/>
              <a:t>Equitable Learning Opportunities for All Learners</a:t>
            </a:r>
            <a:endParaRPr lang="en-US" sz="2000" dirty="0"/>
          </a:p>
        </p:txBody>
      </p:sp>
      <p:pic>
        <p:nvPicPr>
          <p:cNvPr id="13" name="Picture 12" descr="SETDA logo">
            <a:extLst>
              <a:ext uri="{FF2B5EF4-FFF2-40B4-BE49-F238E27FC236}">
                <a16:creationId xmlns:a16="http://schemas.microsoft.com/office/drawing/2014/main" id="{592C27C6-7AF9-9146-96FD-4A25541C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2" y="206191"/>
            <a:ext cx="2157077" cy="4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84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AE4C-2CC1-48F7-975E-8FB3453C4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Arial"/>
              </a:rPr>
              <a:t> Responsibility</a:t>
            </a:r>
            <a:endParaRPr lang="en-US" b="1" dirty="0"/>
          </a:p>
        </p:txBody>
      </p:sp>
      <p:pic>
        <p:nvPicPr>
          <p:cNvPr id="5" name="Picture 5" descr="Picture of handheld device with icons surrounding it">
            <a:extLst>
              <a:ext uri="{FF2B5EF4-FFF2-40B4-BE49-F238E27FC236}">
                <a16:creationId xmlns:a16="http://schemas.microsoft.com/office/drawing/2014/main" id="{E34C60A0-63E3-4FAA-B5A9-FE60E02BB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6460" y="1369219"/>
            <a:ext cx="3263504" cy="326350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16455-72FC-4856-A31C-323A091C0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0009" y="1369219"/>
            <a:ext cx="4688005" cy="32635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 dirty="0">
                <a:cs typeface="Arial"/>
              </a:rPr>
              <a:t>Ensuring that digital tools and resources are:</a:t>
            </a:r>
            <a:endParaRPr lang="en-US" sz="2600" dirty="0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ü"/>
            </a:pPr>
            <a:r>
              <a:rPr lang="en-US" sz="2600" dirty="0">
                <a:cs typeface="Arial"/>
              </a:rPr>
              <a:t>high-quality</a:t>
            </a:r>
            <a:endParaRPr lang="en-US" sz="2600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ü"/>
            </a:pPr>
            <a:r>
              <a:rPr lang="en-US" sz="2600" dirty="0">
                <a:cs typeface="Arial"/>
              </a:rPr>
              <a:t>aligned to standards</a:t>
            </a:r>
            <a:endParaRPr lang="en-US" sz="2600">
              <a:ea typeface="+mn-lt"/>
              <a:cs typeface="+mn-lt"/>
            </a:endParaRPr>
          </a:p>
          <a:p>
            <a:pPr>
              <a:buFont typeface="Wingdings,Sans-Serif" panose="020B0604020202020204" pitchFamily="34" charset="0"/>
              <a:buChar char="ü"/>
            </a:pPr>
            <a:r>
              <a:rPr lang="en-US" sz="2600" dirty="0">
                <a:cs typeface="Arial"/>
              </a:rPr>
              <a:t>address educational goals</a:t>
            </a:r>
          </a:p>
          <a:p>
            <a:pPr>
              <a:buFont typeface="Wingdings,Sans-Serif" panose="020B0604020202020204" pitchFamily="34" charset="0"/>
              <a:buChar char="ü"/>
            </a:pPr>
            <a:r>
              <a:rPr lang="en-US" sz="2600" dirty="0">
                <a:cs typeface="Arial"/>
              </a:rPr>
              <a:t>accessible for all students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6098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577682" y="171664"/>
            <a:ext cx="6623183" cy="856607"/>
          </a:xfrm>
          <a:prstGeom prst="rect">
            <a:avLst/>
          </a:prstGeom>
        </p:spPr>
        <p:txBody>
          <a:bodyPr spcFirstLastPara="1" vert="horz" wrap="square" lIns="91340" tIns="45658" rIns="91340" bIns="45658" rtlCol="0" anchor="ctr" anchorCtr="0">
            <a:noAutofit/>
          </a:bodyPr>
          <a:lstStyle/>
          <a:p>
            <a:r>
              <a:rPr lang="en-US" b="1" dirty="0"/>
              <a:t>State Review Process</a:t>
            </a:r>
            <a:endParaRPr lang="en-US" b="1" dirty="0">
              <a:cs typeface="Arial" panose="020B0604020202020204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219429" y="1409169"/>
            <a:ext cx="6469739" cy="3252404"/>
          </a:xfrm>
          <a:prstGeom prst="rect">
            <a:avLst/>
          </a:prstGeom>
        </p:spPr>
        <p:txBody>
          <a:bodyPr spcFirstLastPara="1" vert="horz" wrap="square" lIns="91340" tIns="45658" rIns="91340" bIns="45658" rtlCol="0" anchor="ctr" anchorCtr="0">
            <a:noAutofit/>
          </a:bodyPr>
          <a:lstStyle/>
          <a:p>
            <a:pPr marL="741680" lvl="1" indent="-285115"/>
            <a:r>
              <a:rPr lang="en-US" sz="2800" dirty="0">
                <a:solidFill>
                  <a:srgbClr val="00B0F0"/>
                </a:solidFill>
              </a:rPr>
              <a:t>Provide a service to schools and districts by evaluating &amp; publishing instructional materials options </a:t>
            </a:r>
            <a:endParaRPr lang="en-US" sz="2800" dirty="0">
              <a:solidFill>
                <a:srgbClr val="00B0F0"/>
              </a:solidFill>
              <a:cs typeface="Arial"/>
            </a:endParaRPr>
          </a:p>
          <a:p>
            <a:pPr marL="741680" lvl="1" indent="-285115"/>
            <a:r>
              <a:rPr lang="en-US" sz="2800" dirty="0">
                <a:solidFill>
                  <a:srgbClr val="00B0F0"/>
                </a:solidFill>
              </a:rPr>
              <a:t>Most states provide the option for districts to choose alternative materials. </a:t>
            </a:r>
            <a:endParaRPr lang="en-US" sz="2800" b="1" dirty="0">
              <a:solidFill>
                <a:srgbClr val="00B0F0"/>
              </a:solidFill>
              <a:cs typeface="Arial"/>
            </a:endParaRPr>
          </a:p>
          <a:p>
            <a:pPr marL="741680" lvl="1" indent="-285115"/>
            <a:r>
              <a:rPr lang="en-US" sz="2800" dirty="0">
                <a:solidFill>
                  <a:srgbClr val="00B0F0"/>
                </a:solidFill>
              </a:rPr>
              <a:t>Essential for smaller districts with limited resources</a:t>
            </a:r>
            <a:endParaRPr lang="en-US" sz="2800" dirty="0">
              <a:solidFill>
                <a:srgbClr val="00B0F0"/>
              </a:solidFill>
              <a:cs typeface="Arial"/>
            </a:endParaRPr>
          </a:p>
          <a:p>
            <a:pPr marL="742281" lvl="1" indent="-285493"/>
            <a:endParaRPr lang="en-US" sz="1599" dirty="0"/>
          </a:p>
          <a:p>
            <a:pPr marL="0" indent="0">
              <a:buNone/>
            </a:pPr>
            <a:endParaRPr sz="1599" dirty="0"/>
          </a:p>
        </p:txBody>
      </p:sp>
      <p:pic>
        <p:nvPicPr>
          <p:cNvPr id="4" name="Picture 3" descr="21 States have a process for the review of instructional materials. &#10;&#10;Image of a table and a book interconnecting. " title="STate Review Process">
            <a:extLst>
              <a:ext uri="{FF2B5EF4-FFF2-40B4-BE49-F238E27FC236}">
                <a16:creationId xmlns:a16="http://schemas.microsoft.com/office/drawing/2014/main" id="{833C376C-160A-6045-B5EA-A401F2D80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777" y="2009868"/>
            <a:ext cx="2079842" cy="18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1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526089" y="1206968"/>
            <a:ext cx="6166490" cy="4068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487" tIns="34243" rIns="68487" bIns="34243" rtlCol="0" anchor="ctr" anchorCtr="0">
            <a:noAutofit/>
          </a:bodyPr>
          <a:lstStyle/>
          <a:p>
            <a:pPr>
              <a:buClr>
                <a:schemeClr val="lt1"/>
              </a:buClr>
              <a:buSzPts val="2400"/>
            </a:pPr>
            <a:r>
              <a:rPr lang="en" sz="2398" b="1">
                <a:solidFill>
                  <a:schemeClr val="lt1"/>
                </a:solidFill>
              </a:rPr>
              <a:t>             Development and Collaboration</a:t>
            </a:r>
            <a:endParaRPr sz="2398" b="1">
              <a:solidFill>
                <a:schemeClr val="lt1"/>
              </a:solidFill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620803" y="1201869"/>
            <a:ext cx="7071832" cy="331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7" tIns="34243" rIns="68487" bIns="34243" anchor="t" anchorCtr="0">
            <a:noAutofit/>
          </a:bodyPr>
          <a:lstStyle/>
          <a:p>
            <a:pPr defTabSz="913577">
              <a:spcBef>
                <a:spcPts val="420"/>
              </a:spcBef>
              <a:buClr>
                <a:srgbClr val="000000"/>
              </a:buClr>
            </a:pPr>
            <a:r>
              <a:rPr lang="en" sz="2997" kern="0" dirty="0">
                <a:latin typeface="Arial"/>
                <a:cs typeface="Arial"/>
                <a:sym typeface="Arial"/>
              </a:rPr>
              <a:t>Collaborative Leadership</a:t>
            </a:r>
            <a:endParaRPr sz="2997" kern="0" dirty="0">
              <a:latin typeface="Arial"/>
              <a:cs typeface="Arial"/>
              <a:sym typeface="Arial"/>
            </a:endParaRPr>
          </a:p>
          <a:p>
            <a:pPr marL="495266" indent="-457200" defTabSz="913577">
              <a:spcBef>
                <a:spcPts val="420"/>
              </a:spcBef>
              <a:buClr>
                <a:srgbClr val="007DB1"/>
              </a:buClr>
              <a:buSzPts val="3000"/>
              <a:buFont typeface="Arial" panose="020B0604020202020204" pitchFamily="34" charset="0"/>
              <a:buChar char="•"/>
            </a:pPr>
            <a:r>
              <a:rPr lang="en" sz="2997" kern="0" dirty="0">
                <a:latin typeface="Arial"/>
                <a:cs typeface="Arial"/>
                <a:sym typeface="Arial"/>
              </a:rPr>
              <a:t>State Digital Learning Leaders</a:t>
            </a:r>
            <a:endParaRPr sz="2997" kern="0" dirty="0">
              <a:latin typeface="Arial"/>
              <a:cs typeface="Arial"/>
              <a:sym typeface="Arial"/>
            </a:endParaRPr>
          </a:p>
          <a:p>
            <a:pPr marL="495266" indent="-457200" defTabSz="913577">
              <a:buClr>
                <a:srgbClr val="007DB1"/>
              </a:buClr>
              <a:buSzPts val="3000"/>
              <a:buFont typeface="Arial" panose="020B0604020202020204" pitchFamily="34" charset="0"/>
              <a:buChar char="•"/>
            </a:pPr>
            <a:r>
              <a:rPr lang="en" sz="2997" kern="0" dirty="0">
                <a:latin typeface="Arial"/>
                <a:cs typeface="Arial"/>
                <a:sym typeface="Arial"/>
              </a:rPr>
              <a:t>State Instructional Materials Leaders</a:t>
            </a:r>
            <a:endParaRPr sz="2997" kern="0" dirty="0">
              <a:latin typeface="Arial"/>
              <a:cs typeface="Arial"/>
              <a:sym typeface="Arial"/>
            </a:endParaRPr>
          </a:p>
          <a:p>
            <a:pPr marL="495266" indent="-457200" defTabSz="913577">
              <a:buClr>
                <a:srgbClr val="007DB1"/>
              </a:buClr>
              <a:buSzPts val="3000"/>
              <a:buFont typeface="Arial" panose="020B0604020202020204" pitchFamily="34" charset="0"/>
              <a:buChar char="•"/>
            </a:pPr>
            <a:r>
              <a:rPr lang="en" sz="2997" kern="0" dirty="0">
                <a:latin typeface="Arial"/>
                <a:cs typeface="Arial"/>
                <a:sym typeface="Arial"/>
              </a:rPr>
              <a:t>Accessible Educational Material (AEM) Leaders</a:t>
            </a:r>
            <a:endParaRPr sz="2997" kern="0" dirty="0">
              <a:latin typeface="Arial"/>
              <a:cs typeface="Arial"/>
              <a:sym typeface="Arial"/>
            </a:endParaRPr>
          </a:p>
          <a:p>
            <a:pPr marL="495266" indent="-457200" defTabSz="913577">
              <a:buClr>
                <a:srgbClr val="007DB1"/>
              </a:buClr>
              <a:buSzPts val="3000"/>
              <a:buFont typeface="Arial" panose="020B0604020202020204" pitchFamily="34" charset="0"/>
              <a:buChar char="•"/>
            </a:pPr>
            <a:r>
              <a:rPr lang="en" sz="2997" kern="0" dirty="0">
                <a:latin typeface="Arial"/>
                <a:cs typeface="Arial"/>
                <a:sym typeface="Arial"/>
              </a:rPr>
              <a:t>Private Sector Leaders</a:t>
            </a:r>
            <a:endParaRPr sz="2997" kern="0" dirty="0">
              <a:latin typeface="Arial"/>
              <a:cs typeface="Arial"/>
              <a:sym typeface="Arial"/>
            </a:endParaRPr>
          </a:p>
          <a:p>
            <a:pPr defTabSz="913577">
              <a:spcBef>
                <a:spcPts val="420"/>
              </a:spcBef>
              <a:buClr>
                <a:srgbClr val="000000"/>
              </a:buClr>
            </a:pPr>
            <a:endParaRPr sz="1948" kern="0" dirty="0">
              <a:solidFill>
                <a:srgbClr val="007D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-669579" y="185059"/>
            <a:ext cx="6166490" cy="67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7" tIns="34243" rIns="68487" bIns="34243" anchor="ctr" anchorCtr="0">
            <a:noAutofit/>
          </a:bodyPr>
          <a:lstStyle/>
          <a:p>
            <a:pPr algn="ctr" defTabSz="913577">
              <a:buClr>
                <a:srgbClr val="FFFFFF"/>
              </a:buClr>
              <a:buSzPts val="2400"/>
            </a:pPr>
            <a:r>
              <a:rPr lang="en" sz="2997" b="1" kern="0" dirty="0">
                <a:latin typeface="Arial"/>
                <a:ea typeface="Arial"/>
                <a:cs typeface="Arial"/>
                <a:sym typeface="Arial"/>
              </a:rPr>
              <a:t>Project Background</a:t>
            </a:r>
            <a:endParaRPr sz="2997" b="1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Shape 142" descr="Hand connecting" title="Collaborative Leadershi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887" y="2081005"/>
            <a:ext cx="1298656" cy="1298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07292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5171-210C-4D42-A018-6A5F32E0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Students at the Center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080E43-FC14-7A42-B163-57483578B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034" y="3810463"/>
            <a:ext cx="2641600" cy="9271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514C3-6968-8041-9B41-7F70EF24E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350" y="2482533"/>
            <a:ext cx="2032000" cy="990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4A08F-4F6C-9D4B-AD6B-3DB07B89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462" y="1479347"/>
            <a:ext cx="1651000" cy="92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3E746-6B03-AB46-80B7-E5D01D5ED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462" y="3802761"/>
            <a:ext cx="2095500" cy="977900"/>
          </a:xfrm>
          <a:prstGeom prst="rect">
            <a:avLst/>
          </a:prstGeom>
        </p:spPr>
      </p:pic>
      <p:pic>
        <p:nvPicPr>
          <p:cNvPr id="15" name="Picture 14" descr="Icon with a head and wheels coming out of brain. ">
            <a:extLst>
              <a:ext uri="{FF2B5EF4-FFF2-40B4-BE49-F238E27FC236}">
                <a16:creationId xmlns:a16="http://schemas.microsoft.com/office/drawing/2014/main" id="{F72C2594-6D13-FD47-BC07-7DE9DE65D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24" y="1631061"/>
            <a:ext cx="2108200" cy="2171700"/>
          </a:xfrm>
          <a:prstGeom prst="rect">
            <a:avLst/>
          </a:prstGeom>
        </p:spPr>
      </p:pic>
      <p:pic>
        <p:nvPicPr>
          <p:cNvPr id="19" name="Picture 18" descr="Photo of students looking at a laptop">
            <a:extLst>
              <a:ext uri="{FF2B5EF4-FFF2-40B4-BE49-F238E27FC236}">
                <a16:creationId xmlns:a16="http://schemas.microsoft.com/office/drawing/2014/main" id="{023DB639-514E-7E48-A495-DBB243C32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121" y="1565921"/>
            <a:ext cx="3044143" cy="19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2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BEFD-EC93-4767-B8D9-25396B786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3705"/>
            <a:ext cx="8338782" cy="796429"/>
          </a:xfrm>
        </p:spPr>
        <p:txBody>
          <a:bodyPr>
            <a:normAutofit/>
          </a:bodyPr>
          <a:lstStyle/>
          <a:p>
            <a:r>
              <a:rPr lang="en-US" b="1" dirty="0">
                <a:cs typeface="Arial"/>
              </a:rPr>
              <a:t>Digital Resources Provide Students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00965-E6C4-49CB-981C-4D4DF1D1B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800" dirty="0">
                <a:solidFill>
                  <a:srgbClr val="00B0F0"/>
                </a:solidFill>
                <a:ea typeface="+mn-lt"/>
                <a:cs typeface="+mn-lt"/>
              </a:rPr>
              <a:t>Necessary skills and connections to be successful learners and contribute to their own futures. </a:t>
            </a:r>
            <a:endParaRPr lang="en-US" sz="2800" dirty="0">
              <a:solidFill>
                <a:srgbClr val="00B0F0"/>
              </a:solidFill>
              <a:cs typeface="Arial" panose="020B0604020202020204"/>
            </a:endParaRPr>
          </a:p>
          <a:p>
            <a:pPr marL="342900" indent="-342900"/>
            <a:r>
              <a:rPr lang="en-US" sz="2800" dirty="0">
                <a:solidFill>
                  <a:srgbClr val="00B0F0"/>
                </a:solidFill>
                <a:cs typeface="Arial" panose="020B0604020202020204"/>
              </a:rPr>
              <a:t>Personalized pathways to engage in content and creative ways to demonstrate evidence of their learning.</a:t>
            </a:r>
          </a:p>
          <a:p>
            <a:pPr marL="342900" indent="-342900"/>
            <a:r>
              <a:rPr lang="en-US" sz="2800" dirty="0">
                <a:solidFill>
                  <a:srgbClr val="00B0F0"/>
                </a:solidFill>
                <a:cs typeface="Arial" panose="020B0604020202020204"/>
              </a:rPr>
              <a:t>Experience learning that truly meets their individual needs and interests. </a:t>
            </a:r>
            <a:endParaRPr lang="en-US">
              <a:solidFill>
                <a:srgbClr val="00B0F0"/>
              </a:solidFill>
              <a:cs typeface="Arial" panose="020B0604020202020204"/>
            </a:endParaRPr>
          </a:p>
          <a:p>
            <a:pPr marL="342900" indent="-342900"/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7960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575938" y="130215"/>
            <a:ext cx="6785250" cy="856607"/>
          </a:xfrm>
          <a:prstGeom prst="rect">
            <a:avLst/>
          </a:prstGeom>
        </p:spPr>
        <p:txBody>
          <a:bodyPr spcFirstLastPara="1" vert="horz" wrap="square" lIns="91340" tIns="45658" rIns="91340" bIns="45658" rtlCol="0" anchor="ctr" anchorCtr="0">
            <a:noAutofit/>
          </a:bodyPr>
          <a:lstStyle/>
          <a:p>
            <a:r>
              <a:rPr lang="en" b="1" dirty="0"/>
              <a:t>Essential Conditions</a:t>
            </a:r>
            <a:endParaRPr b="1" dirty="0"/>
          </a:p>
        </p:txBody>
      </p:sp>
      <p:sp>
        <p:nvSpPr>
          <p:cNvPr id="6" name="Shape 149">
            <a:extLst>
              <a:ext uri="{FF2B5EF4-FFF2-40B4-BE49-F238E27FC236}">
                <a16:creationId xmlns:a16="http://schemas.microsoft.com/office/drawing/2014/main" id="{11518B0A-D302-3446-AD4B-D91CBC382CD5}"/>
              </a:ext>
            </a:extLst>
          </p:cNvPr>
          <p:cNvSpPr txBox="1">
            <a:spLocks/>
          </p:cNvSpPr>
          <p:nvPr/>
        </p:nvSpPr>
        <p:spPr>
          <a:xfrm>
            <a:off x="126749" y="2703591"/>
            <a:ext cx="2335794" cy="682405"/>
          </a:xfrm>
          <a:prstGeom prst="rect">
            <a:avLst/>
          </a:prstGeom>
        </p:spPr>
        <p:txBody>
          <a:bodyPr spcFirstLastPara="1" vert="horz" wrap="square" lIns="91340" tIns="45658" rIns="91340" bIns="45658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3000"/>
              <a:buNone/>
            </a:pPr>
            <a:r>
              <a:rPr lang="en-US" sz="2000" dirty="0"/>
              <a:t>Equity of Access</a:t>
            </a:r>
          </a:p>
        </p:txBody>
      </p:sp>
      <p:pic>
        <p:nvPicPr>
          <p:cNvPr id="4" name="Picture 3" descr="Student data privacy icon">
            <a:extLst>
              <a:ext uri="{FF2B5EF4-FFF2-40B4-BE49-F238E27FC236}">
                <a16:creationId xmlns:a16="http://schemas.microsoft.com/office/drawing/2014/main" id="{FDFBD5BF-D087-2D43-9AE9-98AE29D0C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966" y="2403488"/>
            <a:ext cx="1177517" cy="1177517"/>
          </a:xfrm>
          <a:prstGeom prst="rect">
            <a:avLst/>
          </a:prstGeom>
        </p:spPr>
      </p:pic>
      <p:pic>
        <p:nvPicPr>
          <p:cNvPr id="8" name="Picture 7" descr="Interoperability icon">
            <a:extLst>
              <a:ext uri="{FF2B5EF4-FFF2-40B4-BE49-F238E27FC236}">
                <a16:creationId xmlns:a16="http://schemas.microsoft.com/office/drawing/2014/main" id="{440538C7-3A99-BB40-8683-2575A28FE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954" y="1497091"/>
            <a:ext cx="1179463" cy="1179463"/>
          </a:xfrm>
          <a:prstGeom prst="rect">
            <a:avLst/>
          </a:prstGeom>
        </p:spPr>
      </p:pic>
      <p:pic>
        <p:nvPicPr>
          <p:cNvPr id="10" name="Picture 9" descr="Accessibility icon">
            <a:extLst>
              <a:ext uri="{FF2B5EF4-FFF2-40B4-BE49-F238E27FC236}">
                <a16:creationId xmlns:a16="http://schemas.microsoft.com/office/drawing/2014/main" id="{E1499A9A-9B19-D941-B39F-D29EF60EB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671" y="2539659"/>
            <a:ext cx="1270000" cy="1308100"/>
          </a:xfrm>
          <a:prstGeom prst="rect">
            <a:avLst/>
          </a:prstGeom>
        </p:spPr>
      </p:pic>
      <p:pic>
        <p:nvPicPr>
          <p:cNvPr id="12" name="Picture 11" descr="Equity of Access icon">
            <a:extLst>
              <a:ext uri="{FF2B5EF4-FFF2-40B4-BE49-F238E27FC236}">
                <a16:creationId xmlns:a16="http://schemas.microsoft.com/office/drawing/2014/main" id="{AF9FF4D7-C62C-2F47-BDD7-86F96D94A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05" y="1497091"/>
            <a:ext cx="1219200" cy="1206500"/>
          </a:xfrm>
          <a:prstGeom prst="rect">
            <a:avLst/>
          </a:prstGeom>
        </p:spPr>
      </p:pic>
      <p:sp>
        <p:nvSpPr>
          <p:cNvPr id="15" name="Shape 149">
            <a:extLst>
              <a:ext uri="{FF2B5EF4-FFF2-40B4-BE49-F238E27FC236}">
                <a16:creationId xmlns:a16="http://schemas.microsoft.com/office/drawing/2014/main" id="{85C45064-3089-8147-A960-333F69EB810A}"/>
              </a:ext>
            </a:extLst>
          </p:cNvPr>
          <p:cNvSpPr txBox="1">
            <a:spLocks/>
          </p:cNvSpPr>
          <p:nvPr/>
        </p:nvSpPr>
        <p:spPr>
          <a:xfrm>
            <a:off x="2305422" y="3938985"/>
            <a:ext cx="2082791" cy="812549"/>
          </a:xfrm>
          <a:prstGeom prst="rect">
            <a:avLst/>
          </a:prstGeom>
        </p:spPr>
        <p:txBody>
          <a:bodyPr spcFirstLastPara="1" vert="horz" wrap="square" lIns="91340" tIns="45658" rIns="91340" bIns="45658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3000"/>
              <a:buNone/>
            </a:pPr>
            <a:r>
              <a:rPr lang="en-US" sz="2000" dirty="0"/>
              <a:t>Accessibility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2A02B9-A7B8-FC41-8C0C-B69C34A6F369}"/>
              </a:ext>
            </a:extLst>
          </p:cNvPr>
          <p:cNvSpPr/>
          <p:nvPr/>
        </p:nvSpPr>
        <p:spPr>
          <a:xfrm>
            <a:off x="6360682" y="37389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ts val="3000"/>
            </a:pPr>
            <a:r>
              <a:rPr lang="en-US" sz="2000" dirty="0"/>
              <a:t> Student Data Privacy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C1D2E8-C462-8649-A941-97CA7ED970A4}"/>
              </a:ext>
            </a:extLst>
          </p:cNvPr>
          <p:cNvSpPr/>
          <p:nvPr/>
        </p:nvSpPr>
        <p:spPr>
          <a:xfrm>
            <a:off x="4495131" y="2792192"/>
            <a:ext cx="1865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3000"/>
            </a:pPr>
            <a:r>
              <a:rPr lang="en-US" sz="2000" dirty="0"/>
              <a:t>Interoperability </a:t>
            </a:r>
          </a:p>
        </p:txBody>
      </p:sp>
    </p:spTree>
    <p:extLst>
      <p:ext uri="{BB962C8B-B14F-4D97-AF65-F5344CB8AC3E}">
        <p14:creationId xmlns:p14="http://schemas.microsoft.com/office/powerpoint/2010/main" val="217389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131C-E210-44CC-9FC5-CC828414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Arial"/>
              </a:rPr>
              <a:t>State Leadership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EF358-1B68-4045-B24A-38C6A8B636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B0F0"/>
                </a:solidFill>
                <a:ea typeface="+mn-lt"/>
                <a:cs typeface="+mn-lt"/>
              </a:rPr>
              <a:t>State policies and practices demonstrate to districts and schools a commitment to digital learning.</a:t>
            </a:r>
            <a:endParaRPr lang="en-US" sz="2800" dirty="0">
              <a:solidFill>
                <a:srgbClr val="00B0F0"/>
              </a:solidFill>
              <a:cs typeface="Arial" panose="020B0604020202020204"/>
            </a:endParaRPr>
          </a:p>
        </p:txBody>
      </p:sp>
      <p:pic>
        <p:nvPicPr>
          <p:cNvPr id="5" name="Picture 5" descr="Icon with a map that shows more icons for funding, professional learning, procurement, state review.&#10;&#10;Titled State Policies">
            <a:extLst>
              <a:ext uri="{FF2B5EF4-FFF2-40B4-BE49-F238E27FC236}">
                <a16:creationId xmlns:a16="http://schemas.microsoft.com/office/drawing/2014/main" id="{28D2175C-8C80-475B-BFC0-CCFEE38A13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0498" y="1369219"/>
            <a:ext cx="3263504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0B77-FAA5-4825-B977-722EDB25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Arial"/>
              </a:rPr>
              <a:t>State Digital Learning Plans</a:t>
            </a:r>
            <a:endParaRPr lang="en-US" b="1" dirty="0"/>
          </a:p>
        </p:txBody>
      </p:sp>
      <p:pic>
        <p:nvPicPr>
          <p:cNvPr id="4" name="Picture 4" descr="US Map showing blue states with a digital learning plan">
            <a:extLst>
              <a:ext uri="{FF2B5EF4-FFF2-40B4-BE49-F238E27FC236}">
                <a16:creationId xmlns:a16="http://schemas.microsoft.com/office/drawing/2014/main" id="{FD7689CD-8F9E-4B25-901E-DCA5A96B3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480" y="1401939"/>
            <a:ext cx="5065592" cy="34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9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-4140" y="111940"/>
            <a:ext cx="8942881" cy="8565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marL="342900" indent="342900">
              <a:lnSpc>
                <a:spcPct val="100000"/>
              </a:lnSpc>
              <a:spcBef>
                <a:spcPts val="0"/>
              </a:spcBef>
              <a:buClr>
                <a:srgbClr val="00A79D"/>
              </a:buClr>
              <a:buSzPts val="3400"/>
            </a:pPr>
            <a:r>
              <a:rPr lang="en-US" b="1" dirty="0"/>
              <a:t>SETDA Advocates for Digital Learning</a:t>
            </a:r>
            <a:endParaRPr b="1" dirty="0"/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1"/>
          </p:nvPr>
        </p:nvSpPr>
        <p:spPr>
          <a:xfrm>
            <a:off x="730888" y="1128809"/>
            <a:ext cx="8160216" cy="35419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endParaRPr sz="1350" dirty="0">
              <a:solidFill>
                <a:srgbClr val="595959"/>
              </a:solidFill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endParaRPr lang="en-US" sz="1350" dirty="0">
              <a:cs typeface="Aria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endParaRPr lang="en-US" sz="1350" dirty="0">
              <a:solidFill>
                <a:srgbClr val="595959"/>
              </a:solidFill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endParaRPr sz="1350" dirty="0">
              <a:solidFill>
                <a:srgbClr val="595959"/>
              </a:solidFill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3200"/>
              <a:buNone/>
            </a:pPr>
            <a:endParaRPr sz="1050" dirty="0">
              <a:solidFill>
                <a:srgbClr val="595959"/>
              </a:solidFill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endParaRPr sz="2025" b="1" dirty="0">
              <a:solidFill>
                <a:srgbClr val="FFAB40"/>
              </a:solidFill>
            </a:endParaRPr>
          </a:p>
          <a:p>
            <a:pPr marL="257175" indent="-104775">
              <a:lnSpc>
                <a:spcPct val="80000"/>
              </a:lnSpc>
              <a:spcBef>
                <a:spcPts val="372"/>
              </a:spcBef>
              <a:buClr>
                <a:srgbClr val="00A79D"/>
              </a:buClr>
              <a:buSzPts val="3200"/>
              <a:buNone/>
            </a:pPr>
            <a:endParaRPr dirty="0"/>
          </a:p>
        </p:txBody>
      </p:sp>
      <p:pic>
        <p:nvPicPr>
          <p:cNvPr id="226" name="Google Shape;226;p29" descr="quality materials logo with 2 stuents looking at a device. hyperlink to http://qualitycontent.setda.org/" title="Quality Materials log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4819" y="2267357"/>
            <a:ext cx="1778318" cy="201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AF85AF3-8A9D-4C0E-B7EB-88620048D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33" y="1335491"/>
            <a:ext cx="1849841" cy="194366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3914449-D7FC-4B40-A69B-66BCDAB1F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018" y="2371298"/>
            <a:ext cx="1749189" cy="2021575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C94F6F2-D189-4B21-B467-0120653A3C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404" y="1412259"/>
            <a:ext cx="1849841" cy="20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4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>
            <a:spLocks noGrp="1"/>
          </p:cNvSpPr>
          <p:nvPr>
            <p:ph type="title"/>
          </p:nvPr>
        </p:nvSpPr>
        <p:spPr>
          <a:xfrm>
            <a:off x="577213" y="186894"/>
            <a:ext cx="4795274" cy="72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b="1" dirty="0"/>
              <a:t>DMAPS Highlights</a:t>
            </a:r>
            <a:endParaRPr lang="en-US" b="1" dirty="0">
              <a:cs typeface="Arial" panose="020B0604020202020204"/>
            </a:endParaRPr>
          </a:p>
        </p:txBody>
      </p:sp>
      <p:sp>
        <p:nvSpPr>
          <p:cNvPr id="257" name="Google Shape;257;p33"/>
          <p:cNvSpPr txBox="1">
            <a:spLocks noGrp="1"/>
          </p:cNvSpPr>
          <p:nvPr>
            <p:ph type="body" idx="1"/>
          </p:nvPr>
        </p:nvSpPr>
        <p:spPr>
          <a:xfrm>
            <a:off x="832007" y="1225645"/>
            <a:ext cx="7047191" cy="36717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0" indent="0">
              <a:spcBef>
                <a:spcPts val="360"/>
              </a:spcBef>
              <a:buClr>
                <a:schemeClr val="dk1"/>
              </a:buClr>
              <a:buSzPts val="2800"/>
              <a:buNone/>
            </a:pPr>
            <a:r>
              <a:rPr lang="en-US" sz="2000" dirty="0"/>
              <a:t>Home Page</a:t>
            </a:r>
            <a:endParaRPr lang="en-US" sz="2000">
              <a:cs typeface="Arial"/>
            </a:endParaRPr>
          </a:p>
          <a:p>
            <a:pPr marL="685800" lvl="1" indent="-285750">
              <a:spcBef>
                <a:spcPts val="360"/>
              </a:spcBef>
              <a:buClr>
                <a:schemeClr val="dk1"/>
              </a:buClr>
              <a:buSzPts val="2400"/>
            </a:pPr>
            <a:r>
              <a:rPr lang="en-US" sz="2000" dirty="0"/>
              <a:t>State Map</a:t>
            </a:r>
            <a:endParaRPr sz="2000">
              <a:cs typeface="Arial"/>
            </a:endParaRPr>
          </a:p>
          <a:p>
            <a:pPr marL="685800" lvl="1" indent="-2857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000" dirty="0"/>
              <a:t>Sort by Topic</a:t>
            </a:r>
            <a:endParaRPr sz="2000">
              <a:cs typeface="Arial"/>
            </a:endParaRPr>
          </a:p>
          <a:p>
            <a:pPr marL="685800" lvl="1" indent="-2857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000" dirty="0"/>
              <a:t>Compare up to 5 states</a:t>
            </a:r>
            <a:endParaRPr sz="2000">
              <a:cs typeface="Arial"/>
            </a:endParaRPr>
          </a:p>
          <a:p>
            <a:pPr marL="0" indent="0">
              <a:spcBef>
                <a:spcPts val="360"/>
              </a:spcBef>
              <a:buClr>
                <a:schemeClr val="dk1"/>
              </a:buClr>
              <a:buSzPts val="2800"/>
              <a:buNone/>
            </a:pPr>
            <a:r>
              <a:rPr lang="en-US" sz="2000" dirty="0"/>
              <a:t>State Profiles</a:t>
            </a:r>
            <a:endParaRPr sz="2000">
              <a:cs typeface="Arial"/>
            </a:endParaRPr>
          </a:p>
          <a:p>
            <a:pPr marL="685800" lvl="1" indent="-285750">
              <a:spcBef>
                <a:spcPts val="360"/>
              </a:spcBef>
              <a:buClr>
                <a:schemeClr val="dk1"/>
              </a:buClr>
              <a:buSzPts val="2400"/>
            </a:pPr>
            <a:r>
              <a:rPr lang="en-US" sz="2000" dirty="0"/>
              <a:t>Demographics</a:t>
            </a:r>
            <a:endParaRPr sz="2000">
              <a:cs typeface="Arial"/>
            </a:endParaRPr>
          </a:p>
          <a:p>
            <a:pPr marL="685800" lvl="1" indent="-2857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000" dirty="0"/>
              <a:t>Digital Learning Policies</a:t>
            </a:r>
            <a:endParaRPr sz="2000">
              <a:cs typeface="Arial"/>
            </a:endParaRPr>
          </a:p>
          <a:p>
            <a:pPr marL="685800" lvl="1" indent="-2857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000" dirty="0"/>
              <a:t>Instructional Materials</a:t>
            </a:r>
            <a:endParaRPr sz="2000">
              <a:cs typeface="Arial"/>
            </a:endParaRPr>
          </a:p>
          <a:p>
            <a:pPr marL="685800" lvl="1" indent="-2857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000" dirty="0"/>
              <a:t>Procurement</a:t>
            </a:r>
            <a:endParaRPr sz="2000">
              <a:cs typeface="Arial"/>
            </a:endParaRPr>
          </a:p>
          <a:p>
            <a:pPr marL="685800" lvl="1" indent="-28575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000" dirty="0"/>
              <a:t>Professional Learning NEW</a:t>
            </a:r>
            <a:endParaRPr sz="2000">
              <a:cs typeface="Arial"/>
            </a:endParaRPr>
          </a:p>
          <a:p>
            <a:pPr marL="0" indent="0">
              <a:spcBef>
                <a:spcPts val="360"/>
              </a:spcBef>
              <a:buClr>
                <a:schemeClr val="dk1"/>
              </a:buClr>
              <a:buSzPts val="2800"/>
              <a:buNone/>
            </a:pPr>
            <a:r>
              <a:rPr lang="en-US" sz="2000" dirty="0"/>
              <a:t>Exemplars</a:t>
            </a:r>
            <a:endParaRPr sz="2000">
              <a:cs typeface="Arial"/>
            </a:endParaRPr>
          </a:p>
          <a:p>
            <a:pPr marL="0" indent="0">
              <a:spcBef>
                <a:spcPts val="360"/>
              </a:spcBef>
              <a:buClr>
                <a:schemeClr val="dk1"/>
              </a:buClr>
              <a:buSzPts val="2800"/>
              <a:buNone/>
            </a:pPr>
            <a:r>
              <a:rPr lang="en-US" sz="2000" dirty="0"/>
              <a:t>RFPs</a:t>
            </a:r>
            <a:endParaRPr sz="2000" dirty="0"/>
          </a:p>
          <a:p>
            <a:pPr marL="114300" indent="0">
              <a:spcBef>
                <a:spcPts val="360"/>
              </a:spcBef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58" name="Google Shape;258;p33" descr="Map of all 50 states and the territories with the initials on top of each state. " title="US Ma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5107" y="1395751"/>
            <a:ext cx="3321300" cy="2838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901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TDA">
      <a:dk1>
        <a:srgbClr val="002F65"/>
      </a:dk1>
      <a:lt1>
        <a:srgbClr val="FFFFFF"/>
      </a:lt1>
      <a:dk2>
        <a:srgbClr val="000000"/>
      </a:dk2>
      <a:lt2>
        <a:srgbClr val="E7E6E6"/>
      </a:lt2>
      <a:accent1>
        <a:srgbClr val="8DC63F"/>
      </a:accent1>
      <a:accent2>
        <a:srgbClr val="DB912E"/>
      </a:accent2>
      <a:accent3>
        <a:srgbClr val="626199"/>
      </a:accent3>
      <a:accent4>
        <a:srgbClr val="45C1C4"/>
      </a:accent4>
      <a:accent5>
        <a:srgbClr val="C50C45"/>
      </a:accent5>
      <a:accent6>
        <a:srgbClr val="002F6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4905</TotalTime>
  <Words>315</Words>
  <Application>Microsoft Office PowerPoint</Application>
  <PresentationFormat>On-screen Show (16:9)</PresentationFormat>
  <Paragraphs>61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Wingdings,Sans-Serif</vt:lpstr>
      <vt:lpstr>Office Theme</vt:lpstr>
      <vt:lpstr>Navigating the Digital Shift 2019</vt:lpstr>
      <vt:lpstr>             Development and Collaboration</vt:lpstr>
      <vt:lpstr>Students at the Center</vt:lpstr>
      <vt:lpstr>Digital Resources Provide Students</vt:lpstr>
      <vt:lpstr>Essential Conditions</vt:lpstr>
      <vt:lpstr>State Leadership</vt:lpstr>
      <vt:lpstr>State Digital Learning Plans</vt:lpstr>
      <vt:lpstr>SETDA Advocates for Digital Learning</vt:lpstr>
      <vt:lpstr>DMAPS Highlights</vt:lpstr>
      <vt:lpstr> Responsibility</vt:lpstr>
      <vt:lpstr>State Review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Immanuel</dc:creator>
  <cp:lastModifiedBy>Rachel Jones</cp:lastModifiedBy>
  <cp:revision>305</cp:revision>
  <dcterms:created xsi:type="dcterms:W3CDTF">2019-02-20T05:57:14Z</dcterms:created>
  <dcterms:modified xsi:type="dcterms:W3CDTF">2019-06-22T17:41:27Z</dcterms:modified>
</cp:coreProperties>
</file>