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314" r:id="rId2"/>
    <p:sldId id="264" r:id="rId3"/>
    <p:sldId id="265" r:id="rId4"/>
    <p:sldId id="311" r:id="rId5"/>
    <p:sldId id="256" r:id="rId6"/>
    <p:sldId id="259" r:id="rId7"/>
    <p:sldId id="260" r:id="rId8"/>
    <p:sldId id="310" r:id="rId9"/>
    <p:sldId id="326" r:id="rId10"/>
    <p:sldId id="328" r:id="rId11"/>
    <p:sldId id="322" r:id="rId12"/>
    <p:sldId id="320" r:id="rId13"/>
    <p:sldId id="321" r:id="rId14"/>
    <p:sldId id="266" r:id="rId15"/>
    <p:sldId id="318" r:id="rId16"/>
    <p:sldId id="268" r:id="rId17"/>
    <p:sldId id="317" r:id="rId18"/>
    <p:sldId id="324" r:id="rId19"/>
    <p:sldId id="325" r:id="rId20"/>
    <p:sldId id="31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F289E0-1D3A-224F-AD85-D934051C00C7}">
          <p14:sldIdLst>
            <p14:sldId id="314"/>
            <p14:sldId id="264"/>
            <p14:sldId id="265"/>
            <p14:sldId id="311"/>
            <p14:sldId id="256"/>
            <p14:sldId id="259"/>
            <p14:sldId id="260"/>
            <p14:sldId id="310"/>
            <p14:sldId id="326"/>
            <p14:sldId id="328"/>
            <p14:sldId id="322"/>
            <p14:sldId id="320"/>
            <p14:sldId id="321"/>
            <p14:sldId id="266"/>
            <p14:sldId id="318"/>
            <p14:sldId id="268"/>
            <p14:sldId id="317"/>
            <p14:sldId id="324"/>
            <p14:sldId id="325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/>
    <p:restoredTop sz="94664"/>
  </p:normalViewPr>
  <p:slideViewPr>
    <p:cSldViewPr snapToGrid="0" snapToObjects="1">
      <p:cViewPr varScale="1">
        <p:scale>
          <a:sx n="67" d="100"/>
          <a:sy n="67" d="100"/>
        </p:scale>
        <p:origin x="12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97F84-4868-724F-8BFB-22092B77DEC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B4F8A-E45E-ED4A-BD04-A889D7B0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447bed3c1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447bed3c1e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447bed3c1e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68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</a:t>
            </a:r>
            <a:r>
              <a:rPr lang="en-US" baseline="0" dirty="0"/>
              <a:t> funding can help close the gap and provide affordable broadband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2D32-181A-C042-9E0C-B601573AB4B2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4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47bed3c1e_5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47bed3c1e_5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47bed3c1e_5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047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SETDA is the principle</a:t>
            </a:r>
            <a:r>
              <a:rPr lang="en-US" baseline="0" dirty="0"/>
              <a:t> association serving state leaders focused on the transition to digital learning – our mission is to build the capacity of state and national leaders to improve education through technology.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59DA-B635-9B46-A520-74945ED9F24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057fbdc33_1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057fbdc33_1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yourself, review the key sections and any logistics for the session.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057fbdc33_1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48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057fbdc33_1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5057fbdc33_1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yourself, review the key sections and any logistics for the session.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5057fbdc33_1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57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SETDA is the principle</a:t>
            </a:r>
            <a:r>
              <a:rPr lang="en-US" baseline="0" dirty="0"/>
              <a:t> association serving state leaders focused on the transition to digital learning – our mission is to build the capacity of state and national leaders to improve education through technology.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359DA-B635-9B46-A520-74945ED9F24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9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47bed3c1e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47bed3c1e_5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447bed3c1e_5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43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47bed3c1e_5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47bed3c1e_5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447bed3c1e_5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913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47bed3c1e_5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47bed3c1e_5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Leveraging state funds for E-rate match</a:t>
            </a:r>
          </a:p>
          <a:p>
            <a:r>
              <a:rPr lang="en-US" dirty="0"/>
              <a:t>Statewide purchasing consortia shows significant cost savings</a:t>
            </a:r>
          </a:p>
          <a:p>
            <a:r>
              <a:rPr lang="en-US" dirty="0"/>
              <a:t>State broadband for education initiatives to aggregates buying power</a:t>
            </a:r>
          </a:p>
          <a:p>
            <a:r>
              <a:rPr lang="en-US" dirty="0"/>
              <a:t>Collaborative work via state DOEs, governor’s offices, business development organizations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g447bed3c1e_5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88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Leveraging state funds for E-rate match</a:t>
            </a:r>
          </a:p>
          <a:p>
            <a:r>
              <a:rPr lang="en-US" dirty="0"/>
              <a:t>Statewide purchasing consortia shows significant cost savings</a:t>
            </a:r>
          </a:p>
          <a:p>
            <a:r>
              <a:rPr lang="en-US" dirty="0"/>
              <a:t>State broadband for education initiatives to aggregates buying power</a:t>
            </a:r>
          </a:p>
          <a:p>
            <a:r>
              <a:rPr lang="en-US" dirty="0"/>
              <a:t>Collaborative work via state DOEs, governor’s offices, business development organizations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B4F8A-E45E-ED4A-BD04-A889D7B096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6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</a:t>
            </a:r>
            <a:r>
              <a:rPr lang="en-US" baseline="0" dirty="0"/>
              <a:t> funding can help close the gap and provide affordable broadband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2D32-181A-C042-9E0C-B601573AB4B2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9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2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6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7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6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8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6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2100"/>
            <a:ext cx="7886700" cy="927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03388"/>
            <a:ext cx="78867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D324C-9AFD-814E-BB9A-9FEF2D0731B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3073-B834-9E40-83D9-9EE2C678D6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72625-FB94-1E4A-87C7-4732FF478B57}"/>
              </a:ext>
            </a:extLst>
          </p:cNvPr>
          <p:cNvSpPr txBox="1"/>
          <p:nvPr userDrawn="1"/>
        </p:nvSpPr>
        <p:spPr>
          <a:xfrm>
            <a:off x="5626100" y="6369051"/>
            <a:ext cx="300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www.setda.org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867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etd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tda.org/stat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www.setda.org/partners/" TargetMode="External"/><Relationship Id="rId4" Type="http://schemas.openxmlformats.org/officeDocument/2006/relationships/hyperlink" Target="http://www.setda.org/affilia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979411" y="172121"/>
            <a:ext cx="6689400" cy="9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1124594" y="1875004"/>
            <a:ext cx="6242355" cy="41950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b="1" dirty="0"/>
              <a:t>CHAT Question</a:t>
            </a:r>
            <a:endParaRPr sz="3000" b="1" dirty="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dirty="0"/>
              <a:t>What is your role related to broadband implementation in K12 ? </a:t>
            </a: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dirty="0"/>
              <a:t>*provider, IT director, SEA leader, researcher, administrator, teacher</a:t>
            </a:r>
            <a:endParaRPr sz="2400" dirty="0"/>
          </a:p>
        </p:txBody>
      </p:sp>
      <p:pic>
        <p:nvPicPr>
          <p:cNvPr id="3" name="Picture 2" descr="navy and aqua blue report cover with image of US map. On map are wifi and Broadband symbols." title="State K12 Broadband Leadership Cover">
            <a:extLst>
              <a:ext uri="{FF2B5EF4-FFF2-40B4-BE49-F238E27FC236}">
                <a16:creationId xmlns:a16="http://schemas.microsoft.com/office/drawing/2014/main" id="{B4F5685B-C1D8-6D42-A81D-EDFD7A45B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839" y="2582691"/>
            <a:ext cx="1765300" cy="2286000"/>
          </a:xfrm>
          <a:prstGeom prst="rect">
            <a:avLst/>
          </a:prstGeom>
        </p:spPr>
      </p:pic>
      <p:pic>
        <p:nvPicPr>
          <p:cNvPr id="6" name="Picture 2" descr="Two small, overlapping speech bubble with dots in the middle. " title="Speech bubble">
            <a:extLst>
              <a:ext uri="{FF2B5EF4-FFF2-40B4-BE49-F238E27FC236}">
                <a16:creationId xmlns:a16="http://schemas.microsoft.com/office/drawing/2014/main" id="{D6C12098-A6A3-AA4A-A344-603DA552D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5" y="1454283"/>
            <a:ext cx="1303508" cy="13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4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7169-4EBE-5F47-874B-77CDE0A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Collaboration</a:t>
            </a:r>
          </a:p>
        </p:txBody>
      </p:sp>
      <p:pic>
        <p:nvPicPr>
          <p:cNvPr id="5" name="Content Placeholder 4" descr="Infographic in a variety of colors showing a building next to an open air classroom and a smartboard. " title="Collaboration Infographic">
            <a:extLst>
              <a:ext uri="{FF2B5EF4-FFF2-40B4-BE49-F238E27FC236}">
                <a16:creationId xmlns:a16="http://schemas.microsoft.com/office/drawing/2014/main" id="{A606242A-1B25-6B44-B54A-BE76BD3A8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650" y="1413533"/>
            <a:ext cx="6870700" cy="4610100"/>
          </a:xfrm>
        </p:spPr>
      </p:pic>
    </p:spTree>
    <p:extLst>
      <p:ext uri="{BB962C8B-B14F-4D97-AF65-F5344CB8AC3E}">
        <p14:creationId xmlns:p14="http://schemas.microsoft.com/office/powerpoint/2010/main" val="19039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2723-E42F-0E44-A437-D3D43239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FB302-CC51-6046-B6C8-AD3C5E7B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30" y="1703388"/>
            <a:ext cx="6089515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No one sizes fits all….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28 statewide K-12 education broadband network</a:t>
            </a:r>
          </a:p>
          <a:p>
            <a:r>
              <a:rPr lang="en-US" dirty="0"/>
              <a:t>9 states regional networks</a:t>
            </a:r>
          </a:p>
          <a:p>
            <a:r>
              <a:rPr lang="en-US" dirty="0"/>
              <a:t>16 states have alternative models, </a:t>
            </a:r>
          </a:p>
          <a:p>
            <a:pPr marL="0" indent="0">
              <a:buNone/>
            </a:pPr>
            <a:r>
              <a:rPr lang="en-US" dirty="0"/>
              <a:t>(purchasing consortia, state master contracts and others)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map of the united states with state borders.  An image of a large Wi-Fi symbol covered with icons of buildings, parks, transportion and people overlays the map." title="State K12 Broadband Leadership 2019">
            <a:extLst>
              <a:ext uri="{FF2B5EF4-FFF2-40B4-BE49-F238E27FC236}">
                <a16:creationId xmlns:a16="http://schemas.microsoft.com/office/drawing/2014/main" id="{3861E9F3-30CB-6340-AEF6-AAF7F51C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32" y="2597285"/>
            <a:ext cx="2772759" cy="21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7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BDB0-21E4-1D4F-B440-C4C1E844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Guidelines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487B12-15B2-4445-9D68-4B2B63720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151" y="1936613"/>
            <a:ext cx="2080503" cy="3508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BEB7A6-5B6E-CD44-8015-96271ECA0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227" y="1749212"/>
            <a:ext cx="1816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5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F6BE-9EF3-3E4A-8810-BF9C3825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Campus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78988-773E-3746-B281-3D3915FDC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 descr="Multi-colored infographic representing strategies for affordable off campus internet access for students" title="Off Campus Infographic">
            <a:extLst>
              <a:ext uri="{FF2B5EF4-FFF2-40B4-BE49-F238E27FC236}">
                <a16:creationId xmlns:a16="http://schemas.microsoft.com/office/drawing/2014/main" id="{824CF1BC-078C-5249-9BFF-CDDB61963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375569"/>
            <a:ext cx="81915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3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98" y="1945532"/>
            <a:ext cx="7003915" cy="46248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22 states provide direct state funding for broadband connectivity, </a:t>
            </a:r>
          </a:p>
          <a:p>
            <a:r>
              <a:rPr lang="en-US" dirty="0"/>
              <a:t>14 states provide state funding for internal wireless connections. </a:t>
            </a:r>
          </a:p>
          <a:p>
            <a:r>
              <a:rPr lang="en-US" dirty="0"/>
              <a:t>21 states offer a statewide contract for internal wireless connections that LEAs can purchase from. </a:t>
            </a:r>
          </a:p>
          <a:p>
            <a:r>
              <a:rPr lang="en-US" dirty="0"/>
              <a:t>7 states provide funding for off campus access.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200" i="1" dirty="0"/>
              <a:t>* based on data from 48 states plus Guam</a:t>
            </a:r>
          </a:p>
        </p:txBody>
      </p:sp>
      <p:pic>
        <p:nvPicPr>
          <p:cNvPr id="7" name="Picture 6" descr="blue document with a dollar symbol in corner" title="Funding Image">
            <a:extLst>
              <a:ext uri="{FF2B5EF4-FFF2-40B4-BE49-F238E27FC236}">
                <a16:creationId xmlns:a16="http://schemas.microsoft.com/office/drawing/2014/main" id="{12684258-855C-7843-AA18-BA6F60474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980" y="2534865"/>
            <a:ext cx="1968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8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Case Studies</a:t>
            </a:r>
          </a:p>
        </p:txBody>
      </p:sp>
      <p:pic>
        <p:nvPicPr>
          <p:cNvPr id="6" name="Picture 5" descr="Three blue file folders with the words Connecticut Case Study, Minnesota Case Study, Kentucky Case Stud" title="Case Study logo">
            <a:extLst>
              <a:ext uri="{FF2B5EF4-FFF2-40B4-BE49-F238E27FC236}">
                <a16:creationId xmlns:a16="http://schemas.microsoft.com/office/drawing/2014/main" id="{FBC821E8-B211-6340-99FF-458747A7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2574992"/>
            <a:ext cx="64262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8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36" y="1702340"/>
            <a:ext cx="8291614" cy="46540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State leadership is critical.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State approaches to broadband leadership vary greatly.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State education agencies should continue to work with other state agencies and regional organizations to coordinate projects to close the digital divide.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State leaders affect change and keep their states on the forefront of the digital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Student wearing goggles works with a robotic device" title="Student working with robotics">
            <a:extLst>
              <a:ext uri="{FF2B5EF4-FFF2-40B4-BE49-F238E27FC236}">
                <a16:creationId xmlns:a16="http://schemas.microsoft.com/office/drawing/2014/main" id="{9BEC7234-A553-5040-811C-D6E3164A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60" y="4477286"/>
            <a:ext cx="2792062" cy="15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0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1135641" y="229493"/>
            <a:ext cx="6689400" cy="9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Chat Question</a:t>
            </a:r>
            <a:endParaRPr b="1" dirty="0"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89900" y="2325750"/>
            <a:ext cx="8164200" cy="471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152400" lvl="0" indent="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  <a:p>
            <a:pPr marL="152400" lvl="0" indent="-152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	</a:t>
            </a:r>
            <a:endParaRPr sz="2000" dirty="0"/>
          </a:p>
          <a:p>
            <a:pPr marL="152400" lvl="0" indent="-1524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/>
              <a:t>	</a:t>
            </a:r>
            <a:endParaRPr sz="2000" dirty="0"/>
          </a:p>
          <a:p>
            <a:pPr marL="152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E42F9E-D512-9E4D-B5B3-418892A6120E}"/>
              </a:ext>
            </a:extLst>
          </p:cNvPr>
          <p:cNvSpPr txBox="1">
            <a:spLocks/>
          </p:cNvSpPr>
          <p:nvPr/>
        </p:nvSpPr>
        <p:spPr>
          <a:xfrm>
            <a:off x="628650" y="1703388"/>
            <a:ext cx="78867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82BA0-B43A-2844-8816-360BC9F91AFC}"/>
              </a:ext>
            </a:extLst>
          </p:cNvPr>
          <p:cNvSpPr txBox="1">
            <a:spLocks/>
          </p:cNvSpPr>
          <p:nvPr/>
        </p:nvSpPr>
        <p:spPr>
          <a:xfrm>
            <a:off x="781050" y="1855788"/>
            <a:ext cx="78867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 descr="Blue US map outline with wifi and Broadband symbols." title="Map with symbols">
            <a:extLst>
              <a:ext uri="{FF2B5EF4-FFF2-40B4-BE49-F238E27FC236}">
                <a16:creationId xmlns:a16="http://schemas.microsoft.com/office/drawing/2014/main" id="{ABCE9D98-4CFF-7547-A614-0E560964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890" y="2796214"/>
            <a:ext cx="2743605" cy="18854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EDF697-2192-ED42-94EF-EE79D6A93596}"/>
              </a:ext>
            </a:extLst>
          </p:cNvPr>
          <p:cNvSpPr txBox="1">
            <a:spLocks/>
          </p:cNvSpPr>
          <p:nvPr/>
        </p:nvSpPr>
        <p:spPr>
          <a:xfrm>
            <a:off x="3942404" y="1697401"/>
            <a:ext cx="4815053" cy="3526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7CC9F-3803-FA40-8C3F-277D5598311B}"/>
              </a:ext>
            </a:extLst>
          </p:cNvPr>
          <p:cNvSpPr txBox="1"/>
          <p:nvPr/>
        </p:nvSpPr>
        <p:spPr>
          <a:xfrm>
            <a:off x="691343" y="2461659"/>
            <a:ext cx="3793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How has access to broadband changed teaching and learning in your schools? </a:t>
            </a:r>
          </a:p>
        </p:txBody>
      </p:sp>
      <p:pic>
        <p:nvPicPr>
          <p:cNvPr id="11" name="Picture 2" descr="Two small, overlapping speech bubble with dots in the middle. ">
            <a:extLst>
              <a:ext uri="{FF2B5EF4-FFF2-40B4-BE49-F238E27FC236}">
                <a16:creationId xmlns:a16="http://schemas.microsoft.com/office/drawing/2014/main" id="{22CBDB1F-3DBA-144B-9813-334387849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2" y="23481"/>
            <a:ext cx="1303508" cy="13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32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0433-290E-6846-9344-09A029A2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Map</a:t>
            </a:r>
          </a:p>
        </p:txBody>
      </p:sp>
      <p:pic>
        <p:nvPicPr>
          <p:cNvPr id="5" name="Content Placeholder 4" descr="Blue US map with state lines and abbreviations" title="State K12 Broadband Map">
            <a:extLst>
              <a:ext uri="{FF2B5EF4-FFF2-40B4-BE49-F238E27FC236}">
                <a16:creationId xmlns:a16="http://schemas.microsoft.com/office/drawing/2014/main" id="{FEC7E749-CF8C-3D40-B6A8-5D4A238F8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862" y="1690367"/>
            <a:ext cx="4226669" cy="422666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67A54F-9FA6-0E49-9636-2249CB81AFA0}"/>
              </a:ext>
            </a:extLst>
          </p:cNvPr>
          <p:cNvSpPr/>
          <p:nvPr/>
        </p:nvSpPr>
        <p:spPr>
          <a:xfrm>
            <a:off x="2716819" y="6018870"/>
            <a:ext cx="353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open_sanssemibold"/>
              </a:rPr>
              <a:t>http://</a:t>
            </a:r>
            <a:r>
              <a:rPr lang="en-US" b="1" dirty="0" err="1">
                <a:solidFill>
                  <a:srgbClr val="0000FF"/>
                </a:solidFill>
                <a:latin typeface="open_sanssemibold"/>
              </a:rPr>
              <a:t>arcg.is</a:t>
            </a:r>
            <a:r>
              <a:rPr lang="en-US" b="1" dirty="0">
                <a:solidFill>
                  <a:srgbClr val="0000FF"/>
                </a:solidFill>
                <a:latin typeface="open_sanssemibold"/>
              </a:rPr>
              <a:t>/</a:t>
            </a:r>
            <a:r>
              <a:rPr lang="en-US" b="1" dirty="0" err="1">
                <a:solidFill>
                  <a:srgbClr val="0000FF"/>
                </a:solidFill>
                <a:latin typeface="open_sanssemibold"/>
              </a:rPr>
              <a:t>setdabroadbandmap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5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0433-290E-6846-9344-09A029A2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Online Map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7A54F-9FA6-0E49-9636-2249CB81AFA0}"/>
              </a:ext>
            </a:extLst>
          </p:cNvPr>
          <p:cNvSpPr/>
          <p:nvPr/>
        </p:nvSpPr>
        <p:spPr>
          <a:xfrm>
            <a:off x="2716819" y="6018870"/>
            <a:ext cx="353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open_sanssemibold"/>
              </a:rPr>
              <a:t>http://</a:t>
            </a:r>
            <a:r>
              <a:rPr lang="en-US" b="1" dirty="0" err="1">
                <a:solidFill>
                  <a:srgbClr val="0000FF"/>
                </a:solidFill>
                <a:latin typeface="open_sanssemibold"/>
              </a:rPr>
              <a:t>arcg.is</a:t>
            </a:r>
            <a:r>
              <a:rPr lang="en-US" b="1" dirty="0">
                <a:solidFill>
                  <a:srgbClr val="0000FF"/>
                </a:solidFill>
                <a:latin typeface="open_sanssemibold"/>
              </a:rPr>
              <a:t>/</a:t>
            </a:r>
            <a:r>
              <a:rPr lang="en-US" b="1" dirty="0" err="1">
                <a:solidFill>
                  <a:srgbClr val="0000FF"/>
                </a:solidFill>
                <a:latin typeface="open_sanssemibold"/>
              </a:rPr>
              <a:t>setdabroadbandmap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18650-97C5-5C4A-8DFD-A7E495AC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77" y="1653702"/>
            <a:ext cx="7960873" cy="4702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map includes the following details for states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2000" dirty="0"/>
              <a:t>State Leadership Overview </a:t>
            </a:r>
          </a:p>
          <a:p>
            <a:r>
              <a:rPr lang="en-US" sz="2000" dirty="0"/>
              <a:t>State Network Details </a:t>
            </a:r>
          </a:p>
          <a:p>
            <a:r>
              <a:rPr lang="en-US" sz="2000" dirty="0"/>
              <a:t>Regional Network Details </a:t>
            </a:r>
          </a:p>
          <a:p>
            <a:r>
              <a:rPr lang="en-US" sz="2000" dirty="0"/>
              <a:t>Alternative Model Details </a:t>
            </a:r>
          </a:p>
          <a:p>
            <a:r>
              <a:rPr lang="en-US" sz="2000" dirty="0"/>
              <a:t>State Strategies </a:t>
            </a:r>
          </a:p>
          <a:p>
            <a:r>
              <a:rPr lang="en-US" sz="2000" dirty="0"/>
              <a:t>State Broadband Funding </a:t>
            </a:r>
          </a:p>
          <a:p>
            <a:endParaRPr lang="en-US" dirty="0"/>
          </a:p>
        </p:txBody>
      </p:sp>
      <p:pic>
        <p:nvPicPr>
          <p:cNvPr id="5" name="Picture 4" descr="Globe image with word ESRI" title="ESRI logo">
            <a:extLst>
              <a:ext uri="{FF2B5EF4-FFF2-40B4-BE49-F238E27FC236}">
                <a16:creationId xmlns:a16="http://schemas.microsoft.com/office/drawing/2014/main" id="{B5A6D5FC-60CA-3040-BFDA-F41735B6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599" y="4556074"/>
            <a:ext cx="2095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960774" y="142121"/>
            <a:ext cx="69879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D"/>
              </a:buClr>
              <a:buSzPts val="3400"/>
              <a:buNone/>
            </a:pPr>
            <a:r>
              <a:rPr lang="en-US" dirty="0"/>
              <a:t>About SETDA</a:t>
            </a:r>
            <a:endParaRPr dirty="0"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2128725" y="1918975"/>
            <a:ext cx="6987900" cy="3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800" dirty="0"/>
              <a:t>SETDA is a non-profit membership organization with a mission to: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6BAB"/>
              </a:buClr>
              <a:buSzPts val="1800"/>
              <a:buChar char="•"/>
            </a:pPr>
            <a:r>
              <a:rPr lang="en-US" sz="1800" dirty="0"/>
              <a:t>Serve, support, and represent U.S. state and territorial directors for educational technology.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6BAB"/>
              </a:buClr>
              <a:buSzPts val="1800"/>
              <a:buChar char="•"/>
            </a:pPr>
            <a:r>
              <a:rPr lang="en-US" sz="1800" dirty="0"/>
              <a:t>Mission to build and increase the capacity of state and national leaders to improve education through technology policy and practice.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 sz="1800" b="1" dirty="0"/>
              <a:t>Forum for: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6BAB"/>
              </a:buClr>
              <a:buSzPts val="1800"/>
              <a:buChar char="•"/>
            </a:pPr>
            <a:r>
              <a:rPr lang="en-US" sz="1800" dirty="0"/>
              <a:t>Advocacy for policy and practice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6BAB"/>
              </a:buClr>
              <a:buSzPts val="1800"/>
              <a:buChar char="•"/>
            </a:pPr>
            <a:r>
              <a:rPr lang="en-US" sz="1800" dirty="0"/>
              <a:t>Professional learning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6BAB"/>
              </a:buClr>
              <a:buSzPts val="1800"/>
              <a:buChar char="•"/>
            </a:pPr>
            <a:r>
              <a:rPr lang="en-US" sz="1800" dirty="0"/>
              <a:t>Inter-state collaboration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6BAB"/>
              </a:buClr>
              <a:buSzPts val="1800"/>
              <a:buChar char="•"/>
            </a:pPr>
            <a:r>
              <a:rPr lang="en-US" sz="1800" dirty="0"/>
              <a:t>Public-private partnerships</a:t>
            </a: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sz="2000" dirty="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sz="2700" dirty="0">
              <a:solidFill>
                <a:srgbClr val="595959"/>
              </a:solidFill>
            </a:endParaRPr>
          </a:p>
          <a:p>
            <a:pPr marL="342900" lvl="0" indent="-1397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A79D"/>
              </a:buClr>
              <a:buSzPts val="3200"/>
              <a:buNone/>
            </a:pPr>
            <a:endParaRPr dirty="0"/>
          </a:p>
        </p:txBody>
      </p:sp>
      <p:sp>
        <p:nvSpPr>
          <p:cNvPr id="208" name="Google Shape;208;p27"/>
          <p:cNvSpPr txBox="1"/>
          <p:nvPr/>
        </p:nvSpPr>
        <p:spPr>
          <a:xfrm>
            <a:off x="5846950" y="5665711"/>
            <a:ext cx="2031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b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Us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@setda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7" descr="Blue bird silhouette representing Twitter" title="Twitter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3068" y="5776554"/>
            <a:ext cx="1187208" cy="6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 descr="Leadership, Technology, Innovation, Learning on rectangular green, blue and white background" title="SETDA bann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225" y="1876625"/>
            <a:ext cx="1669425" cy="421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604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6259"/>
            <a:ext cx="8970681" cy="1087807"/>
          </a:xfrm>
        </p:spPr>
        <p:txBody>
          <a:bodyPr>
            <a:noAutofit/>
          </a:bodyPr>
          <a:lstStyle/>
          <a:p>
            <a:r>
              <a:rPr lang="en-US" sz="2200" dirty="0"/>
              <a:t> </a:t>
            </a:r>
            <a:r>
              <a:rPr lang="en-US" sz="4000" dirty="0"/>
              <a:t> </a:t>
            </a:r>
            <a:r>
              <a:rPr lang="en-US" sz="4000" b="1" dirty="0"/>
              <a:t>    Coming Soon </a:t>
            </a:r>
            <a:r>
              <a:rPr lang="is-IS" sz="4000" b="1" dirty="0"/>
              <a:t>…...</a:t>
            </a:r>
            <a:endParaRPr lang="en-US" sz="40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6390640"/>
            <a:ext cx="56692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1328" y="1697402"/>
            <a:ext cx="8436129" cy="214414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7200" b="1" dirty="0"/>
              <a:t>Broadband Imperative 3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1328" y="4896124"/>
            <a:ext cx="8112162" cy="1351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•"/>
              <a:defRPr sz="3200" kern="1200">
                <a:solidFill>
                  <a:srgbClr val="007DB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–"/>
              <a:defRPr sz="2800" kern="1200">
                <a:solidFill>
                  <a:srgbClr val="007DB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•"/>
              <a:defRPr sz="2400" kern="1200">
                <a:solidFill>
                  <a:srgbClr val="007DB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–"/>
              <a:defRPr sz="2000" kern="1200">
                <a:solidFill>
                  <a:srgbClr val="007DB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»"/>
              <a:defRPr sz="2000" kern="1200">
                <a:solidFill>
                  <a:srgbClr val="007DB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Fall 2019</a:t>
            </a:r>
          </a:p>
        </p:txBody>
      </p:sp>
      <p:pic>
        <p:nvPicPr>
          <p:cNvPr id="7" name="Content Placeholder 6" descr="Cover image of Broadband Imperative cover in shades of blue and green. Image of Earth with white lines covering it." title="Broadband Imperative cover">
            <a:extLst>
              <a:ext uri="{FF2B5EF4-FFF2-40B4-BE49-F238E27FC236}">
                <a16:creationId xmlns:a16="http://schemas.microsoft.com/office/drawing/2014/main" id="{C5478D8B-82E2-DC4D-B916-8E0AFAC1F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90" r="-67690"/>
          <a:stretch>
            <a:fillRect/>
          </a:stretch>
        </p:blipFill>
        <p:spPr>
          <a:xfrm>
            <a:off x="5195696" y="3760343"/>
            <a:ext cx="3441437" cy="1892658"/>
          </a:xfrm>
          <a:prstGeom prst="rect">
            <a:avLst/>
          </a:prstGeom>
        </p:spPr>
      </p:pic>
      <p:pic>
        <p:nvPicPr>
          <p:cNvPr id="8" name="Picture 7" descr="report cover in shades of blue and green with image of globe covered in criss-crossed white lines" title="Broadband Imperative II cover">
            <a:extLst>
              <a:ext uri="{FF2B5EF4-FFF2-40B4-BE49-F238E27FC236}">
                <a16:creationId xmlns:a16="http://schemas.microsoft.com/office/drawing/2014/main" id="{367D215D-90B2-CD4F-B92B-19214430A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15" y="3746668"/>
            <a:ext cx="1481312" cy="19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7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950600" y="132635"/>
            <a:ext cx="69879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D"/>
              </a:buClr>
              <a:buSzPts val="3400"/>
              <a:buNone/>
            </a:pPr>
            <a:r>
              <a:rPr lang="en-US" sz="3200" dirty="0"/>
              <a:t>About SETDA Members &amp; Partners</a:t>
            </a:r>
            <a:endParaRPr sz="3200" dirty="0"/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115350" y="3122950"/>
            <a:ext cx="8882100" cy="3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800" b="1" dirty="0"/>
              <a:t>SETDA Members include: 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800" b="1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6BAB"/>
              </a:buClr>
              <a:buSzPts val="1400"/>
              <a:buChar char="•"/>
            </a:pPr>
            <a:r>
              <a:rPr lang="en-US" sz="1400" b="1" dirty="0"/>
              <a:t>State Leaders: </a:t>
            </a:r>
            <a:r>
              <a:rPr lang="en-US" sz="1400" dirty="0"/>
              <a:t>Members from all 50 states, the District of Columbia, Virgin Islands, Guam &amp; American Samoa. SEAs establish the membership and identify multiple participants. </a:t>
            </a:r>
            <a:r>
              <a:rPr lang="en-US" sz="1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http://www.setda.org/states/</a:t>
            </a:r>
            <a:r>
              <a:rPr lang="en-US" sz="1400" dirty="0"/>
              <a:t> </a:t>
            </a:r>
            <a:endParaRPr sz="800" b="1" dirty="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6BAB"/>
              </a:buClr>
              <a:buSzPts val="1400"/>
              <a:buChar char="•"/>
            </a:pPr>
            <a:r>
              <a:rPr lang="en-US" sz="1400" b="1" dirty="0"/>
              <a:t>Affiliates:</a:t>
            </a:r>
            <a:r>
              <a:rPr lang="en-US" sz="1400" dirty="0">
                <a:highlight>
                  <a:srgbClr val="FFFFFF"/>
                </a:highlight>
              </a:rPr>
              <a:t> Organizations that through collaboration bolster efforts to advance education through technology policy and practice. Four Affiliate Categories: Statewide or Regional Membership Associations, Higher Education, International, Districts. </a:t>
            </a:r>
            <a:r>
              <a:rPr lang="en-US" sz="1400" u="sng" dirty="0"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http://www.setda.org/affiliate/</a:t>
            </a:r>
            <a:r>
              <a:rPr lang="en-US" sz="1400" dirty="0">
                <a:highlight>
                  <a:srgbClr val="FFFFFF"/>
                </a:highlight>
              </a:rPr>
              <a:t> </a:t>
            </a:r>
            <a:endParaRPr sz="8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6BAB"/>
              </a:buClr>
              <a:buSzPts val="1400"/>
              <a:buChar char="•"/>
            </a:pPr>
            <a:r>
              <a:rPr lang="en-US" sz="1400" b="1" dirty="0"/>
              <a:t>Private Sector Partners:</a:t>
            </a:r>
            <a:r>
              <a:rPr lang="en-US" sz="1400" dirty="0"/>
              <a:t> </a:t>
            </a:r>
            <a:r>
              <a:rPr lang="en-US" sz="1400" dirty="0">
                <a:highlight>
                  <a:srgbClr val="FFFFFF"/>
                </a:highlight>
              </a:rPr>
              <a:t>Non-profit &amp; for-profit private sector partners (platinum/gold/emerging) &amp; channel partners that align with our mission, priorities, &amp; advocacy goals. </a:t>
            </a:r>
            <a:r>
              <a:rPr lang="en-US" sz="1400" u="sng" dirty="0"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http://www.setda.org/partners/</a:t>
            </a:r>
            <a:r>
              <a:rPr lang="en-US" sz="1400" dirty="0">
                <a:highlight>
                  <a:srgbClr val="FFFFFF"/>
                </a:highlight>
              </a:rPr>
              <a:t> </a:t>
            </a:r>
            <a:endParaRPr sz="1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sz="20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sz="2700" dirty="0">
              <a:solidFill>
                <a:srgbClr val="286BAB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pic>
        <p:nvPicPr>
          <p:cNvPr id="218" name="Google Shape;218;p28" descr="State members collaborating" title="SETDA Meet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9936" y="1454515"/>
            <a:ext cx="4664125" cy="1488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11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782"/>
            <a:ext cx="8970681" cy="1087807"/>
          </a:xfrm>
        </p:spPr>
        <p:txBody>
          <a:bodyPr>
            <a:noAutofit/>
          </a:bodyPr>
          <a:lstStyle/>
          <a:p>
            <a:pPr algn="ctr"/>
            <a:r>
              <a:rPr lang="en-US" sz="2200" dirty="0"/>
              <a:t>  </a:t>
            </a:r>
            <a:r>
              <a:rPr lang="en-US" sz="2200" b="1" dirty="0">
                <a:solidFill>
                  <a:srgbClr val="9BBB59"/>
                </a:solidFill>
              </a:rPr>
              <a:t> </a:t>
            </a:r>
            <a:r>
              <a:rPr lang="en-US" sz="3000" b="1" dirty="0">
                <a:solidFill>
                  <a:schemeClr val="accent4"/>
                </a:solidFill>
              </a:rPr>
              <a:t>Tools and Resources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6390640"/>
            <a:ext cx="56692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450973" y="1603481"/>
            <a:ext cx="5269986" cy="3883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SETDA has a track record of advocacy for equitable access to broadband on and off campus: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State Wi-Fi Leadership Case Studies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Broadband Imperative 2016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State K12 Broadband Leadership 2016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E-rate Modernization Resources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Broadband Imperative 2012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12" name="Content Placeholder 6" descr="Cover image of Broadband Imperative cover in shades of blue and green. Image of Earth with white lines covering it." title="Broadband Imperative Co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90" r="-67690"/>
          <a:stretch>
            <a:fillRect/>
          </a:stretch>
        </p:blipFill>
        <p:spPr>
          <a:xfrm>
            <a:off x="6431109" y="3880383"/>
            <a:ext cx="3441437" cy="1892658"/>
          </a:xfrm>
          <a:prstGeom prst="rect">
            <a:avLst/>
          </a:prstGeom>
        </p:spPr>
      </p:pic>
      <p:pic>
        <p:nvPicPr>
          <p:cNvPr id="4" name="Picture 3" descr="report cover in shades of blue, green and white with images of small buildings and wifi symbols" title="State WiFi Leadership cover">
            <a:extLst>
              <a:ext uri="{FF2B5EF4-FFF2-40B4-BE49-F238E27FC236}">
                <a16:creationId xmlns:a16="http://schemas.microsoft.com/office/drawing/2014/main" id="{0A1780A0-DD32-6C43-A310-954005F94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905" y="1750158"/>
            <a:ext cx="1415753" cy="1831040"/>
          </a:xfrm>
          <a:prstGeom prst="rect">
            <a:avLst/>
          </a:prstGeom>
        </p:spPr>
      </p:pic>
      <p:pic>
        <p:nvPicPr>
          <p:cNvPr id="6" name="Picture 5" descr="report cover in shades of blue and green with image of globe covered in criss-crossed white lines" title="Broadband Imperative II cover">
            <a:extLst>
              <a:ext uri="{FF2B5EF4-FFF2-40B4-BE49-F238E27FC236}">
                <a16:creationId xmlns:a16="http://schemas.microsoft.com/office/drawing/2014/main" id="{3C28C973-F961-9E4B-93DC-B59AE1F77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276" y="1661190"/>
            <a:ext cx="1481312" cy="1920008"/>
          </a:xfrm>
          <a:prstGeom prst="rect">
            <a:avLst/>
          </a:prstGeom>
        </p:spPr>
      </p:pic>
      <p:pic>
        <p:nvPicPr>
          <p:cNvPr id="7" name="Picture 6" descr="report cover in shades of blue, green and white with image of US map and Wifi and Broadband  symbols covering it" title="State K12 Broadband Leadership cover">
            <a:extLst>
              <a:ext uri="{FF2B5EF4-FFF2-40B4-BE49-F238E27FC236}">
                <a16:creationId xmlns:a16="http://schemas.microsoft.com/office/drawing/2014/main" id="{3BE081FB-5D76-7544-AE85-9685DDF12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933" y="3880383"/>
            <a:ext cx="1463655" cy="18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BDB6-0CC7-F44C-B5E7-97880B0D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22997"/>
            <a:ext cx="7772400" cy="852486"/>
          </a:xfrm>
        </p:spPr>
        <p:txBody>
          <a:bodyPr>
            <a:noAutofit/>
          </a:bodyPr>
          <a:lstStyle/>
          <a:p>
            <a:r>
              <a:rPr lang="en-US" sz="3200" dirty="0"/>
              <a:t>State K-12 Broadband Leadership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AE0F6-28F8-1848-863A-AA4613654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8781"/>
            <a:ext cx="7467600" cy="852486"/>
          </a:xfrm>
        </p:spPr>
        <p:txBody>
          <a:bodyPr>
            <a:normAutofit/>
          </a:bodyPr>
          <a:lstStyle/>
          <a:p>
            <a:r>
              <a:rPr lang="en-US" dirty="0"/>
              <a:t>Driving Connectivity, Access and Student Success</a:t>
            </a:r>
          </a:p>
        </p:txBody>
      </p:sp>
      <p:pic>
        <p:nvPicPr>
          <p:cNvPr id="11" name="Picture 10" descr="State Educational Technology Directors Association (SETDA) logo">
            <a:extLst>
              <a:ext uri="{FF2B5EF4-FFF2-40B4-BE49-F238E27FC236}">
                <a16:creationId xmlns:a16="http://schemas.microsoft.com/office/drawing/2014/main" id="{60BB606E-71F7-994E-9B09-101AEDB15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94" y="6190324"/>
            <a:ext cx="1705254" cy="378087"/>
          </a:xfrm>
          <a:prstGeom prst="rect">
            <a:avLst/>
          </a:prstGeom>
        </p:spPr>
      </p:pic>
      <p:pic>
        <p:nvPicPr>
          <p:cNvPr id="9" name="Picture 8" descr="A map of the united states with state borders.  An image of a large Wi-Fi symbol covered with icons of buildings, parks, transportion and people overlays the map." title="State K12 Broadband Leadership 2019">
            <a:extLst>
              <a:ext uri="{FF2B5EF4-FFF2-40B4-BE49-F238E27FC236}">
                <a16:creationId xmlns:a16="http://schemas.microsoft.com/office/drawing/2014/main" id="{51C46055-C0D4-5141-818E-4E40B2977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233" y="931089"/>
            <a:ext cx="5751735" cy="451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8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037778" y="211032"/>
            <a:ext cx="6689400" cy="9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505838" y="1575441"/>
            <a:ext cx="8249968" cy="4387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>
              <a:spcBef>
                <a:spcPts val="480"/>
              </a:spcBef>
              <a:buSzPts val="3000"/>
            </a:pPr>
            <a:endParaRPr lang="en-US" sz="1600" dirty="0"/>
          </a:p>
          <a:p>
            <a:pPr fontAlgn="base"/>
            <a:r>
              <a:rPr lang="en-US" dirty="0"/>
              <a:t>Welcome and Introductions</a:t>
            </a:r>
          </a:p>
          <a:p>
            <a:pPr lvl="1" fontAlgn="base"/>
            <a:r>
              <a:rPr lang="en-US" dirty="0"/>
              <a:t>Christine Fox, SETDA</a:t>
            </a:r>
          </a:p>
          <a:p>
            <a:pPr fontAlgn="base"/>
            <a:r>
              <a:rPr lang="en-US" dirty="0"/>
              <a:t>Broadband State Leadership Highlights</a:t>
            </a:r>
          </a:p>
          <a:p>
            <a:pPr lvl="1" fontAlgn="base"/>
            <a:r>
              <a:rPr lang="en-US" dirty="0"/>
              <a:t> Christine Fox, SETDA</a:t>
            </a:r>
          </a:p>
          <a:p>
            <a:pPr fontAlgn="base"/>
            <a:r>
              <a:rPr lang="en-US" dirty="0"/>
              <a:t>State Broadband Map</a:t>
            </a:r>
          </a:p>
          <a:p>
            <a:pPr fontAlgn="base"/>
            <a:r>
              <a:rPr lang="en-US" dirty="0"/>
              <a:t>Question &amp; Answer Session</a:t>
            </a:r>
          </a:p>
          <a:p>
            <a:pPr marL="457200" lvl="0" indent="-419100">
              <a:spcBef>
                <a:spcPts val="480"/>
              </a:spcBef>
              <a:buSzPts val="3000"/>
            </a:pPr>
            <a:endParaRPr lang="en-US" sz="1600" dirty="0"/>
          </a:p>
          <a:p>
            <a:pPr marL="457200" lvl="0" indent="-419100" algn="l" rtl="0">
              <a:spcBef>
                <a:spcPts val="480"/>
              </a:spcBef>
              <a:spcAft>
                <a:spcPts val="0"/>
              </a:spcAft>
              <a:buSzPts val="3000"/>
              <a:buChar char="•"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91696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906622" y="368144"/>
            <a:ext cx="5481286" cy="58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Sponsors</a:t>
            </a:r>
            <a:endParaRPr dirty="0"/>
          </a:p>
        </p:txBody>
      </p:sp>
      <p:pic>
        <p:nvPicPr>
          <p:cNvPr id="23" name="Picture 22" descr="blue and orange letters representing Mobile Beacon and a connectivity image above" title="Mobile Beacon logo">
            <a:extLst>
              <a:ext uri="{FF2B5EF4-FFF2-40B4-BE49-F238E27FC236}">
                <a16:creationId xmlns:a16="http://schemas.microsoft.com/office/drawing/2014/main" id="{B05293B8-AC97-7547-A9C2-F5B12DC9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13" y="4297084"/>
            <a:ext cx="3653277" cy="1077717"/>
          </a:xfrm>
          <a:prstGeom prst="rect">
            <a:avLst/>
          </a:prstGeom>
        </p:spPr>
      </p:pic>
      <p:pic>
        <p:nvPicPr>
          <p:cNvPr id="24" name="Picture 23" descr="black and red letters representing ENA" title="ENA logo">
            <a:extLst>
              <a:ext uri="{FF2B5EF4-FFF2-40B4-BE49-F238E27FC236}">
                <a16:creationId xmlns:a16="http://schemas.microsoft.com/office/drawing/2014/main" id="{6EDA2557-1F17-DA4D-B9C2-A31D7BB81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23" y="2069425"/>
            <a:ext cx="2540000" cy="1435100"/>
          </a:xfrm>
          <a:prstGeom prst="rect">
            <a:avLst/>
          </a:prstGeom>
        </p:spPr>
      </p:pic>
      <p:pic>
        <p:nvPicPr>
          <p:cNvPr id="25" name="Picture 24" descr="blue letters representing Parana River Group" title="Parana River Group logo">
            <a:extLst>
              <a:ext uri="{FF2B5EF4-FFF2-40B4-BE49-F238E27FC236}">
                <a16:creationId xmlns:a16="http://schemas.microsoft.com/office/drawing/2014/main" id="{9F6188F4-D2DD-8446-8756-9A0416CDA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236" y="4180352"/>
            <a:ext cx="3714885" cy="1112531"/>
          </a:xfrm>
          <a:prstGeom prst="rect">
            <a:avLst/>
          </a:prstGeom>
        </p:spPr>
      </p:pic>
      <p:pic>
        <p:nvPicPr>
          <p:cNvPr id="26" name="Picture 25" descr="black and blue letters repreesneing Kajeet" title="Kajeet logo">
            <a:extLst>
              <a:ext uri="{FF2B5EF4-FFF2-40B4-BE49-F238E27FC236}">
                <a16:creationId xmlns:a16="http://schemas.microsoft.com/office/drawing/2014/main" id="{F9914BAD-503F-6143-8148-A0B5819EC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752" y="1998287"/>
            <a:ext cx="3477369" cy="12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1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3310"/>
            <a:ext cx="8229600" cy="3900055"/>
          </a:xfrm>
        </p:spPr>
        <p:txBody>
          <a:bodyPr>
            <a:normAutofit/>
          </a:bodyPr>
          <a:lstStyle/>
          <a:p>
            <a:r>
              <a:rPr lang="en-US" dirty="0"/>
              <a:t>Update from 2016 State Leadership Report</a:t>
            </a:r>
          </a:p>
          <a:p>
            <a:r>
              <a:rPr lang="en-US" dirty="0"/>
              <a:t>Collaborative work Broadband Working Group </a:t>
            </a:r>
          </a:p>
          <a:p>
            <a:r>
              <a:rPr lang="en-US" dirty="0"/>
              <a:t>State data collection, independent research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lue image of a desktop computer monitor and a tablet intersecting" title="Devices">
            <a:extLst>
              <a:ext uri="{FF2B5EF4-FFF2-40B4-BE49-F238E27FC236}">
                <a16:creationId xmlns:a16="http://schemas.microsoft.com/office/drawing/2014/main" id="{745FBD97-AC34-9F49-B1E8-A8A06E72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65" y="4133337"/>
            <a:ext cx="1993900" cy="1511300"/>
          </a:xfrm>
          <a:prstGeom prst="rect">
            <a:avLst/>
          </a:prstGeom>
        </p:spPr>
      </p:pic>
      <p:pic>
        <p:nvPicPr>
          <p:cNvPr id="6" name="Picture 5" descr="report cover in shades of blue, green and white with image of US map and Wifi and Broadband  symbols covering it" title="State K12 Broadband Cover">
            <a:extLst>
              <a:ext uri="{FF2B5EF4-FFF2-40B4-BE49-F238E27FC236}">
                <a16:creationId xmlns:a16="http://schemas.microsoft.com/office/drawing/2014/main" id="{4CA423B8-D077-644E-87A8-12422D632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669" y="3831744"/>
            <a:ext cx="1463655" cy="18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7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2427299" y="368144"/>
            <a:ext cx="4289400" cy="58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???</a:t>
            </a:r>
            <a:endParaRPr dirty="0"/>
          </a:p>
        </p:txBody>
      </p:sp>
      <p:pic>
        <p:nvPicPr>
          <p:cNvPr id="17" name="Picture 16" descr="Two male stduents with a laptop and a robotic device" title="Students working with Robotics">
            <a:extLst>
              <a:ext uri="{FF2B5EF4-FFF2-40B4-BE49-F238E27FC236}">
                <a16:creationId xmlns:a16="http://schemas.microsoft.com/office/drawing/2014/main" id="{F82CB10A-5119-E64D-A334-E049D3B7F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86" y="4091151"/>
            <a:ext cx="3387626" cy="2190210"/>
          </a:xfrm>
          <a:prstGeom prst="rect">
            <a:avLst/>
          </a:prstGeom>
        </p:spPr>
      </p:pic>
      <p:pic>
        <p:nvPicPr>
          <p:cNvPr id="19" name="Picture 18" descr="A group of children in a classroom setting" title="Students Collaborating">
            <a:extLst>
              <a:ext uri="{FF2B5EF4-FFF2-40B4-BE49-F238E27FC236}">
                <a16:creationId xmlns:a16="http://schemas.microsoft.com/office/drawing/2014/main" id="{296E8A35-B9EE-6347-86AD-191EA32B8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717" y="1534808"/>
            <a:ext cx="3213100" cy="2336800"/>
          </a:xfrm>
          <a:prstGeom prst="rect">
            <a:avLst/>
          </a:prstGeom>
        </p:spPr>
      </p:pic>
      <p:pic>
        <p:nvPicPr>
          <p:cNvPr id="8" name="Picture 7" descr="A blonde fenale teacher looking at a laptop screen with a group of students" title="Teacher interacting with students">
            <a:extLst>
              <a:ext uri="{FF2B5EF4-FFF2-40B4-BE49-F238E27FC236}">
                <a16:creationId xmlns:a16="http://schemas.microsoft.com/office/drawing/2014/main" id="{29D7B4AC-25C9-7749-8479-828632DD8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71608"/>
            <a:ext cx="3258765" cy="2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6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TDA">
      <a:dk1>
        <a:srgbClr val="002F65"/>
      </a:dk1>
      <a:lt1>
        <a:srgbClr val="FFFFFF"/>
      </a:lt1>
      <a:dk2>
        <a:srgbClr val="000000"/>
      </a:dk2>
      <a:lt2>
        <a:srgbClr val="E7E6E6"/>
      </a:lt2>
      <a:accent1>
        <a:srgbClr val="8DC63F"/>
      </a:accent1>
      <a:accent2>
        <a:srgbClr val="DB912E"/>
      </a:accent2>
      <a:accent3>
        <a:srgbClr val="626199"/>
      </a:accent3>
      <a:accent4>
        <a:srgbClr val="45C1C4"/>
      </a:accent4>
      <a:accent5>
        <a:srgbClr val="C50C45"/>
      </a:accent5>
      <a:accent6>
        <a:srgbClr val="002F6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701</Words>
  <Application>Microsoft Office PowerPoint</Application>
  <PresentationFormat>On-screen Show (4:3)</PresentationFormat>
  <Paragraphs>133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open_sanssemibold</vt:lpstr>
      <vt:lpstr>Office Theme</vt:lpstr>
      <vt:lpstr>Welcome</vt:lpstr>
      <vt:lpstr>About SETDA</vt:lpstr>
      <vt:lpstr>About SETDA Members &amp; Partners</vt:lpstr>
      <vt:lpstr>   Tools and Resources </vt:lpstr>
      <vt:lpstr>State K-12 Broadband Leadership 2019</vt:lpstr>
      <vt:lpstr>Agenda</vt:lpstr>
      <vt:lpstr>Thank You Sponsors</vt:lpstr>
      <vt:lpstr>Background</vt:lpstr>
      <vt:lpstr>WHY ???</vt:lpstr>
      <vt:lpstr>Collaboration</vt:lpstr>
      <vt:lpstr>State Leadership</vt:lpstr>
      <vt:lpstr>Policies and Guidelines</vt:lpstr>
      <vt:lpstr>Off Campus Access</vt:lpstr>
      <vt:lpstr>Funding</vt:lpstr>
      <vt:lpstr>State Case Studies</vt:lpstr>
      <vt:lpstr>Summary</vt:lpstr>
      <vt:lpstr>Chat Question</vt:lpstr>
      <vt:lpstr>Online Map</vt:lpstr>
      <vt:lpstr>Online Map</vt:lpstr>
      <vt:lpstr>      Coming Soon …...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Immanuel</dc:creator>
  <cp:lastModifiedBy>Rachel Jones</cp:lastModifiedBy>
  <cp:revision>32</cp:revision>
  <dcterms:created xsi:type="dcterms:W3CDTF">2019-02-20T05:57:14Z</dcterms:created>
  <dcterms:modified xsi:type="dcterms:W3CDTF">2019-05-06T18:28:15Z</dcterms:modified>
</cp:coreProperties>
</file>