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82" r:id="rId4"/>
    <p:sldId id="258" r:id="rId5"/>
    <p:sldId id="259" r:id="rId6"/>
    <p:sldId id="260" r:id="rId7"/>
    <p:sldId id="261" r:id="rId8"/>
    <p:sldId id="262" r:id="rId9"/>
    <p:sldId id="28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7"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4FC3C92-D3BE-4638-9A94-B93070A925B9}">
  <a:tblStyle styleId="{14FC3C92-D3BE-4638-9A94-B93070A925B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60E72116-436C-451B-8238-02DFF7C8DF6F}"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329338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Integrating standards — Technology and CCSS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uYBzherYSCE&amp;list=PLDvyWyPiX5-85xeZPk5iFD2t2uaZIMCv8" TargetMode="External"/><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teach.oet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goo.gl/6nGfjH"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_uNdSMJZYo30OneyK3fUDZWu5N5L-roNRohfTzZ8qNo/edit?usp=sharing" TargetMode="External"/><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bit.ly/fallcadreagenda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goo.gl/Z3eTm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bit.ly/pdclearningmenus" TargetMode="External"/><Relationship Id="rId3" Type="http://schemas.openxmlformats.org/officeDocument/2006/relationships/hyperlink" Target="https://docs.google.com/presentation/d/1m2mG2gEohMlBQghHywa9Mcy0k6HNuzlPqRTuxuZKqZU/present?slide=id.gc6f8badac_0_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228600" y="285750"/>
            <a:ext cx="8603699" cy="1968725"/>
          </a:xfrm>
          <a:prstGeom prst="rect">
            <a:avLst/>
          </a:prstGeom>
          <a:solidFill>
            <a:schemeClr val="lt1"/>
          </a:solidFill>
        </p:spPr>
        <p:txBody>
          <a:bodyPr lIns="91425" tIns="91425" rIns="91425" bIns="91425" anchor="b" anchorCtr="0">
            <a:noAutofit/>
          </a:bodyPr>
          <a:lstStyle/>
          <a:p>
            <a:r>
              <a:rPr lang="en-US" sz="4400" b="1" dirty="0"/>
              <a:t>Ensuring Educator Effectiveness in the Digital Age</a:t>
            </a:r>
            <a:r>
              <a:rPr lang="en-US" sz="4800" dirty="0"/>
              <a:t/>
            </a:r>
            <a:br>
              <a:rPr lang="en-US" sz="4800" dirty="0"/>
            </a:br>
            <a:r>
              <a:rPr lang="en" sz="3200" b="1" dirty="0" smtClean="0"/>
              <a:t>Oregon </a:t>
            </a:r>
            <a:r>
              <a:rPr lang="en" sz="3200" b="1" dirty="0"/>
              <a:t>Ed Tech PD Cadre </a:t>
            </a:r>
            <a:endParaRPr lang="en" sz="5000" b="1" dirty="0"/>
          </a:p>
        </p:txBody>
      </p:sp>
      <p:sp>
        <p:nvSpPr>
          <p:cNvPr id="51" name="Shape 5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algn="r" rtl="0">
              <a:spcBef>
                <a:spcPts val="0"/>
              </a:spcBef>
              <a:buNone/>
            </a:pPr>
            <a:r>
              <a:rPr lang="en" dirty="0"/>
              <a:t>Carla Wade</a:t>
            </a:r>
          </a:p>
          <a:p>
            <a:pPr algn="r" rtl="0">
              <a:spcBef>
                <a:spcPts val="0"/>
              </a:spcBef>
              <a:buNone/>
            </a:pPr>
            <a:r>
              <a:rPr lang="en" dirty="0"/>
              <a:t>Oregon Department of Education </a:t>
            </a:r>
            <a:endParaRPr lang="en" dirty="0" smtClean="0"/>
          </a:p>
          <a:p>
            <a:pPr algn="r" rtl="0">
              <a:spcBef>
                <a:spcPts val="0"/>
              </a:spcBef>
              <a:buNone/>
            </a:pPr>
            <a:r>
              <a:rPr lang="en" dirty="0" smtClean="0"/>
              <a:t>October </a:t>
            </a:r>
            <a:r>
              <a:rPr lang="en" dirty="0"/>
              <a:t>2015</a:t>
            </a:r>
          </a:p>
          <a:p>
            <a:pPr algn="r">
              <a:spcBef>
                <a:spcPts val="0"/>
              </a:spcBef>
              <a:buNone/>
            </a:pPr>
            <a:r>
              <a:rPr lang="en" dirty="0" smtClean="0"/>
              <a:t>SETDA Education Forum</a:t>
            </a:r>
            <a:endParaRPr lang="en" dirty="0"/>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76199" y="539471"/>
            <a:ext cx="8877299" cy="4584978"/>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239925" y="316774"/>
            <a:ext cx="8713576" cy="4555275"/>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102" name="Shape 102"/>
          <p:cNvGraphicFramePr/>
          <p:nvPr/>
        </p:nvGraphicFramePr>
        <p:xfrm>
          <a:off x="32800" y="-22800"/>
          <a:ext cx="9078400" cy="4866725"/>
        </p:xfrm>
        <a:graphic>
          <a:graphicData uri="http://schemas.openxmlformats.org/drawingml/2006/table">
            <a:tbl>
              <a:tblPr>
                <a:noFill/>
                <a:tableStyleId>{14FC3C92-D3BE-4638-9A94-B93070A925B9}</a:tableStyleId>
              </a:tblPr>
              <a:tblGrid>
                <a:gridCol w="4578850"/>
                <a:gridCol w="4499550"/>
              </a:tblGrid>
              <a:tr h="2397225">
                <a:tc>
                  <a:txBody>
                    <a:bodyPr/>
                    <a:lstStyle/>
                    <a:p>
                      <a:pPr lvl="0" algn="ctr" rtl="0">
                        <a:lnSpc>
                          <a:spcPct val="115000"/>
                        </a:lnSpc>
                        <a:spcBef>
                          <a:spcPts val="0"/>
                        </a:spcBef>
                        <a:buNone/>
                      </a:pPr>
                      <a:endParaRPr sz="2400" b="1">
                        <a:solidFill>
                          <a:schemeClr val="dk1"/>
                        </a:solidFill>
                        <a:latin typeface="Trebuchet MS"/>
                        <a:ea typeface="Trebuchet MS"/>
                        <a:cs typeface="Trebuchet MS"/>
                        <a:sym typeface="Trebuchet MS"/>
                      </a:endParaRPr>
                    </a:p>
                    <a:p>
                      <a:pPr lvl="0" algn="ctr" rtl="0">
                        <a:lnSpc>
                          <a:spcPct val="115000"/>
                        </a:lnSpc>
                        <a:spcBef>
                          <a:spcPts val="0"/>
                        </a:spcBef>
                        <a:buNone/>
                      </a:pPr>
                      <a:r>
                        <a:rPr lang="en" sz="3600" b="1">
                          <a:solidFill>
                            <a:schemeClr val="dk1"/>
                          </a:solidFill>
                          <a:latin typeface="Trebuchet MS"/>
                          <a:ea typeface="Trebuchet MS"/>
                          <a:cs typeface="Trebuchet MS"/>
                          <a:sym typeface="Trebuchet MS"/>
                        </a:rPr>
                        <a:t>IS</a:t>
                      </a:r>
                    </a:p>
                    <a:p>
                      <a:pPr lvl="0" algn="ctr" rtl="0">
                        <a:lnSpc>
                          <a:spcPct val="115000"/>
                        </a:lnSpc>
                        <a:spcBef>
                          <a:spcPts val="0"/>
                        </a:spcBef>
                        <a:buClr>
                          <a:schemeClr val="dk1"/>
                        </a:buClr>
                        <a:buSzPct val="45833"/>
                        <a:buFont typeface="Arial"/>
                        <a:buNone/>
                      </a:pPr>
                      <a:r>
                        <a:rPr lang="en" sz="2400" b="1">
                          <a:solidFill>
                            <a:schemeClr val="dk1"/>
                          </a:solidFill>
                          <a:latin typeface="Trebuchet MS"/>
                          <a:ea typeface="Trebuchet MS"/>
                          <a:cs typeface="Trebuchet MS"/>
                          <a:sym typeface="Trebuchet MS"/>
                        </a:rPr>
                        <a:t>Introversion/Sensing</a:t>
                      </a:r>
                    </a:p>
                    <a:p>
                      <a:pPr lvl="0" algn="ctr" rtl="0">
                        <a:lnSpc>
                          <a:spcPct val="115000"/>
                        </a:lnSpc>
                        <a:spcBef>
                          <a:spcPts val="0"/>
                        </a:spcBef>
                        <a:buClr>
                          <a:schemeClr val="dk1"/>
                        </a:buClr>
                        <a:buSzPct val="45833"/>
                        <a:buFont typeface="Arial"/>
                        <a:buNone/>
                      </a:pPr>
                      <a:r>
                        <a:rPr lang="en" sz="2400" b="1" i="1">
                          <a:solidFill>
                            <a:schemeClr val="dk1"/>
                          </a:solidFill>
                          <a:latin typeface="Trebuchet MS"/>
                          <a:ea typeface="Trebuchet MS"/>
                          <a:cs typeface="Trebuchet MS"/>
                          <a:sym typeface="Trebuchet MS"/>
                        </a:rPr>
                        <a:t>Let me know the plan</a:t>
                      </a:r>
                    </a:p>
                    <a:p>
                      <a:pPr lvl="0" rtl="0">
                        <a:lnSpc>
                          <a:spcPct val="115000"/>
                        </a:lnSpc>
                        <a:spcBef>
                          <a:spcPts val="0"/>
                        </a:spcBef>
                        <a:buNone/>
                      </a:pPr>
                      <a:endParaRPr sz="1300" b="1">
                        <a:solidFill>
                          <a:schemeClr val="dk1"/>
                        </a:solidFill>
                        <a:latin typeface="Trebuchet MS"/>
                        <a:ea typeface="Trebuchet MS"/>
                        <a:cs typeface="Trebuchet MS"/>
                        <a:sym typeface="Trebuchet MS"/>
                      </a:endParaRPr>
                    </a:p>
                  </a:txBody>
                  <a:tcPr marL="91425" marR="91425" marT="91425" marB="91425">
                    <a:solidFill>
                      <a:srgbClr val="D9D2E9"/>
                    </a:solidFill>
                  </a:tcPr>
                </a:tc>
                <a:tc>
                  <a:txBody>
                    <a:bodyPr/>
                    <a:lstStyle/>
                    <a:p>
                      <a:pPr lvl="0" algn="ctr" rtl="0">
                        <a:lnSpc>
                          <a:spcPct val="115000"/>
                        </a:lnSpc>
                        <a:spcBef>
                          <a:spcPts val="0"/>
                        </a:spcBef>
                        <a:buNone/>
                      </a:pPr>
                      <a:endParaRPr sz="2400" b="1">
                        <a:solidFill>
                          <a:schemeClr val="dk1"/>
                        </a:solidFill>
                        <a:latin typeface="Trebuchet MS"/>
                        <a:ea typeface="Trebuchet MS"/>
                        <a:cs typeface="Trebuchet MS"/>
                        <a:sym typeface="Trebuchet MS"/>
                      </a:endParaRPr>
                    </a:p>
                    <a:p>
                      <a:pPr lvl="0" algn="ctr" rtl="0">
                        <a:lnSpc>
                          <a:spcPct val="115000"/>
                        </a:lnSpc>
                        <a:spcBef>
                          <a:spcPts val="0"/>
                        </a:spcBef>
                        <a:buNone/>
                      </a:pPr>
                      <a:r>
                        <a:rPr lang="en" sz="3600" b="1">
                          <a:solidFill>
                            <a:schemeClr val="dk1"/>
                          </a:solidFill>
                          <a:latin typeface="Trebuchet MS"/>
                          <a:ea typeface="Trebuchet MS"/>
                          <a:cs typeface="Trebuchet MS"/>
                          <a:sym typeface="Trebuchet MS"/>
                        </a:rPr>
                        <a:t>IN</a:t>
                      </a:r>
                    </a:p>
                    <a:p>
                      <a:pPr lvl="0" algn="ctr" rtl="0">
                        <a:lnSpc>
                          <a:spcPct val="115000"/>
                        </a:lnSpc>
                        <a:spcBef>
                          <a:spcPts val="0"/>
                        </a:spcBef>
                        <a:buClr>
                          <a:schemeClr val="dk1"/>
                        </a:buClr>
                        <a:buSzPct val="45833"/>
                        <a:buFont typeface="Arial"/>
                        <a:buNone/>
                      </a:pPr>
                      <a:r>
                        <a:rPr lang="en" sz="2400" b="1">
                          <a:solidFill>
                            <a:schemeClr val="dk1"/>
                          </a:solidFill>
                          <a:latin typeface="Trebuchet MS"/>
                          <a:ea typeface="Trebuchet MS"/>
                          <a:cs typeface="Trebuchet MS"/>
                          <a:sym typeface="Trebuchet MS"/>
                        </a:rPr>
                        <a:t>Introversion/Intuition</a:t>
                      </a:r>
                    </a:p>
                    <a:p>
                      <a:pPr lvl="0" algn="ctr" rtl="0">
                        <a:lnSpc>
                          <a:spcPct val="115000"/>
                        </a:lnSpc>
                        <a:spcBef>
                          <a:spcPts val="0"/>
                        </a:spcBef>
                        <a:buClr>
                          <a:schemeClr val="dk1"/>
                        </a:buClr>
                        <a:buSzPct val="45833"/>
                        <a:buFont typeface="Arial"/>
                        <a:buNone/>
                      </a:pPr>
                      <a:r>
                        <a:rPr lang="en" sz="2400" b="1" i="1">
                          <a:solidFill>
                            <a:schemeClr val="dk1"/>
                          </a:solidFill>
                          <a:latin typeface="Trebuchet MS"/>
                          <a:ea typeface="Trebuchet MS"/>
                          <a:cs typeface="Trebuchet MS"/>
                          <a:sym typeface="Trebuchet MS"/>
                        </a:rPr>
                        <a:t>Let me follow my own lead</a:t>
                      </a:r>
                    </a:p>
                    <a:p>
                      <a:pPr lvl="0" rtl="0">
                        <a:lnSpc>
                          <a:spcPct val="115000"/>
                        </a:lnSpc>
                        <a:spcBef>
                          <a:spcPts val="0"/>
                        </a:spcBef>
                        <a:buNone/>
                      </a:pPr>
                      <a:endParaRPr sz="1300" b="1">
                        <a:solidFill>
                          <a:schemeClr val="dk1"/>
                        </a:solidFill>
                        <a:latin typeface="Trebuchet MS"/>
                        <a:ea typeface="Trebuchet MS"/>
                        <a:cs typeface="Trebuchet MS"/>
                        <a:sym typeface="Trebuchet MS"/>
                      </a:endParaRPr>
                    </a:p>
                  </a:txBody>
                  <a:tcPr marL="91425" marR="91425" marT="91425" marB="91425">
                    <a:solidFill>
                      <a:srgbClr val="D9EAD3"/>
                    </a:solidFill>
                  </a:tcPr>
                </a:tc>
              </a:tr>
              <a:tr h="2469500">
                <a:tc>
                  <a:txBody>
                    <a:bodyPr/>
                    <a:lstStyle/>
                    <a:p>
                      <a:pPr lvl="0" algn="ctr" rtl="0">
                        <a:lnSpc>
                          <a:spcPct val="115000"/>
                        </a:lnSpc>
                        <a:spcBef>
                          <a:spcPts val="0"/>
                        </a:spcBef>
                        <a:buNone/>
                      </a:pPr>
                      <a:endParaRPr sz="2400" b="1">
                        <a:solidFill>
                          <a:schemeClr val="dk1"/>
                        </a:solidFill>
                        <a:latin typeface="Trebuchet MS"/>
                        <a:ea typeface="Trebuchet MS"/>
                        <a:cs typeface="Trebuchet MS"/>
                        <a:sym typeface="Trebuchet MS"/>
                      </a:endParaRPr>
                    </a:p>
                    <a:p>
                      <a:pPr lvl="0" algn="ctr" rtl="0">
                        <a:lnSpc>
                          <a:spcPct val="115000"/>
                        </a:lnSpc>
                        <a:spcBef>
                          <a:spcPts val="0"/>
                        </a:spcBef>
                        <a:buNone/>
                      </a:pPr>
                      <a:r>
                        <a:rPr lang="en" sz="3600" b="1">
                          <a:solidFill>
                            <a:schemeClr val="dk1"/>
                          </a:solidFill>
                          <a:latin typeface="Trebuchet MS"/>
                          <a:ea typeface="Trebuchet MS"/>
                          <a:cs typeface="Trebuchet MS"/>
                          <a:sym typeface="Trebuchet MS"/>
                        </a:rPr>
                        <a:t>ES</a:t>
                      </a:r>
                    </a:p>
                    <a:p>
                      <a:pPr lvl="0" algn="ctr" rtl="0">
                        <a:lnSpc>
                          <a:spcPct val="115000"/>
                        </a:lnSpc>
                        <a:spcBef>
                          <a:spcPts val="0"/>
                        </a:spcBef>
                        <a:buClr>
                          <a:schemeClr val="dk1"/>
                        </a:buClr>
                        <a:buSzPct val="45833"/>
                        <a:buFont typeface="Arial"/>
                        <a:buNone/>
                      </a:pPr>
                      <a:r>
                        <a:rPr lang="en" sz="2400" b="1">
                          <a:solidFill>
                            <a:schemeClr val="dk1"/>
                          </a:solidFill>
                          <a:latin typeface="Trebuchet MS"/>
                          <a:ea typeface="Trebuchet MS"/>
                          <a:cs typeface="Trebuchet MS"/>
                          <a:sym typeface="Trebuchet MS"/>
                        </a:rPr>
                        <a:t>Extraversion/Sensing</a:t>
                      </a:r>
                    </a:p>
                    <a:p>
                      <a:pPr lvl="0" algn="ctr" rtl="0">
                        <a:lnSpc>
                          <a:spcPct val="115000"/>
                        </a:lnSpc>
                        <a:spcBef>
                          <a:spcPts val="0"/>
                        </a:spcBef>
                        <a:buClr>
                          <a:schemeClr val="dk1"/>
                        </a:buClr>
                        <a:buSzPct val="45833"/>
                        <a:buFont typeface="Arial"/>
                        <a:buNone/>
                      </a:pPr>
                      <a:r>
                        <a:rPr lang="en" sz="2400" b="1" i="1">
                          <a:solidFill>
                            <a:schemeClr val="dk1"/>
                          </a:solidFill>
                          <a:latin typeface="Trebuchet MS"/>
                          <a:ea typeface="Trebuchet MS"/>
                          <a:cs typeface="Trebuchet MS"/>
                          <a:sym typeface="Trebuchet MS"/>
                        </a:rPr>
                        <a:t>Let me do something</a:t>
                      </a:r>
                    </a:p>
                    <a:p>
                      <a:pPr lvl="0" rtl="0">
                        <a:lnSpc>
                          <a:spcPct val="115000"/>
                        </a:lnSpc>
                        <a:spcBef>
                          <a:spcPts val="0"/>
                        </a:spcBef>
                        <a:buNone/>
                      </a:pPr>
                      <a:endParaRPr sz="1300" b="1">
                        <a:solidFill>
                          <a:schemeClr val="dk1"/>
                        </a:solidFill>
                        <a:latin typeface="Trebuchet MS"/>
                        <a:ea typeface="Trebuchet MS"/>
                        <a:cs typeface="Trebuchet MS"/>
                        <a:sym typeface="Trebuchet MS"/>
                      </a:endParaRPr>
                    </a:p>
                  </a:txBody>
                  <a:tcPr marL="91425" marR="91425" marT="91425" marB="91425">
                    <a:solidFill>
                      <a:srgbClr val="F4CCCC"/>
                    </a:solidFill>
                  </a:tcPr>
                </a:tc>
                <a:tc>
                  <a:txBody>
                    <a:bodyPr/>
                    <a:lstStyle/>
                    <a:p>
                      <a:pPr lvl="0" algn="ctr" rtl="0">
                        <a:lnSpc>
                          <a:spcPct val="115000"/>
                        </a:lnSpc>
                        <a:spcBef>
                          <a:spcPts val="0"/>
                        </a:spcBef>
                        <a:buClr>
                          <a:schemeClr val="dk1"/>
                        </a:buClr>
                        <a:buFont typeface="Arial"/>
                        <a:buNone/>
                      </a:pPr>
                      <a:endParaRPr sz="2400" b="1">
                        <a:solidFill>
                          <a:schemeClr val="dk1"/>
                        </a:solidFill>
                        <a:latin typeface="Trebuchet MS"/>
                        <a:ea typeface="Trebuchet MS"/>
                        <a:cs typeface="Trebuchet MS"/>
                        <a:sym typeface="Trebuchet MS"/>
                      </a:endParaRPr>
                    </a:p>
                    <a:p>
                      <a:pPr lvl="0" algn="ctr" rtl="0">
                        <a:lnSpc>
                          <a:spcPct val="115000"/>
                        </a:lnSpc>
                        <a:spcBef>
                          <a:spcPts val="0"/>
                        </a:spcBef>
                        <a:buClr>
                          <a:schemeClr val="dk1"/>
                        </a:buClr>
                        <a:buSzPct val="30555"/>
                        <a:buFont typeface="Arial"/>
                        <a:buNone/>
                      </a:pPr>
                      <a:r>
                        <a:rPr lang="en" sz="3600" b="1">
                          <a:solidFill>
                            <a:schemeClr val="dk1"/>
                          </a:solidFill>
                          <a:latin typeface="Trebuchet MS"/>
                          <a:ea typeface="Trebuchet MS"/>
                          <a:cs typeface="Trebuchet MS"/>
                          <a:sym typeface="Trebuchet MS"/>
                        </a:rPr>
                        <a:t>EI</a:t>
                      </a:r>
                    </a:p>
                    <a:p>
                      <a:pPr lvl="0" algn="ctr" rtl="0">
                        <a:lnSpc>
                          <a:spcPct val="115000"/>
                        </a:lnSpc>
                        <a:spcBef>
                          <a:spcPts val="0"/>
                        </a:spcBef>
                        <a:buClr>
                          <a:schemeClr val="dk1"/>
                        </a:buClr>
                        <a:buSzPct val="45833"/>
                        <a:buFont typeface="Arial"/>
                        <a:buNone/>
                      </a:pPr>
                      <a:r>
                        <a:rPr lang="en" sz="2400" b="1">
                          <a:solidFill>
                            <a:schemeClr val="dk1"/>
                          </a:solidFill>
                          <a:latin typeface="Trebuchet MS"/>
                          <a:ea typeface="Trebuchet MS"/>
                          <a:cs typeface="Trebuchet MS"/>
                          <a:sym typeface="Trebuchet MS"/>
                        </a:rPr>
                        <a:t>Extraversion/Intuition</a:t>
                      </a:r>
                    </a:p>
                    <a:p>
                      <a:pPr lvl="0" algn="ctr" rtl="0">
                        <a:lnSpc>
                          <a:spcPct val="115000"/>
                        </a:lnSpc>
                        <a:spcBef>
                          <a:spcPts val="0"/>
                        </a:spcBef>
                        <a:buClr>
                          <a:schemeClr val="dk1"/>
                        </a:buClr>
                        <a:buSzPct val="45833"/>
                        <a:buFont typeface="Arial"/>
                        <a:buNone/>
                      </a:pPr>
                      <a:r>
                        <a:rPr lang="en" sz="2400" b="1" i="1">
                          <a:solidFill>
                            <a:schemeClr val="dk1"/>
                          </a:solidFill>
                          <a:latin typeface="Trebuchet MS"/>
                          <a:ea typeface="Trebuchet MS"/>
                          <a:cs typeface="Trebuchet MS"/>
                          <a:sym typeface="Trebuchet MS"/>
                        </a:rPr>
                        <a:t>Let me lead as I learn</a:t>
                      </a:r>
                    </a:p>
                  </a:txBody>
                  <a:tcPr marL="91425" marR="91425" marT="91425" marB="91425">
                    <a:solidFill>
                      <a:srgbClr val="C9DAF8"/>
                    </a:solidFill>
                  </a:tcPr>
                </a:tc>
              </a:tr>
            </a:tbl>
          </a:graphicData>
        </a:graphic>
      </p:graphicFrame>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107" name="Shape 107"/>
          <p:cNvGraphicFramePr/>
          <p:nvPr/>
        </p:nvGraphicFramePr>
        <p:xfrm>
          <a:off x="32800" y="-22800"/>
          <a:ext cx="9078400" cy="5150298"/>
        </p:xfrm>
        <a:graphic>
          <a:graphicData uri="http://schemas.openxmlformats.org/drawingml/2006/table">
            <a:tbl>
              <a:tblPr>
                <a:noFill/>
                <a:tableStyleId>{60E72116-436C-451B-8238-02DFF7C8DF6F}</a:tableStyleId>
              </a:tblPr>
              <a:tblGrid>
                <a:gridCol w="4578850"/>
                <a:gridCol w="4499550"/>
              </a:tblGrid>
              <a:tr h="2397225">
                <a:tc>
                  <a:txBody>
                    <a:bodyPr/>
                    <a:lstStyle/>
                    <a:p>
                      <a:pPr lvl="0" rtl="0">
                        <a:lnSpc>
                          <a:spcPct val="115000"/>
                        </a:lnSpc>
                        <a:spcBef>
                          <a:spcPts val="0"/>
                        </a:spcBef>
                        <a:buNone/>
                      </a:pPr>
                      <a:r>
                        <a:rPr lang="en" sz="1300" b="1">
                          <a:solidFill>
                            <a:schemeClr val="dk1"/>
                          </a:solidFill>
                          <a:latin typeface="Trebuchet MS"/>
                          <a:ea typeface="Trebuchet MS"/>
                          <a:cs typeface="Trebuchet MS"/>
                          <a:sym typeface="Trebuchet MS"/>
                        </a:rPr>
                        <a:t>My ideal staff development day has clear, practical goals. We know why the agenda was chosen and have an outline of the important learnings of the day. The content relates to frameworks or subjects we’ve learned about in the past and is relevant to my needs in the classroom. We have chances throughout the day to reflect on what we’re learning, especially how we will use it, either quietly or in very small groups. </a:t>
                      </a:r>
                    </a:p>
                  </a:txBody>
                  <a:tcPr marL="91425" marR="91425" marT="91425" marB="91425">
                    <a:solidFill>
                      <a:srgbClr val="D9D2E9"/>
                    </a:solidFill>
                  </a:tcPr>
                </a:tc>
                <a:tc>
                  <a:txBody>
                    <a:bodyPr/>
                    <a:lstStyle/>
                    <a:p>
                      <a:pPr lvl="0" rtl="0">
                        <a:lnSpc>
                          <a:spcPct val="115000"/>
                        </a:lnSpc>
                        <a:spcBef>
                          <a:spcPts val="0"/>
                        </a:spcBef>
                        <a:buNone/>
                      </a:pPr>
                      <a:r>
                        <a:rPr lang="en" sz="1300" b="1">
                          <a:solidFill>
                            <a:schemeClr val="dk1"/>
                          </a:solidFill>
                          <a:latin typeface="Trebuchet MS"/>
                          <a:ea typeface="Trebuchet MS"/>
                          <a:cs typeface="Trebuchet MS"/>
                          <a:sym typeface="Trebuchet MS"/>
                        </a:rPr>
                        <a:t>My ideal staff development day would consist of about six hours of independent study and an hour (maybe) with the big group. Give me the background materials to read in advance and a scenario to try them out with or exercises for thinking through the implications of what we’re learning. That day, I may wish to review other related resources of my choosing and then, at the end, share my insights with colleagues and learn from them. Even better, give me choice in what I pursue – or let me be involved in selecting the choices. </a:t>
                      </a:r>
                    </a:p>
                  </a:txBody>
                  <a:tcPr marL="91425" marR="91425" marT="91425" marB="91425">
                    <a:solidFill>
                      <a:srgbClr val="D9EAD3"/>
                    </a:solidFill>
                  </a:tcPr>
                </a:tc>
              </a:tr>
              <a:tr h="2469500">
                <a:tc>
                  <a:txBody>
                    <a:bodyPr/>
                    <a:lstStyle/>
                    <a:p>
                      <a:pPr lvl="0" rtl="0">
                        <a:lnSpc>
                          <a:spcPct val="115000"/>
                        </a:lnSpc>
                        <a:spcBef>
                          <a:spcPts val="0"/>
                        </a:spcBef>
                        <a:buNone/>
                      </a:pPr>
                      <a:r>
                        <a:rPr lang="en" sz="1300" b="1">
                          <a:solidFill>
                            <a:schemeClr val="dk1"/>
                          </a:solidFill>
                          <a:latin typeface="Trebuchet MS"/>
                          <a:ea typeface="Trebuchet MS"/>
                          <a:cs typeface="Trebuchet MS"/>
                          <a:sym typeface="Trebuchet MS"/>
                        </a:rPr>
                        <a:t>During my ideal staff development day, I’d receive ideas and tools I could use right away in my classroom. Hopefully it builds on skills I’ve learned in the past. Give me a brief overview of what we’re learning and why it works – go light on theory. Answer all my questions about it. Then let me discuss how it might affect my students and ways to perfect it with my colleagues. I’d prefer to try it in my classroom immediately; it’d be great if you could join me, either to co-teach or to give feedback on what I did effectively as well as where I need improvement. </a:t>
                      </a:r>
                    </a:p>
                  </a:txBody>
                  <a:tcPr marL="91425" marR="91425" marT="91425" marB="91425">
                    <a:solidFill>
                      <a:srgbClr val="F4CCCC"/>
                    </a:solidFill>
                  </a:tcPr>
                </a:tc>
                <a:tc>
                  <a:txBody>
                    <a:bodyPr/>
                    <a:lstStyle/>
                    <a:p>
                      <a:pPr lvl="0" rtl="0">
                        <a:lnSpc>
                          <a:spcPct val="115000"/>
                        </a:lnSpc>
                        <a:spcBef>
                          <a:spcPts val="0"/>
                        </a:spcBef>
                        <a:buClr>
                          <a:schemeClr val="dk1"/>
                        </a:buClr>
                        <a:buSzPct val="84615"/>
                        <a:buFont typeface="Arial"/>
                        <a:buNone/>
                      </a:pPr>
                      <a:r>
                        <a:rPr lang="en" sz="1300" b="1">
                          <a:solidFill>
                            <a:schemeClr val="dk1"/>
                          </a:solidFill>
                          <a:latin typeface="Trebuchet MS"/>
                          <a:ea typeface="Trebuchet MS"/>
                          <a:cs typeface="Trebuchet MS"/>
                          <a:sym typeface="Trebuchet MS"/>
                        </a:rPr>
                        <a:t>For an ideal staff development day, I’d have a role in the planning, making sure the content and activities are novel enough to keep everyone’s attention. Any new focus could be interesting – brand-new areas for exploration are best in my book. Give us plenty of time for group activities and discussion. Changing agendas in the midst of the day is fine, too, if our discussions take us in a new direction. And, forget the details. I can read those later when necessary. </a:t>
                      </a:r>
                    </a:p>
                    <a:p>
                      <a:pPr lvl="0" rtl="0">
                        <a:lnSpc>
                          <a:spcPct val="115000"/>
                        </a:lnSpc>
                        <a:spcBef>
                          <a:spcPts val="0"/>
                        </a:spcBef>
                        <a:buNone/>
                      </a:pPr>
                      <a:r>
                        <a:rPr lang="en" sz="1300" b="1">
                          <a:solidFill>
                            <a:schemeClr val="dk1"/>
                          </a:solidFill>
                          <a:latin typeface="Trebuchet MS"/>
                          <a:ea typeface="Trebuchet MS"/>
                          <a:cs typeface="Trebuchet MS"/>
                          <a:sym typeface="Trebuchet MS"/>
                        </a:rPr>
                        <a:t>					</a:t>
                      </a:r>
                    </a:p>
                  </a:txBody>
                  <a:tcPr marL="91425" marR="91425" marT="91425" marB="91425">
                    <a:solidFill>
                      <a:srgbClr val="C9DAF8"/>
                    </a:solidFill>
                  </a:tcPr>
                </a:tc>
              </a:tr>
            </a:tbl>
          </a:graphicData>
        </a:graphic>
      </p:graphicFrame>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68825"/>
            <a:ext cx="8520599" cy="572699"/>
          </a:xfrm>
          <a:prstGeom prst="rect">
            <a:avLst/>
          </a:prstGeom>
        </p:spPr>
        <p:txBody>
          <a:bodyPr lIns="91425" tIns="91425" rIns="91425" bIns="91425" anchor="t" anchorCtr="0">
            <a:noAutofit/>
          </a:bodyPr>
          <a:lstStyle/>
          <a:p>
            <a:pPr>
              <a:spcBef>
                <a:spcPts val="0"/>
              </a:spcBef>
              <a:buNone/>
            </a:pPr>
            <a:r>
              <a:rPr lang="en" sz="4000"/>
              <a:t>PD Session Debrief</a:t>
            </a:r>
          </a:p>
        </p:txBody>
      </p:sp>
      <p:sp>
        <p:nvSpPr>
          <p:cNvPr id="113" name="Shape 113"/>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rtl="0">
              <a:spcBef>
                <a:spcPts val="0"/>
              </a:spcBef>
              <a:buNone/>
            </a:pPr>
            <a:r>
              <a:rPr lang="en" sz="2500"/>
              <a:t>Use:</a:t>
            </a:r>
          </a:p>
          <a:p>
            <a:pPr marL="457200" lvl="0" indent="-228600" rtl="0">
              <a:spcBef>
                <a:spcPts val="0"/>
              </a:spcBef>
              <a:buSzPct val="100000"/>
            </a:pPr>
            <a:r>
              <a:rPr lang="en" sz="2500"/>
              <a:t>I noticed the presenter</a:t>
            </a:r>
          </a:p>
          <a:p>
            <a:pPr marL="457200" lvl="0" indent="-228600" rtl="0">
              <a:spcBef>
                <a:spcPts val="0"/>
              </a:spcBef>
              <a:buSzPct val="100000"/>
            </a:pPr>
            <a:r>
              <a:rPr lang="en" sz="2500"/>
              <a:t>I noticed the students</a:t>
            </a:r>
          </a:p>
          <a:p>
            <a:pPr marL="457200" lvl="0" indent="-228600" rtl="0">
              <a:spcBef>
                <a:spcPts val="0"/>
              </a:spcBef>
              <a:buSzPct val="100000"/>
            </a:pPr>
            <a:r>
              <a:rPr lang="en" sz="2500"/>
              <a:t>I heard...</a:t>
            </a:r>
          </a:p>
          <a:p>
            <a:pPr marL="457200" lvl="0" indent="-228600" rtl="0">
              <a:spcBef>
                <a:spcPts val="0"/>
              </a:spcBef>
              <a:buSzPct val="100000"/>
            </a:pPr>
            <a:r>
              <a:rPr lang="en" sz="2500"/>
              <a:t>I saw...</a:t>
            </a:r>
          </a:p>
          <a:p>
            <a:pPr marL="457200" lvl="0" indent="-228600">
              <a:spcBef>
                <a:spcPts val="0"/>
              </a:spcBef>
              <a:buSzPct val="100000"/>
            </a:pPr>
            <a:r>
              <a:rPr lang="en" sz="2500"/>
              <a:t>I observed...</a:t>
            </a:r>
          </a:p>
        </p:txBody>
      </p:sp>
      <p:sp>
        <p:nvSpPr>
          <p:cNvPr id="114" name="Shape 114"/>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rtl="0">
              <a:spcBef>
                <a:spcPts val="0"/>
              </a:spcBef>
              <a:buNone/>
            </a:pPr>
            <a:r>
              <a:rPr lang="en" sz="2500"/>
              <a:t>Avoid:</a:t>
            </a:r>
          </a:p>
          <a:p>
            <a:pPr marL="457200" lvl="0" indent="-228600" rtl="0">
              <a:spcBef>
                <a:spcPts val="0"/>
              </a:spcBef>
              <a:buSzPct val="100000"/>
            </a:pPr>
            <a:r>
              <a:rPr lang="en" sz="2500"/>
              <a:t>I liked</a:t>
            </a:r>
          </a:p>
          <a:p>
            <a:pPr marL="457200" lvl="0" indent="-228600" rtl="0">
              <a:spcBef>
                <a:spcPts val="0"/>
              </a:spcBef>
              <a:buSzPct val="100000"/>
            </a:pPr>
            <a:r>
              <a:rPr lang="en" sz="2500"/>
              <a:t>I didn’t like</a:t>
            </a:r>
          </a:p>
          <a:p>
            <a:pPr marL="457200" lvl="0" indent="-228600" rtl="0">
              <a:spcBef>
                <a:spcPts val="0"/>
              </a:spcBef>
              <a:buSzPct val="100000"/>
            </a:pPr>
            <a:r>
              <a:rPr lang="en" sz="2500"/>
              <a:t>good</a:t>
            </a:r>
          </a:p>
          <a:p>
            <a:pPr marL="457200" lvl="0" indent="-228600" rtl="0">
              <a:spcBef>
                <a:spcPts val="0"/>
              </a:spcBef>
              <a:buSzPct val="100000"/>
            </a:pPr>
            <a:r>
              <a:rPr lang="en" sz="2500"/>
              <a:t>bad</a:t>
            </a:r>
          </a:p>
          <a:p>
            <a:pPr marL="457200" lvl="0" indent="-228600">
              <a:spcBef>
                <a:spcPts val="0"/>
              </a:spcBef>
              <a:buSzPct val="100000"/>
            </a:pPr>
            <a:r>
              <a:rPr lang="en" sz="2500"/>
              <a:t>judgement</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3696800" y="408250"/>
            <a:ext cx="4716000" cy="1102500"/>
          </a:xfrm>
          <a:prstGeom prst="rect">
            <a:avLst/>
          </a:prstGeom>
        </p:spPr>
        <p:txBody>
          <a:bodyPr lIns="91425" tIns="91425" rIns="91425" bIns="91425" anchor="b" anchorCtr="0">
            <a:noAutofit/>
          </a:bodyPr>
          <a:lstStyle/>
          <a:p>
            <a:pPr>
              <a:spcBef>
                <a:spcPts val="0"/>
              </a:spcBef>
              <a:buNone/>
            </a:pPr>
            <a:r>
              <a:rPr lang="en" sz="4500" b="1">
                <a:latin typeface="Proxima Nova"/>
                <a:ea typeface="Proxima Nova"/>
                <a:cs typeface="Proxima Nova"/>
                <a:sym typeface="Proxima Nova"/>
              </a:rPr>
              <a:t>Internalizing the C.O.R.E</a:t>
            </a:r>
          </a:p>
        </p:txBody>
      </p:sp>
      <p:sp>
        <p:nvSpPr>
          <p:cNvPr id="120" name="Shape 120"/>
          <p:cNvSpPr txBox="1">
            <a:spLocks noGrp="1"/>
          </p:cNvSpPr>
          <p:nvPr>
            <p:ph type="subTitle" idx="1"/>
          </p:nvPr>
        </p:nvSpPr>
        <p:spPr>
          <a:xfrm>
            <a:off x="4140425" y="1914450"/>
            <a:ext cx="4523099" cy="1761599"/>
          </a:xfrm>
          <a:prstGeom prst="rect">
            <a:avLst/>
          </a:prstGeom>
        </p:spPr>
        <p:txBody>
          <a:bodyPr lIns="91425" tIns="91425" rIns="91425" bIns="91425" anchor="t" anchorCtr="0">
            <a:noAutofit/>
          </a:bodyPr>
          <a:lstStyle/>
          <a:p>
            <a:pPr rtl="0">
              <a:spcBef>
                <a:spcPts val="0"/>
              </a:spcBef>
              <a:buNone/>
            </a:pPr>
            <a:r>
              <a:rPr lang="en" sz="3000">
                <a:latin typeface="Proxima Nova"/>
                <a:ea typeface="Proxima Nova"/>
                <a:cs typeface="Proxima Nova"/>
                <a:sym typeface="Proxima Nova"/>
              </a:rPr>
              <a:t>From the </a:t>
            </a:r>
            <a:r>
              <a:rPr lang="en" sz="3000" u="sng">
                <a:solidFill>
                  <a:schemeClr val="hlink"/>
                </a:solidFill>
                <a:latin typeface="Proxima Nova"/>
                <a:ea typeface="Proxima Nova"/>
                <a:cs typeface="Proxima Nova"/>
                <a:sym typeface="Proxima Nova"/>
                <a:hlinkClick r:id="rId3"/>
              </a:rPr>
              <a:t>Bob Pike Group</a:t>
            </a:r>
          </a:p>
          <a:p>
            <a:pPr>
              <a:spcBef>
                <a:spcPts val="0"/>
              </a:spcBef>
              <a:buNone/>
            </a:pPr>
            <a:r>
              <a:rPr lang="en" sz="3000">
                <a:latin typeface="Proxima Nova"/>
                <a:ea typeface="Proxima Nova"/>
                <a:cs typeface="Proxima Nova"/>
                <a:sym typeface="Proxima Nova"/>
              </a:rPr>
              <a:t>Listen for </a:t>
            </a:r>
            <a:r>
              <a:rPr lang="en" sz="3000" b="1" i="1">
                <a:latin typeface="Proxima Nova"/>
                <a:ea typeface="Proxima Nova"/>
                <a:cs typeface="Proxima Nova"/>
                <a:sym typeface="Proxima Nova"/>
              </a:rPr>
              <a:t>key words </a:t>
            </a:r>
            <a:r>
              <a:rPr lang="en" sz="3000">
                <a:latin typeface="Proxima Nova"/>
                <a:ea typeface="Proxima Nova"/>
                <a:cs typeface="Proxima Nova"/>
                <a:sym typeface="Proxima Nova"/>
              </a:rPr>
              <a:t>in each section</a:t>
            </a:r>
          </a:p>
        </p:txBody>
      </p:sp>
      <p:pic>
        <p:nvPicPr>
          <p:cNvPr id="121" name="Shape 121"/>
          <p:cNvPicPr preferRelativeResize="0"/>
          <p:nvPr/>
        </p:nvPicPr>
        <p:blipFill rotWithShape="1">
          <a:blip r:embed="rId4">
            <a:alphaModFix/>
          </a:blip>
          <a:srcRect l="26157" r="28215"/>
          <a:stretch/>
        </p:blipFill>
        <p:spPr>
          <a:xfrm>
            <a:off x="238075" y="56025"/>
            <a:ext cx="3248700" cy="4747024"/>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127" name="Shape 127"/>
          <p:cNvSpPr txBox="1"/>
          <p:nvPr/>
        </p:nvSpPr>
        <p:spPr>
          <a:xfrm>
            <a:off x="274319" y="4989195"/>
            <a:ext cx="86868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Photo by practicalowl - Creative Commons Attribution-NonCommercial License  https://www.flickr.com/photos/55046645@N00</a:t>
            </a:r>
          </a:p>
        </p:txBody>
      </p:sp>
      <p:sp>
        <p:nvSpPr>
          <p:cNvPr id="128" name="Shape 128"/>
          <p:cNvSpPr txBox="1"/>
          <p:nvPr/>
        </p:nvSpPr>
        <p:spPr>
          <a:xfrm>
            <a:off x="7589520" y="4989195"/>
            <a:ext cx="28194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Created with Haiku Deck</a:t>
            </a:r>
          </a:p>
        </p:txBody>
      </p:sp>
      <p:pic>
        <p:nvPicPr>
          <p:cNvPr id="129" name="Shape 129"/>
          <p:cNvPicPr preferRelativeResize="0"/>
          <p:nvPr/>
        </p:nvPicPr>
        <p:blipFill rotWithShape="1">
          <a:blip r:embed="rId4">
            <a:alphaModFix/>
          </a:blip>
          <a:srcRect/>
          <a:stretch/>
        </p:blipFill>
        <p:spPr>
          <a:xfrm>
            <a:off x="91440" y="4989195"/>
            <a:ext cx="150000" cy="150000"/>
          </a:xfrm>
          <a:prstGeom prst="rect">
            <a:avLst/>
          </a:prstGeom>
          <a:noFill/>
          <a:ln>
            <a:noFill/>
          </a:ln>
        </p:spPr>
      </p:pic>
      <p:sp>
        <p:nvSpPr>
          <p:cNvPr id="130" name="Shape 130"/>
          <p:cNvSpPr txBox="1"/>
          <p:nvPr/>
        </p:nvSpPr>
        <p:spPr>
          <a:xfrm>
            <a:off x="0" y="4989195"/>
            <a:ext cx="9144000" cy="154199"/>
          </a:xfrm>
          <a:prstGeom prst="rect">
            <a:avLst/>
          </a:prstGeom>
          <a:solidFill>
            <a:srgbClr val="000000">
              <a:alpha val="49800"/>
            </a:srgbClr>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136" name="Shape 136"/>
          <p:cNvSpPr txBox="1"/>
          <p:nvPr/>
        </p:nvSpPr>
        <p:spPr>
          <a:xfrm>
            <a:off x="274319" y="4989195"/>
            <a:ext cx="86868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Photo by mickdolphinone - Creative Commons Attribution-NonCommercial License  https://www.flickr.com/photos/32105441@N04</a:t>
            </a:r>
          </a:p>
        </p:txBody>
      </p:sp>
      <p:sp>
        <p:nvSpPr>
          <p:cNvPr id="137" name="Shape 137"/>
          <p:cNvSpPr txBox="1"/>
          <p:nvPr/>
        </p:nvSpPr>
        <p:spPr>
          <a:xfrm>
            <a:off x="7589520" y="4989195"/>
            <a:ext cx="28194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Created with Haiku Deck</a:t>
            </a:r>
          </a:p>
        </p:txBody>
      </p:sp>
      <p:pic>
        <p:nvPicPr>
          <p:cNvPr id="138" name="Shape 138"/>
          <p:cNvPicPr preferRelativeResize="0"/>
          <p:nvPr/>
        </p:nvPicPr>
        <p:blipFill rotWithShape="1">
          <a:blip r:embed="rId4">
            <a:alphaModFix/>
          </a:blip>
          <a:srcRect/>
          <a:stretch/>
        </p:blipFill>
        <p:spPr>
          <a:xfrm>
            <a:off x="91440" y="4989195"/>
            <a:ext cx="150000" cy="150000"/>
          </a:xfrm>
          <a:prstGeom prst="rect">
            <a:avLst/>
          </a:prstGeom>
          <a:noFill/>
          <a:ln>
            <a:noFill/>
          </a:ln>
        </p:spPr>
      </p:pic>
      <p:sp>
        <p:nvSpPr>
          <p:cNvPr id="139" name="Shape 139"/>
          <p:cNvSpPr txBox="1"/>
          <p:nvPr/>
        </p:nvSpPr>
        <p:spPr>
          <a:xfrm>
            <a:off x="0" y="4989195"/>
            <a:ext cx="9144000" cy="154199"/>
          </a:xfrm>
          <a:prstGeom prst="rect">
            <a:avLst/>
          </a:prstGeom>
          <a:solidFill>
            <a:srgbClr val="000000">
              <a:alpha val="49800"/>
            </a:srgbClr>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2047862" y="47612"/>
            <a:ext cx="5048275" cy="5048275"/>
          </a:xfrm>
          <a:prstGeom prst="rect">
            <a:avLst/>
          </a:prstGeom>
          <a:noFill/>
          <a:ln>
            <a:noFill/>
          </a:ln>
        </p:spPr>
      </p:pic>
      <p:sp>
        <p:nvSpPr>
          <p:cNvPr id="145" name="Shape 145"/>
          <p:cNvSpPr txBox="1"/>
          <p:nvPr/>
        </p:nvSpPr>
        <p:spPr>
          <a:xfrm>
            <a:off x="2047875" y="1915425"/>
            <a:ext cx="4844699" cy="887100"/>
          </a:xfrm>
          <a:prstGeom prst="rect">
            <a:avLst/>
          </a:prstGeom>
          <a:noFill/>
          <a:ln>
            <a:noFill/>
          </a:ln>
        </p:spPr>
        <p:txBody>
          <a:bodyPr lIns="91425" tIns="91425" rIns="91425" bIns="91425" anchor="ctr" anchorCtr="0">
            <a:noAutofit/>
          </a:bodyPr>
          <a:lstStyle/>
          <a:p>
            <a:pPr algn="ctr">
              <a:spcBef>
                <a:spcPts val="0"/>
              </a:spcBef>
              <a:buNone/>
            </a:pPr>
            <a:r>
              <a:rPr lang="en" sz="6000" b="1"/>
              <a:t>REVISITORS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151" name="Shape 151"/>
          <p:cNvSpPr txBox="1"/>
          <p:nvPr/>
        </p:nvSpPr>
        <p:spPr>
          <a:xfrm>
            <a:off x="274319" y="4989195"/>
            <a:ext cx="86868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Photo by lucy... - Creative Commons Attribution-NonCommercial License  https://www.flickr.com/photos/59653478@N00</a:t>
            </a:r>
          </a:p>
        </p:txBody>
      </p:sp>
      <p:sp>
        <p:nvSpPr>
          <p:cNvPr id="152" name="Shape 152"/>
          <p:cNvSpPr txBox="1"/>
          <p:nvPr/>
        </p:nvSpPr>
        <p:spPr>
          <a:xfrm>
            <a:off x="7589520" y="4989195"/>
            <a:ext cx="28194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rgbClr val="FFFFFF"/>
                </a:solidFill>
                <a:latin typeface="Arial"/>
                <a:ea typeface="Arial"/>
                <a:cs typeface="Arial"/>
                <a:sym typeface="Arial"/>
              </a:rPr>
              <a:t>Created with Haiku Deck</a:t>
            </a:r>
          </a:p>
        </p:txBody>
      </p:sp>
      <p:pic>
        <p:nvPicPr>
          <p:cNvPr id="153" name="Shape 153"/>
          <p:cNvPicPr preferRelativeResize="0"/>
          <p:nvPr/>
        </p:nvPicPr>
        <p:blipFill rotWithShape="1">
          <a:blip r:embed="rId4">
            <a:alphaModFix/>
          </a:blip>
          <a:srcRect/>
          <a:stretch/>
        </p:blipFill>
        <p:spPr>
          <a:xfrm>
            <a:off x="91440" y="4989195"/>
            <a:ext cx="150000" cy="150000"/>
          </a:xfrm>
          <a:prstGeom prst="rect">
            <a:avLst/>
          </a:prstGeom>
          <a:noFill/>
          <a:ln>
            <a:noFill/>
          </a:ln>
        </p:spPr>
      </p:pic>
      <p:sp>
        <p:nvSpPr>
          <p:cNvPr id="154" name="Shape 154"/>
          <p:cNvSpPr txBox="1"/>
          <p:nvPr/>
        </p:nvSpPr>
        <p:spPr>
          <a:xfrm>
            <a:off x="0" y="4989195"/>
            <a:ext cx="9144000" cy="154199"/>
          </a:xfrm>
          <a:prstGeom prst="rect">
            <a:avLst/>
          </a:prstGeom>
          <a:solidFill>
            <a:srgbClr val="000000">
              <a:alpha val="49800"/>
            </a:srgbClr>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0" y="0"/>
            <a:ext cx="9144000" cy="5289100"/>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179900"/>
            <a:ext cx="8520599" cy="572699"/>
          </a:xfrm>
          <a:prstGeom prst="rect">
            <a:avLst/>
          </a:prstGeom>
        </p:spPr>
        <p:txBody>
          <a:bodyPr lIns="91425" tIns="91425" rIns="91425" bIns="91425" anchor="t" anchorCtr="0">
            <a:noAutofit/>
          </a:bodyPr>
          <a:lstStyle/>
          <a:p>
            <a:pPr lvl="0" rtl="0">
              <a:spcBef>
                <a:spcPts val="0"/>
              </a:spcBef>
              <a:buNone/>
            </a:pPr>
            <a:r>
              <a:rPr lang="en" sz="4000" b="1"/>
              <a:t>C.O.R.E in your PD</a:t>
            </a:r>
          </a:p>
        </p:txBody>
      </p:sp>
      <p:sp>
        <p:nvSpPr>
          <p:cNvPr id="160" name="Shape 160"/>
          <p:cNvSpPr txBox="1">
            <a:spLocks noGrp="1"/>
          </p:cNvSpPr>
          <p:nvPr>
            <p:ph type="body" idx="1"/>
          </p:nvPr>
        </p:nvSpPr>
        <p:spPr>
          <a:xfrm>
            <a:off x="311700" y="1000075"/>
            <a:ext cx="8580300" cy="3416400"/>
          </a:xfrm>
          <a:prstGeom prst="rect">
            <a:avLst/>
          </a:prstGeom>
        </p:spPr>
        <p:txBody>
          <a:bodyPr lIns="91425" tIns="91425" rIns="91425" bIns="91425" anchor="t" anchorCtr="0">
            <a:noAutofit/>
          </a:bodyPr>
          <a:lstStyle/>
          <a:p>
            <a:pPr marL="457200" lvl="0" indent="-228600" rtl="0">
              <a:lnSpc>
                <a:spcPct val="100000"/>
              </a:lnSpc>
              <a:spcBef>
                <a:spcPts val="0"/>
              </a:spcBef>
              <a:spcAft>
                <a:spcPts val="1000"/>
              </a:spcAft>
              <a:buSzPct val="100000"/>
            </a:pPr>
            <a:r>
              <a:rPr lang="en" sz="2500" b="1">
                <a:solidFill>
                  <a:srgbClr val="990000"/>
                </a:solidFill>
              </a:rPr>
              <a:t>Closer</a:t>
            </a:r>
            <a:r>
              <a:rPr lang="en" sz="2500"/>
              <a:t> - </a:t>
            </a:r>
            <a:r>
              <a:rPr lang="en" sz="2500">
                <a:solidFill>
                  <a:srgbClr val="000000"/>
                </a:solidFill>
              </a:rPr>
              <a:t>develop action plan, celebratory, ties it all together</a:t>
            </a:r>
          </a:p>
          <a:p>
            <a:pPr marL="457200" lvl="0" indent="-228600" rtl="0">
              <a:lnSpc>
                <a:spcPct val="100000"/>
              </a:lnSpc>
              <a:spcBef>
                <a:spcPts val="0"/>
              </a:spcBef>
              <a:spcAft>
                <a:spcPts val="1000"/>
              </a:spcAft>
              <a:buSzPct val="100000"/>
            </a:pPr>
            <a:r>
              <a:rPr lang="en" sz="2500" b="1">
                <a:solidFill>
                  <a:srgbClr val="134F5C"/>
                </a:solidFill>
              </a:rPr>
              <a:t>Opener</a:t>
            </a:r>
            <a:r>
              <a:rPr lang="en" sz="2500"/>
              <a:t> - must </a:t>
            </a:r>
            <a:r>
              <a:rPr lang="en" sz="2500">
                <a:solidFill>
                  <a:srgbClr val="000000"/>
                </a:solidFill>
              </a:rPr>
              <a:t>break preoccupations, time to connect to each other and content, bridge to the content</a:t>
            </a:r>
          </a:p>
          <a:p>
            <a:pPr marL="457200" lvl="0" indent="-228600" rtl="0">
              <a:lnSpc>
                <a:spcPct val="100000"/>
              </a:lnSpc>
              <a:spcBef>
                <a:spcPts val="0"/>
              </a:spcBef>
              <a:spcAft>
                <a:spcPts val="1000"/>
              </a:spcAft>
              <a:buSzPct val="100000"/>
            </a:pPr>
            <a:r>
              <a:rPr lang="en" sz="2500" b="1">
                <a:solidFill>
                  <a:srgbClr val="0B5394"/>
                </a:solidFill>
              </a:rPr>
              <a:t>Revisiter</a:t>
            </a:r>
            <a:r>
              <a:rPr lang="en" sz="2500"/>
              <a:t> - </a:t>
            </a:r>
            <a:r>
              <a:rPr lang="en" sz="2500">
                <a:solidFill>
                  <a:srgbClr val="000000"/>
                </a:solidFill>
              </a:rPr>
              <a:t>participant should say things again, hit it 6 times in 6 ways</a:t>
            </a:r>
          </a:p>
          <a:p>
            <a:pPr marL="457200" lvl="0" indent="-228600" rtl="0">
              <a:lnSpc>
                <a:spcPct val="100000"/>
              </a:lnSpc>
              <a:spcBef>
                <a:spcPts val="0"/>
              </a:spcBef>
              <a:spcAft>
                <a:spcPts val="1000"/>
              </a:spcAft>
              <a:buSzPct val="100000"/>
            </a:pPr>
            <a:r>
              <a:rPr lang="en" sz="2500" b="1">
                <a:solidFill>
                  <a:srgbClr val="741B47"/>
                </a:solidFill>
              </a:rPr>
              <a:t>Energizer</a:t>
            </a:r>
            <a:r>
              <a:rPr lang="en" sz="2500"/>
              <a:t> - </a:t>
            </a:r>
            <a:r>
              <a:rPr lang="en" sz="2500">
                <a:solidFill>
                  <a:srgbClr val="000000"/>
                </a:solidFill>
              </a:rPr>
              <a:t>mental stimulators and physical activators, not always related to content, laughter</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292625"/>
            <a:ext cx="8520599" cy="572699"/>
          </a:xfrm>
          <a:prstGeom prst="rect">
            <a:avLst/>
          </a:prstGeom>
        </p:spPr>
        <p:txBody>
          <a:bodyPr lIns="91425" tIns="91425" rIns="91425" bIns="91425" anchor="t" anchorCtr="0">
            <a:noAutofit/>
          </a:bodyPr>
          <a:lstStyle/>
          <a:p>
            <a:pPr>
              <a:spcBef>
                <a:spcPts val="0"/>
              </a:spcBef>
              <a:buNone/>
            </a:pPr>
            <a:r>
              <a:rPr lang="en" sz="4000" b="1"/>
              <a:t>CORE Scavenger Hunt</a:t>
            </a:r>
          </a:p>
        </p:txBody>
      </p:sp>
      <p:sp>
        <p:nvSpPr>
          <p:cNvPr id="166" name="Shape 166"/>
          <p:cNvSpPr txBox="1"/>
          <p:nvPr/>
        </p:nvSpPr>
        <p:spPr>
          <a:xfrm>
            <a:off x="362525" y="1189575"/>
            <a:ext cx="8259000" cy="3271800"/>
          </a:xfrm>
          <a:prstGeom prst="rect">
            <a:avLst/>
          </a:prstGeom>
          <a:noFill/>
          <a:ln>
            <a:noFill/>
          </a:ln>
        </p:spPr>
        <p:txBody>
          <a:bodyPr lIns="91425" tIns="91425" rIns="91425" bIns="91425" anchor="t" anchorCtr="0">
            <a:noAutofit/>
          </a:bodyPr>
          <a:lstStyle/>
          <a:p>
            <a:pPr marL="457200" lvl="0" indent="-393700" rtl="0">
              <a:spcBef>
                <a:spcPts val="0"/>
              </a:spcBef>
              <a:spcAft>
                <a:spcPts val="1000"/>
              </a:spcAft>
              <a:buSzPct val="100000"/>
              <a:buFont typeface="Proxima Nova"/>
              <a:buChar char="●"/>
            </a:pPr>
            <a:r>
              <a:rPr lang="en" sz="2600">
                <a:latin typeface="Proxima Nova"/>
                <a:ea typeface="Proxima Nova"/>
                <a:cs typeface="Proxima Nova"/>
                <a:sym typeface="Proxima Nova"/>
              </a:rPr>
              <a:t>In your table group “letter off” C - O - R - E - repeat...</a:t>
            </a:r>
          </a:p>
          <a:p>
            <a:pPr marL="457200" lvl="0" indent="-393700" rtl="0">
              <a:spcBef>
                <a:spcPts val="0"/>
              </a:spcBef>
              <a:spcAft>
                <a:spcPts val="1000"/>
              </a:spcAft>
              <a:buSzPct val="100000"/>
              <a:buFont typeface="Proxima Nova"/>
              <a:buChar char="●"/>
            </a:pPr>
            <a:r>
              <a:rPr lang="en" sz="2600" b="1" u="sng">
                <a:latin typeface="Proxima Nova"/>
                <a:ea typeface="Proxima Nova"/>
                <a:cs typeface="Proxima Nova"/>
                <a:sym typeface="Proxima Nova"/>
              </a:rPr>
              <a:t>Navigate</a:t>
            </a:r>
            <a:r>
              <a:rPr lang="en" sz="2600">
                <a:latin typeface="Proxima Nova"/>
                <a:ea typeface="Proxima Nova"/>
                <a:cs typeface="Proxima Nova"/>
                <a:sym typeface="Proxima Nova"/>
              </a:rPr>
              <a:t> to </a:t>
            </a:r>
            <a:r>
              <a:rPr lang="en" sz="2600" b="1" u="sng">
                <a:solidFill>
                  <a:schemeClr val="hlink"/>
                </a:solidFill>
                <a:latin typeface="Proxima Nova"/>
                <a:ea typeface="Proxima Nova"/>
                <a:cs typeface="Proxima Nova"/>
                <a:sym typeface="Proxima Nova"/>
                <a:hlinkClick r:id="rId3"/>
              </a:rPr>
              <a:t>Teach.OETC.org</a:t>
            </a:r>
            <a:r>
              <a:rPr lang="en" sz="2600" u="sng">
                <a:solidFill>
                  <a:schemeClr val="hlink"/>
                </a:solidFill>
                <a:latin typeface="Proxima Nova"/>
                <a:ea typeface="Proxima Nova"/>
                <a:cs typeface="Proxima Nova"/>
                <a:sym typeface="Proxima Nova"/>
                <a:hlinkClick r:id="rId3"/>
              </a:rPr>
              <a:t> </a:t>
            </a:r>
            <a:r>
              <a:rPr lang="en" sz="2600">
                <a:latin typeface="Proxima Nova"/>
                <a:ea typeface="Proxima Nova"/>
                <a:cs typeface="Proxima Nova"/>
                <a:sym typeface="Proxima Nova"/>
              </a:rPr>
              <a:t> and click on </a:t>
            </a:r>
            <a:r>
              <a:rPr lang="en" sz="2600" b="1" u="sng">
                <a:latin typeface="Proxima Nova"/>
                <a:ea typeface="Proxima Nova"/>
                <a:cs typeface="Proxima Nova"/>
                <a:sym typeface="Proxima Nova"/>
              </a:rPr>
              <a:t>Strategies</a:t>
            </a:r>
          </a:p>
          <a:p>
            <a:pPr marL="457200" lvl="0" indent="-393700" rtl="0">
              <a:spcBef>
                <a:spcPts val="0"/>
              </a:spcBef>
              <a:spcAft>
                <a:spcPts val="1000"/>
              </a:spcAft>
              <a:buSzPct val="100000"/>
              <a:buFont typeface="Proxima Nova"/>
              <a:buChar char="●"/>
            </a:pPr>
            <a:r>
              <a:rPr lang="en" sz="2600">
                <a:latin typeface="Proxima Nova"/>
                <a:ea typeface="Proxima Nova"/>
                <a:cs typeface="Proxima Nova"/>
                <a:sym typeface="Proxima Nova"/>
              </a:rPr>
              <a:t>8 minutes to dig through site and </a:t>
            </a:r>
            <a:r>
              <a:rPr lang="en" sz="2600" b="1" u="sng">
                <a:latin typeface="Proxima Nova"/>
                <a:ea typeface="Proxima Nova"/>
                <a:cs typeface="Proxima Nova"/>
                <a:sym typeface="Proxima Nova"/>
              </a:rPr>
              <a:t>find</a:t>
            </a:r>
            <a:r>
              <a:rPr lang="en" sz="2600">
                <a:latin typeface="Proxima Nova"/>
                <a:ea typeface="Proxima Nova"/>
                <a:cs typeface="Proxima Nova"/>
                <a:sym typeface="Proxima Nova"/>
              </a:rPr>
              <a:t> a strategy to meet your letter</a:t>
            </a:r>
          </a:p>
          <a:p>
            <a:pPr marL="457200" lvl="0" indent="-393700" rtl="0">
              <a:spcBef>
                <a:spcPts val="0"/>
              </a:spcBef>
              <a:spcAft>
                <a:spcPts val="1000"/>
              </a:spcAft>
              <a:buSzPct val="100000"/>
              <a:buFont typeface="Proxima Nova"/>
              <a:buChar char="●"/>
            </a:pPr>
            <a:r>
              <a:rPr lang="en" sz="2600">
                <a:latin typeface="Proxima Nova"/>
                <a:ea typeface="Proxima Nova"/>
                <a:cs typeface="Proxima Nova"/>
                <a:sym typeface="Proxima Nova"/>
              </a:rPr>
              <a:t>Be ready to </a:t>
            </a:r>
            <a:r>
              <a:rPr lang="en" sz="2600" b="1" u="sng">
                <a:latin typeface="Proxima Nova"/>
                <a:ea typeface="Proxima Nova"/>
                <a:cs typeface="Proxima Nova"/>
                <a:sym typeface="Proxima Nova"/>
              </a:rPr>
              <a:t>share</a:t>
            </a:r>
            <a:r>
              <a:rPr lang="en" sz="2600">
                <a:latin typeface="Proxima Nova"/>
                <a:ea typeface="Proxima Nova"/>
                <a:cs typeface="Proxima Nova"/>
                <a:sym typeface="Proxima Nova"/>
              </a:rPr>
              <a:t> your strategy with the rest of the table</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mt="50000"/>
          </a:blip>
          <a:stretch>
            <a:fillRect/>
          </a:stretch>
        </p:blipFill>
        <p:spPr>
          <a:xfrm>
            <a:off x="-378675" y="-48049"/>
            <a:ext cx="9653352" cy="7239999"/>
          </a:xfrm>
          <a:prstGeom prst="rect">
            <a:avLst/>
          </a:prstGeom>
          <a:noFill/>
          <a:ln>
            <a:noFill/>
          </a:ln>
        </p:spPr>
      </p:pic>
      <p:sp>
        <p:nvSpPr>
          <p:cNvPr id="172" name="Shape 172"/>
          <p:cNvSpPr txBox="1">
            <a:spLocks noGrp="1"/>
          </p:cNvSpPr>
          <p:nvPr>
            <p:ph type="ctrTitle"/>
          </p:nvPr>
        </p:nvSpPr>
        <p:spPr>
          <a:xfrm>
            <a:off x="221650" y="3008243"/>
            <a:ext cx="7772400" cy="1102500"/>
          </a:xfrm>
          <a:prstGeom prst="rect">
            <a:avLst/>
          </a:prstGeom>
        </p:spPr>
        <p:txBody>
          <a:bodyPr lIns="91425" tIns="91425" rIns="91425" bIns="91425" anchor="b" anchorCtr="0">
            <a:noAutofit/>
          </a:bodyPr>
          <a:lstStyle/>
          <a:p>
            <a:pPr rtl="0">
              <a:spcBef>
                <a:spcPts val="0"/>
              </a:spcBef>
              <a:buNone/>
            </a:pPr>
            <a:r>
              <a:rPr lang="en" sz="6000" b="1">
                <a:latin typeface="Proxima Nova"/>
                <a:ea typeface="Proxima Nova"/>
                <a:cs typeface="Proxima Nova"/>
                <a:sym typeface="Proxima Nova"/>
              </a:rPr>
              <a:t>Unconference </a:t>
            </a:r>
          </a:p>
          <a:p>
            <a:pPr rtl="0">
              <a:spcBef>
                <a:spcPts val="0"/>
              </a:spcBef>
              <a:buNone/>
            </a:pPr>
            <a:r>
              <a:rPr lang="en" sz="2400"/>
              <a:t>Suggest topics using Tricider</a:t>
            </a:r>
          </a:p>
          <a:p>
            <a:pPr rtl="0">
              <a:spcBef>
                <a:spcPts val="0"/>
              </a:spcBef>
              <a:buNone/>
            </a:pPr>
            <a:r>
              <a:rPr lang="en" sz="2400"/>
              <a:t>#pdcadre</a:t>
            </a:r>
          </a:p>
        </p:txBody>
      </p:sp>
      <p:sp>
        <p:nvSpPr>
          <p:cNvPr id="173" name="Shape 173"/>
          <p:cNvSpPr txBox="1">
            <a:spLocks noGrp="1"/>
          </p:cNvSpPr>
          <p:nvPr>
            <p:ph type="subTitle" idx="1"/>
          </p:nvPr>
        </p:nvSpPr>
        <p:spPr>
          <a:xfrm>
            <a:off x="1095200" y="4167500"/>
            <a:ext cx="6400799" cy="1314599"/>
          </a:xfrm>
          <a:prstGeom prst="rect">
            <a:avLst/>
          </a:prstGeom>
        </p:spPr>
        <p:txBody>
          <a:bodyPr lIns="91425" tIns="91425" rIns="91425" bIns="91425" anchor="t" anchorCtr="0">
            <a:noAutofit/>
          </a:bodyPr>
          <a:lstStyle/>
          <a:p>
            <a:pPr rtl="0">
              <a:spcBef>
                <a:spcPts val="0"/>
              </a:spcBef>
              <a:buNone/>
            </a:pPr>
            <a:r>
              <a:rPr lang="en" sz="3600" b="1" u="sng">
                <a:solidFill>
                  <a:schemeClr val="hlink"/>
                </a:solidFill>
                <a:hlinkClick r:id="rId4"/>
              </a:rPr>
              <a:t>goo.gl/6nGfjH</a:t>
            </a:r>
          </a:p>
          <a:p>
            <a:pPr>
              <a:spcBef>
                <a:spcPts val="0"/>
              </a:spcBef>
              <a:buNone/>
            </a:pPr>
            <a:endParaRPr sz="4800"/>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119348"/>
            <a:ext cx="8520599" cy="1050300"/>
          </a:xfrm>
          <a:prstGeom prst="rect">
            <a:avLst/>
          </a:prstGeom>
        </p:spPr>
        <p:txBody>
          <a:bodyPr lIns="91425" tIns="91425" rIns="91425" bIns="91425" anchor="ctr" anchorCtr="0">
            <a:noAutofit/>
          </a:bodyPr>
          <a:lstStyle/>
          <a:p>
            <a:pPr algn="ctr" rtl="0">
              <a:spcBef>
                <a:spcPts val="0"/>
              </a:spcBef>
              <a:buNone/>
            </a:pPr>
            <a:r>
              <a:rPr lang="en" sz="4000" b="1"/>
              <a:t>Speed Geeking </a:t>
            </a:r>
          </a:p>
          <a:p>
            <a:pPr lvl="0" algn="ctr" rtl="0">
              <a:spcBef>
                <a:spcPts val="0"/>
              </a:spcBef>
              <a:buNone/>
            </a:pPr>
            <a:r>
              <a:rPr lang="en" sz="2400" b="1" u="sng">
                <a:solidFill>
                  <a:schemeClr val="hlink"/>
                </a:solidFill>
                <a:hlinkClick r:id="rId3"/>
              </a:rPr>
              <a:t>Google Doc to Share Your Resources</a:t>
            </a:r>
          </a:p>
        </p:txBody>
      </p:sp>
      <p:sp>
        <p:nvSpPr>
          <p:cNvPr id="179" name="Shape 179"/>
          <p:cNvSpPr txBox="1">
            <a:spLocks noGrp="1"/>
          </p:cNvSpPr>
          <p:nvPr>
            <p:ph type="body" idx="1"/>
          </p:nvPr>
        </p:nvSpPr>
        <p:spPr>
          <a:xfrm>
            <a:off x="311700" y="1372973"/>
            <a:ext cx="5975699" cy="3519900"/>
          </a:xfrm>
          <a:prstGeom prst="rect">
            <a:avLst/>
          </a:prstGeom>
        </p:spPr>
        <p:txBody>
          <a:bodyPr lIns="91425" tIns="91425" rIns="91425" bIns="91425" anchor="t" anchorCtr="0">
            <a:noAutofit/>
          </a:bodyPr>
          <a:lstStyle/>
          <a:p>
            <a:pPr marL="457200" lvl="0" indent="-228600" rtl="0">
              <a:lnSpc>
                <a:spcPct val="100000"/>
              </a:lnSpc>
              <a:spcBef>
                <a:spcPts val="0"/>
              </a:spcBef>
              <a:spcAft>
                <a:spcPts val="1000"/>
              </a:spcAft>
              <a:buSzPct val="100000"/>
            </a:pPr>
            <a:r>
              <a:rPr lang="en" sz="3600" u="sng"/>
              <a:t>Name</a:t>
            </a:r>
            <a:r>
              <a:rPr lang="en" sz="3600"/>
              <a:t> of resource</a:t>
            </a:r>
          </a:p>
          <a:p>
            <a:pPr marL="457200" lvl="0" indent="-228600" rtl="0">
              <a:lnSpc>
                <a:spcPct val="100000"/>
              </a:lnSpc>
              <a:spcBef>
                <a:spcPts val="0"/>
              </a:spcBef>
              <a:spcAft>
                <a:spcPts val="1000"/>
              </a:spcAft>
              <a:buSzPct val="100000"/>
            </a:pPr>
            <a:r>
              <a:rPr lang="en" sz="3600"/>
              <a:t>Brief </a:t>
            </a:r>
            <a:r>
              <a:rPr lang="en" sz="3600" u="sng"/>
              <a:t>description</a:t>
            </a:r>
            <a:r>
              <a:rPr lang="en" sz="3600"/>
              <a:t> </a:t>
            </a:r>
          </a:p>
          <a:p>
            <a:pPr marL="457200" lvl="0" indent="-228600" rtl="0">
              <a:lnSpc>
                <a:spcPct val="100000"/>
              </a:lnSpc>
              <a:spcBef>
                <a:spcPts val="0"/>
              </a:spcBef>
              <a:spcAft>
                <a:spcPts val="1000"/>
              </a:spcAft>
              <a:buSzPct val="100000"/>
            </a:pPr>
            <a:r>
              <a:rPr lang="en" sz="3600"/>
              <a:t>Device </a:t>
            </a:r>
            <a:r>
              <a:rPr lang="en" sz="3600" u="sng"/>
              <a:t>compatibility</a:t>
            </a:r>
          </a:p>
          <a:p>
            <a:pPr rtl="0">
              <a:lnSpc>
                <a:spcPct val="100000"/>
              </a:lnSpc>
              <a:spcBef>
                <a:spcPts val="0"/>
              </a:spcBef>
              <a:spcAft>
                <a:spcPts val="1000"/>
              </a:spcAft>
              <a:buNone/>
            </a:pPr>
            <a:endParaRPr sz="3600"/>
          </a:p>
          <a:p>
            <a:pPr rtl="0">
              <a:lnSpc>
                <a:spcPct val="100000"/>
              </a:lnSpc>
              <a:spcBef>
                <a:spcPts val="0"/>
              </a:spcBef>
              <a:spcAft>
                <a:spcPts val="1000"/>
              </a:spcAft>
              <a:buNone/>
            </a:pPr>
            <a:endParaRPr sz="2400">
              <a:solidFill>
                <a:srgbClr val="FF0000"/>
              </a:solidFill>
            </a:endParaRPr>
          </a:p>
          <a:p>
            <a:pPr lvl="0" rtl="0">
              <a:lnSpc>
                <a:spcPct val="100000"/>
              </a:lnSpc>
              <a:spcBef>
                <a:spcPts val="0"/>
              </a:spcBef>
              <a:spcAft>
                <a:spcPts val="1000"/>
              </a:spcAft>
              <a:buNone/>
            </a:pPr>
            <a:r>
              <a:rPr lang="en" sz="2400">
                <a:solidFill>
                  <a:srgbClr val="FF0000"/>
                </a:solidFill>
              </a:rPr>
              <a:t>60 seconds, total</a:t>
            </a:r>
          </a:p>
        </p:txBody>
      </p:sp>
      <p:pic>
        <p:nvPicPr>
          <p:cNvPr id="180" name="Shape 180"/>
          <p:cNvPicPr preferRelativeResize="0"/>
          <p:nvPr/>
        </p:nvPicPr>
        <p:blipFill rotWithShape="1">
          <a:blip r:embed="rId4">
            <a:alphaModFix/>
          </a:blip>
          <a:srcRect t="20655" b="29893"/>
          <a:stretch/>
        </p:blipFill>
        <p:spPr>
          <a:xfrm>
            <a:off x="5843800" y="3274175"/>
            <a:ext cx="2743200" cy="1356600"/>
          </a:xfrm>
          <a:prstGeom prst="rect">
            <a:avLst/>
          </a:prstGeom>
          <a:noFill/>
          <a:ln>
            <a:noFill/>
          </a:ln>
        </p:spPr>
      </p:pic>
      <p:pic>
        <p:nvPicPr>
          <p:cNvPr id="181" name="Shape 181"/>
          <p:cNvPicPr preferRelativeResize="0"/>
          <p:nvPr/>
        </p:nvPicPr>
        <p:blipFill rotWithShape="1">
          <a:blip r:embed="rId5">
            <a:alphaModFix/>
          </a:blip>
          <a:srcRect l="18545" r="5851"/>
          <a:stretch/>
        </p:blipFill>
        <p:spPr>
          <a:xfrm>
            <a:off x="6400100" y="1408774"/>
            <a:ext cx="1630600" cy="1774799"/>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Shape 192"/>
          <p:cNvSpPr txBox="1"/>
          <p:nvPr/>
        </p:nvSpPr>
        <p:spPr>
          <a:xfrm>
            <a:off x="80875" y="4762075"/>
            <a:ext cx="8576399" cy="266099"/>
          </a:xfrm>
          <a:prstGeom prst="rect">
            <a:avLst/>
          </a:prstGeom>
          <a:noFill/>
          <a:ln w="9525" cap="flat" cmpd="sng">
            <a:solidFill>
              <a:schemeClr val="lt1"/>
            </a:solidFill>
            <a:prstDash val="solid"/>
            <a:round/>
            <a:headEnd type="none" w="med" len="med"/>
            <a:tailEnd type="none" w="med" len="med"/>
          </a:ln>
        </p:spPr>
        <p:txBody>
          <a:bodyPr lIns="91425" tIns="91425" rIns="91425" bIns="91425" anchor="t" anchorCtr="0">
            <a:noAutofit/>
          </a:bodyPr>
          <a:lstStyle/>
          <a:p>
            <a:pPr>
              <a:spcBef>
                <a:spcPts val="0"/>
              </a:spcBef>
              <a:buNone/>
            </a:pPr>
            <a:r>
              <a:rPr lang="en" sz="800">
                <a:solidFill>
                  <a:srgbClr val="C9DAF8"/>
                </a:solidFill>
              </a:rPr>
              <a:t>https://en.wikipedia.org/wiki/File:Mount_Hood_reflected_in_Mirror_Lake,_Oregon.jpg</a:t>
            </a:r>
          </a:p>
        </p:txBody>
      </p:sp>
      <p:sp>
        <p:nvSpPr>
          <p:cNvPr id="193" name="Shape 193"/>
          <p:cNvSpPr txBox="1"/>
          <p:nvPr/>
        </p:nvSpPr>
        <p:spPr>
          <a:xfrm>
            <a:off x="1514125" y="1340775"/>
            <a:ext cx="5709900" cy="2346300"/>
          </a:xfrm>
          <a:prstGeom prst="rect">
            <a:avLst/>
          </a:prstGeom>
          <a:noFill/>
          <a:ln>
            <a:noFill/>
          </a:ln>
        </p:spPr>
        <p:txBody>
          <a:bodyPr lIns="91425" tIns="91425" rIns="91425" bIns="91425" anchor="t" anchorCtr="0">
            <a:noAutofit/>
          </a:bodyPr>
          <a:lstStyle/>
          <a:p>
            <a:pPr rtl="0">
              <a:spcBef>
                <a:spcPts val="0"/>
              </a:spcBef>
              <a:buNone/>
            </a:pPr>
            <a:r>
              <a:rPr lang="en" sz="2400" dirty="0">
                <a:solidFill>
                  <a:schemeClr val="lt1"/>
                </a:solidFill>
              </a:rPr>
              <a:t>3 </a:t>
            </a:r>
            <a:r>
              <a:rPr lang="en" sz="2400" dirty="0" smtClean="0">
                <a:solidFill>
                  <a:schemeClr val="lt1"/>
                </a:solidFill>
              </a:rPr>
              <a:t>things </a:t>
            </a:r>
            <a:r>
              <a:rPr lang="en" sz="2400" dirty="0">
                <a:solidFill>
                  <a:schemeClr val="lt1"/>
                </a:solidFill>
              </a:rPr>
              <a:t>you learned</a:t>
            </a:r>
          </a:p>
          <a:p>
            <a:pPr lvl="0" rtl="0">
              <a:spcBef>
                <a:spcPts val="0"/>
              </a:spcBef>
              <a:buNone/>
            </a:pPr>
            <a:endParaRPr dirty="0">
              <a:solidFill>
                <a:schemeClr val="lt1"/>
              </a:solidFill>
            </a:endParaRPr>
          </a:p>
          <a:p>
            <a:pPr rtl="0">
              <a:spcBef>
                <a:spcPts val="0"/>
              </a:spcBef>
              <a:buNone/>
            </a:pPr>
            <a:r>
              <a:rPr lang="en" sz="2400" dirty="0">
                <a:solidFill>
                  <a:schemeClr val="lt1"/>
                </a:solidFill>
              </a:rPr>
              <a:t>2 </a:t>
            </a:r>
            <a:r>
              <a:rPr lang="en" sz="2400" dirty="0" smtClean="0">
                <a:solidFill>
                  <a:schemeClr val="lt1"/>
                </a:solidFill>
              </a:rPr>
              <a:t>things </a:t>
            </a:r>
            <a:r>
              <a:rPr lang="en" sz="2400" dirty="0">
                <a:solidFill>
                  <a:schemeClr val="lt1"/>
                </a:solidFill>
              </a:rPr>
              <a:t>you will share with colleagues</a:t>
            </a:r>
          </a:p>
          <a:p>
            <a:pPr lvl="0" rtl="0">
              <a:spcBef>
                <a:spcPts val="0"/>
              </a:spcBef>
              <a:buNone/>
            </a:pPr>
            <a:endParaRPr dirty="0">
              <a:solidFill>
                <a:schemeClr val="lt1"/>
              </a:solidFill>
            </a:endParaRPr>
          </a:p>
          <a:p>
            <a:pPr lvl="0">
              <a:spcBef>
                <a:spcPts val="0"/>
              </a:spcBef>
              <a:buNone/>
            </a:pPr>
            <a:r>
              <a:rPr lang="en" sz="2400" dirty="0">
                <a:solidFill>
                  <a:schemeClr val="lt1"/>
                </a:solidFill>
              </a:rPr>
              <a:t>1 </a:t>
            </a:r>
            <a:r>
              <a:rPr lang="en" sz="2400" dirty="0" smtClean="0">
                <a:solidFill>
                  <a:schemeClr val="lt1"/>
                </a:solidFill>
              </a:rPr>
              <a:t>thing </a:t>
            </a:r>
            <a:r>
              <a:rPr lang="en" sz="2400" dirty="0">
                <a:solidFill>
                  <a:schemeClr val="lt1"/>
                </a:solidFill>
              </a:rPr>
              <a:t>you will implement or change               related to your job because of the learning</a:t>
            </a:r>
          </a:p>
        </p:txBody>
      </p:sp>
      <p:sp>
        <p:nvSpPr>
          <p:cNvPr id="2" name="Rectangle 1"/>
          <p:cNvSpPr/>
          <p:nvPr/>
        </p:nvSpPr>
        <p:spPr>
          <a:xfrm>
            <a:off x="2286000" y="2310140"/>
            <a:ext cx="4572000" cy="523220"/>
          </a:xfrm>
          <a:prstGeom prst="rect">
            <a:avLst/>
          </a:prstGeom>
        </p:spPr>
        <p:txBody>
          <a:bodyPr>
            <a:spAutoFit/>
          </a:bodyPr>
          <a:lstStyle/>
          <a:p>
            <a:r>
              <a:rPr lang="en-US" dirty="0"/>
              <a:t>https://docs.google.com/forms/d/1fyCkjdRP8YVwWjgcs0z7bKb34SJFzvThJG3604IAyHw/viewanalytics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60550" y="205725"/>
            <a:ext cx="8520599" cy="572699"/>
          </a:xfrm>
          <a:prstGeom prst="rect">
            <a:avLst/>
          </a:prstGeom>
        </p:spPr>
        <p:txBody>
          <a:bodyPr lIns="91425" tIns="91425" rIns="91425" bIns="91425" anchor="t" anchorCtr="0">
            <a:noAutofit/>
          </a:bodyPr>
          <a:lstStyle/>
          <a:p>
            <a:pPr>
              <a:spcBef>
                <a:spcPts val="0"/>
              </a:spcBef>
              <a:buNone/>
            </a:pPr>
            <a:r>
              <a:rPr lang="en" dirty="0"/>
              <a:t>Fall 2015 Cadre </a:t>
            </a:r>
            <a:r>
              <a:rPr lang="en" dirty="0" smtClean="0"/>
              <a:t>Evaluation Results</a:t>
            </a:r>
            <a:endParaRPr lang="en" dirty="0"/>
          </a:p>
        </p:txBody>
      </p:sp>
      <p:sp>
        <p:nvSpPr>
          <p:cNvPr id="187" name="Shape 187"/>
          <p:cNvSpPr txBox="1">
            <a:spLocks noGrp="1"/>
          </p:cNvSpPr>
          <p:nvPr>
            <p:ph type="body" idx="1"/>
          </p:nvPr>
        </p:nvSpPr>
        <p:spPr>
          <a:xfrm>
            <a:off x="69050" y="847675"/>
            <a:ext cx="9011999" cy="4051800"/>
          </a:xfrm>
          <a:prstGeom prst="rect">
            <a:avLst/>
          </a:prstGeom>
        </p:spPr>
        <p:txBody>
          <a:bodyPr lIns="91425" tIns="91425" rIns="91425" bIns="91425" anchor="t" anchorCtr="0">
            <a:noAutofit/>
          </a:bodyPr>
          <a:lstStyle/>
          <a:p>
            <a:pPr marL="457200" lvl="0" indent="-457200">
              <a:lnSpc>
                <a:spcPct val="100000"/>
              </a:lnSpc>
              <a:spcAft>
                <a:spcPts val="0"/>
              </a:spcAft>
              <a:buClr>
                <a:srgbClr val="000000"/>
              </a:buClr>
              <a:buChar char="●"/>
            </a:pPr>
            <a:r>
              <a:rPr lang="en-US" sz="3600" b="1" i="1" u="sng" dirty="0">
                <a:solidFill>
                  <a:srgbClr val="1155CC"/>
                </a:solidFill>
                <a:hlinkClick r:id="rId3"/>
              </a:rPr>
              <a:t>https://docs.google.com/forms/d/1fyCkjdRP8YVwWjgcs0z7bKb34SJFzvThJG3604IAyHw/viewanalytics</a:t>
            </a:r>
            <a:endParaRPr lang="en" sz="3600" b="1" i="1" u="sng" dirty="0">
              <a:solidFill>
                <a:srgbClr val="1155CC"/>
              </a:solidFill>
              <a:hlinkClick r:id="rId3"/>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61950"/>
            <a:ext cx="7924800" cy="5047536"/>
          </a:xfrm>
          <a:prstGeom prst="rect">
            <a:avLst/>
          </a:prstGeom>
        </p:spPr>
        <p:txBody>
          <a:bodyPr wrap="square">
            <a:spAutoFit/>
          </a:bodyPr>
          <a:lstStyle/>
          <a:p>
            <a:r>
              <a:rPr lang="en-US" sz="2400" b="1" dirty="0" smtClean="0"/>
              <a:t>Road Descriptions</a:t>
            </a:r>
          </a:p>
          <a:p>
            <a:endParaRPr lang="en-US" sz="2400" b="1" dirty="0" smtClean="0"/>
          </a:p>
          <a:p>
            <a:endParaRPr lang="en-US" dirty="0" smtClean="0"/>
          </a:p>
          <a:p>
            <a:r>
              <a:rPr lang="en-US" sz="2000" dirty="0" smtClean="0"/>
              <a:t>Dirt Road: 	There’s </a:t>
            </a:r>
            <a:r>
              <a:rPr lang="en-US" sz="2000" dirty="0"/>
              <a:t>so much dust, I can’t see where I’m going! </a:t>
            </a:r>
            <a:r>
              <a:rPr lang="en-US" sz="2000" dirty="0" smtClean="0"/>
              <a:t>		Help!!</a:t>
            </a:r>
          </a:p>
          <a:p>
            <a:endParaRPr lang="en-US" sz="2000" dirty="0" smtClean="0"/>
          </a:p>
          <a:p>
            <a:r>
              <a:rPr lang="en-US" sz="2000" dirty="0" smtClean="0"/>
              <a:t>Paved Road:	It’s </a:t>
            </a:r>
            <a:r>
              <a:rPr lang="en-US" sz="2000" dirty="0"/>
              <a:t>fairly smooth, but there are many potholes </a:t>
            </a:r>
            <a:r>
              <a:rPr lang="en-US" sz="2000" dirty="0" smtClean="0"/>
              <a:t>			along </a:t>
            </a:r>
            <a:r>
              <a:rPr lang="en-US" sz="2000" dirty="0"/>
              <a:t>the way</a:t>
            </a:r>
            <a:r>
              <a:rPr lang="en-US" sz="2000" dirty="0" smtClean="0"/>
              <a:t>. </a:t>
            </a:r>
          </a:p>
          <a:p>
            <a:endParaRPr lang="en-US" sz="2000" dirty="0" smtClean="0"/>
          </a:p>
          <a:p>
            <a:r>
              <a:rPr lang="en-US" sz="2000" dirty="0" smtClean="0"/>
              <a:t>Super Highway  I </a:t>
            </a:r>
            <a:r>
              <a:rPr lang="en-US" sz="2000" dirty="0"/>
              <a:t>feel fairly confident but have an occasional </a:t>
            </a:r>
            <a:r>
              <a:rPr lang="en-US" sz="2000" dirty="0" smtClean="0"/>
              <a:t>			need to </a:t>
            </a:r>
            <a:r>
              <a:rPr lang="en-US" sz="2000" dirty="0"/>
              <a:t>slow down</a:t>
            </a:r>
            <a:r>
              <a:rPr lang="en-US" sz="2000" dirty="0" smtClean="0"/>
              <a:t>. </a:t>
            </a:r>
          </a:p>
          <a:p>
            <a:endParaRPr lang="en-US" sz="2000" dirty="0" smtClean="0"/>
          </a:p>
          <a:p>
            <a:r>
              <a:rPr lang="en-US" sz="2000" dirty="0" smtClean="0"/>
              <a:t>Yellow Brick 	I </a:t>
            </a:r>
            <a:r>
              <a:rPr lang="en-US" sz="2000" dirty="0"/>
              <a:t>’m traveling along and could easily give directions </a:t>
            </a:r>
            <a:r>
              <a:rPr lang="en-US" sz="2000" dirty="0" smtClean="0"/>
              <a:t>Road		to </a:t>
            </a:r>
            <a:r>
              <a:rPr lang="en-US" sz="2000" dirty="0"/>
              <a:t>someone else</a:t>
            </a:r>
            <a:r>
              <a:rPr lang="en-US" sz="2000" dirty="0" smtClean="0"/>
              <a:t>. </a:t>
            </a:r>
            <a:endParaRPr lang="en-US" sz="2000" dirty="0"/>
          </a:p>
          <a:p>
            <a:r>
              <a:rPr lang="en-US" sz="2000" dirty="0"/>
              <a:t/>
            </a:r>
            <a:br>
              <a:rPr lang="en-US" sz="2000" dirty="0"/>
            </a:br>
            <a:endParaRPr lang="en-US" sz="2000" dirty="0"/>
          </a:p>
        </p:txBody>
      </p:sp>
    </p:spTree>
    <p:extLst>
      <p:ext uri="{BB962C8B-B14F-4D97-AF65-F5344CB8AC3E}">
        <p14:creationId xmlns:p14="http://schemas.microsoft.com/office/powerpoint/2010/main" val="45948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4138200" cy="36237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r>
              <a:rPr lang="en"/>
              <a:t>Which corner represents your barbeque skills?</a:t>
            </a:r>
          </a:p>
        </p:txBody>
      </p:sp>
      <p:pic>
        <p:nvPicPr>
          <p:cNvPr id="62" name="Shape 62"/>
          <p:cNvPicPr preferRelativeResize="0"/>
          <p:nvPr/>
        </p:nvPicPr>
        <p:blipFill>
          <a:blip r:embed="rId3">
            <a:alphaModFix/>
          </a:blip>
          <a:stretch>
            <a:fillRect/>
          </a:stretch>
        </p:blipFill>
        <p:spPr>
          <a:xfrm>
            <a:off x="5205530" y="-46250"/>
            <a:ext cx="3864889" cy="51434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0" y="121375"/>
            <a:ext cx="4138200" cy="36237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r>
              <a:rPr lang="en"/>
              <a:t>Which corner represents your digital storytelling skills?</a:t>
            </a:r>
          </a:p>
        </p:txBody>
      </p:sp>
      <p:pic>
        <p:nvPicPr>
          <p:cNvPr id="68" name="Shape 68"/>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0" y="121375"/>
            <a:ext cx="4138200" cy="36237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r>
              <a:rPr lang="en"/>
              <a:t>Which corner represents your professional development skills/experience?</a:t>
            </a:r>
          </a:p>
        </p:txBody>
      </p:sp>
      <p:pic>
        <p:nvPicPr>
          <p:cNvPr id="74" name="Shape 74"/>
          <p:cNvPicPr preferRelativeResize="0"/>
          <p:nvPr/>
        </p:nvPicPr>
        <p:blipFill>
          <a:blip r:embed="rId3">
            <a:alphaModFix/>
          </a:blip>
          <a:stretch>
            <a:fillRect/>
          </a:stretch>
        </p:blipFill>
        <p:spPr>
          <a:xfrm>
            <a:off x="4138200" y="57800"/>
            <a:ext cx="5005800" cy="508569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21900"/>
            <a:ext cx="8520599" cy="572699"/>
          </a:xfrm>
          <a:prstGeom prst="rect">
            <a:avLst/>
          </a:prstGeom>
          <a:ln w="9525" cap="flat" cmpd="sng">
            <a:solidFill>
              <a:srgbClr val="0000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3000" b="1"/>
              <a:t>Join Me</a:t>
            </a:r>
          </a:p>
        </p:txBody>
      </p:sp>
      <p:sp>
        <p:nvSpPr>
          <p:cNvPr id="80" name="Shape 80"/>
          <p:cNvSpPr txBox="1"/>
          <p:nvPr/>
        </p:nvSpPr>
        <p:spPr>
          <a:xfrm>
            <a:off x="728175" y="1433250"/>
            <a:ext cx="7559100" cy="2323199"/>
          </a:xfrm>
          <a:prstGeom prst="rect">
            <a:avLst/>
          </a:prstGeom>
          <a:noFill/>
          <a:ln>
            <a:noFill/>
          </a:ln>
        </p:spPr>
        <p:txBody>
          <a:bodyPr lIns="91425" tIns="91425" rIns="91425" bIns="91425" anchor="t" anchorCtr="0">
            <a:noAutofit/>
          </a:bodyPr>
          <a:lstStyle/>
          <a:p>
            <a:pPr rtl="0">
              <a:spcBef>
                <a:spcPts val="0"/>
              </a:spcBef>
              <a:buNone/>
            </a:pPr>
            <a:r>
              <a:rPr lang="en" sz="3000" b="1" u="sng">
                <a:solidFill>
                  <a:schemeClr val="hlink"/>
                </a:solidFill>
                <a:hlinkClick r:id="rId3"/>
              </a:rPr>
              <a:t>https://goo.gl/Z3eTmp</a:t>
            </a:r>
          </a:p>
          <a:p>
            <a:pPr>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4500"/>
              <a:t>Cadre Goals</a:t>
            </a:r>
          </a:p>
        </p:txBody>
      </p:sp>
      <p:sp>
        <p:nvSpPr>
          <p:cNvPr id="86" name="Shape 86"/>
          <p:cNvSpPr txBox="1">
            <a:spLocks noGrp="1"/>
          </p:cNvSpPr>
          <p:nvPr>
            <p:ph type="body" idx="1"/>
          </p:nvPr>
        </p:nvSpPr>
        <p:spPr>
          <a:xfrm>
            <a:off x="2205000" y="1595775"/>
            <a:ext cx="6831300" cy="3002400"/>
          </a:xfrm>
          <a:prstGeom prst="rect">
            <a:avLst/>
          </a:prstGeom>
        </p:spPr>
        <p:txBody>
          <a:bodyPr lIns="91425" tIns="91425" rIns="91425" bIns="91425" anchor="t" anchorCtr="0">
            <a:noAutofit/>
          </a:bodyPr>
          <a:lstStyle/>
          <a:p>
            <a:pPr marL="457200" lvl="0" indent="-406400" rtl="0">
              <a:spcBef>
                <a:spcPts val="0"/>
              </a:spcBef>
              <a:buSzPct val="100000"/>
              <a:buAutoNum type="arabicPeriod"/>
            </a:pPr>
            <a:r>
              <a:rPr lang="en" sz="2800"/>
              <a:t>Networking and collaborative work</a:t>
            </a:r>
          </a:p>
          <a:p>
            <a:pPr marL="457200" lvl="0" indent="-406400" rtl="0">
              <a:spcBef>
                <a:spcPts val="0"/>
              </a:spcBef>
              <a:buSzPct val="100000"/>
              <a:buAutoNum type="arabicPeriod"/>
            </a:pPr>
            <a:r>
              <a:rPr lang="en" sz="2800"/>
              <a:t>Integrating standards</a:t>
            </a:r>
          </a:p>
          <a:p>
            <a:pPr marL="457200" lvl="0" indent="-406400" rtl="0">
              <a:spcBef>
                <a:spcPts val="0"/>
              </a:spcBef>
              <a:buSzPct val="100000"/>
              <a:buAutoNum type="arabicPeriod"/>
            </a:pPr>
            <a:r>
              <a:rPr lang="en" sz="2800"/>
              <a:t>Effective PD skills - coaching</a:t>
            </a:r>
          </a:p>
          <a:p>
            <a:pPr marL="457200" lvl="0" indent="-406400">
              <a:spcBef>
                <a:spcPts val="0"/>
              </a:spcBef>
              <a:buSzPct val="100000"/>
              <a:buAutoNum type="arabicPeriod"/>
            </a:pPr>
            <a:r>
              <a:rPr lang="en" sz="2800"/>
              <a:t>Effective instructional strategies while demonstrating emerging technologies</a:t>
            </a:r>
          </a:p>
        </p:txBody>
      </p:sp>
      <p:pic>
        <p:nvPicPr>
          <p:cNvPr id="87" name="Shape 87"/>
          <p:cNvPicPr preferRelativeResize="0"/>
          <p:nvPr/>
        </p:nvPicPr>
        <p:blipFill>
          <a:blip r:embed="rId3">
            <a:alphaModFix/>
          </a:blip>
          <a:stretch>
            <a:fillRect/>
          </a:stretch>
        </p:blipFill>
        <p:spPr>
          <a:xfrm>
            <a:off x="76300" y="55850"/>
            <a:ext cx="2034000" cy="192964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8520599" cy="572699"/>
          </a:xfrm>
        </p:spPr>
        <p:txBody>
          <a:bodyPr/>
          <a:lstStyle/>
          <a:p>
            <a:pPr lvl="0">
              <a:lnSpc>
                <a:spcPct val="115000"/>
              </a:lnSpc>
            </a:pPr>
            <a:r>
              <a:rPr lang="en-US" b="1" dirty="0" smtClean="0"/>
              <a:t>Sessions</a:t>
            </a:r>
            <a:r>
              <a:rPr lang="en-US" sz="1600" b="1" dirty="0"/>
              <a:t/>
            </a:r>
            <a:br>
              <a:rPr lang="en-US" sz="1600" b="1" dirty="0"/>
            </a:br>
            <a:r>
              <a:rPr lang="en-US" sz="1600" b="1" dirty="0" smtClean="0"/>
              <a:t/>
            </a:r>
            <a:br>
              <a:rPr lang="en-US" sz="1600" b="1" dirty="0" smtClean="0"/>
            </a:br>
            <a:r>
              <a:rPr lang="en-US" sz="2000" b="1" dirty="0" smtClean="0"/>
              <a:t>Session </a:t>
            </a:r>
            <a:r>
              <a:rPr lang="en-US" sz="2000" b="1" dirty="0"/>
              <a:t>1 Options:</a:t>
            </a:r>
            <a:br>
              <a:rPr lang="en-US" sz="2000" b="1" dirty="0"/>
            </a:br>
            <a:r>
              <a:rPr lang="en-US" sz="2000" b="1" dirty="0"/>
              <a:t>Room 1: </a:t>
            </a:r>
            <a:r>
              <a:rPr lang="en-US" sz="2000" u="sng" dirty="0">
                <a:solidFill>
                  <a:srgbClr val="1155CC"/>
                </a:solidFill>
                <a:hlinkClick r:id="rId2"/>
              </a:rPr>
              <a:t>Differentiating Instruction with Learning Menus and Modules</a:t>
            </a:r>
            <a:r>
              <a:rPr lang="en-US" sz="2000" dirty="0"/>
              <a:t> </a:t>
            </a:r>
            <a:br>
              <a:rPr lang="en-US" sz="2000" dirty="0"/>
            </a:br>
            <a:r>
              <a:rPr lang="en-US" sz="2000" b="1" dirty="0"/>
              <a:t>Room 2:</a:t>
            </a:r>
            <a:r>
              <a:rPr lang="en-US" sz="2000" dirty="0"/>
              <a:t> </a:t>
            </a:r>
            <a:r>
              <a:rPr lang="en-US" sz="2000" u="sng" dirty="0">
                <a:solidFill>
                  <a:srgbClr val="1155CC"/>
                </a:solidFill>
                <a:hlinkClick r:id="rId3"/>
              </a:rPr>
              <a:t>Protecting Our Community: Online Tools &amp; Student Privacy</a:t>
            </a:r>
            <a:r>
              <a:rPr lang="en-US" sz="2000" dirty="0"/>
              <a:t> </a:t>
            </a:r>
            <a:br>
              <a:rPr lang="en-US" sz="2000" dirty="0"/>
            </a:br>
            <a:r>
              <a:rPr lang="en-US" sz="2000" b="1" dirty="0"/>
              <a:t>Room 9:</a:t>
            </a:r>
            <a:r>
              <a:rPr lang="en-US" sz="2000" dirty="0"/>
              <a:t> Get Your Flow On - Lesson Flows </a:t>
            </a:r>
            <a:br>
              <a:rPr lang="en-US" sz="2000" dirty="0"/>
            </a:br>
            <a:r>
              <a:rPr lang="en-US" sz="2000" b="1" dirty="0">
                <a:solidFill>
                  <a:srgbClr val="000000"/>
                </a:solidFill>
              </a:rPr>
              <a:t/>
            </a:r>
            <a:br>
              <a:rPr lang="en-US" sz="2000" b="1" dirty="0">
                <a:solidFill>
                  <a:srgbClr val="000000"/>
                </a:solidFill>
              </a:rPr>
            </a:br>
            <a:r>
              <a:rPr lang="en-US" sz="2000" b="1" dirty="0">
                <a:solidFill>
                  <a:srgbClr val="000000"/>
                </a:solidFill>
              </a:rPr>
              <a:t>Session 2 Options:</a:t>
            </a:r>
            <a:br>
              <a:rPr lang="en-US" sz="2000" b="1" dirty="0">
                <a:solidFill>
                  <a:srgbClr val="000000"/>
                </a:solidFill>
              </a:rPr>
            </a:br>
            <a:r>
              <a:rPr lang="en-US" sz="2000" b="1" dirty="0">
                <a:solidFill>
                  <a:srgbClr val="000000"/>
                </a:solidFill>
              </a:rPr>
              <a:t>Room 1:</a:t>
            </a:r>
            <a:r>
              <a:rPr lang="en-US" sz="2000" dirty="0">
                <a:solidFill>
                  <a:srgbClr val="000000"/>
                </a:solidFill>
              </a:rPr>
              <a:t> Active Engagement/Opportunities to Respond </a:t>
            </a:r>
            <a:br>
              <a:rPr lang="en-US" sz="2000" dirty="0">
                <a:solidFill>
                  <a:srgbClr val="000000"/>
                </a:solidFill>
              </a:rPr>
            </a:br>
            <a:r>
              <a:rPr lang="en-US" sz="2000" b="1" dirty="0">
                <a:solidFill>
                  <a:srgbClr val="000000"/>
                </a:solidFill>
              </a:rPr>
              <a:t>Room 2:</a:t>
            </a:r>
            <a:r>
              <a:rPr lang="en-US" sz="2000" dirty="0">
                <a:solidFill>
                  <a:srgbClr val="000000"/>
                </a:solidFill>
              </a:rPr>
              <a:t> Google </a:t>
            </a:r>
            <a:r>
              <a:rPr lang="en-US" sz="2000" dirty="0" smtClean="0">
                <a:solidFill>
                  <a:srgbClr val="000000"/>
                </a:solidFill>
              </a:rPr>
              <a:t>Classroom</a:t>
            </a:r>
            <a:r>
              <a:rPr lang="en-US" sz="2000" dirty="0">
                <a:solidFill>
                  <a:srgbClr val="000000"/>
                </a:solidFill>
              </a:rPr>
              <a:t/>
            </a:r>
            <a:br>
              <a:rPr lang="en-US" sz="2000" dirty="0">
                <a:solidFill>
                  <a:srgbClr val="000000"/>
                </a:solidFill>
              </a:rPr>
            </a:br>
            <a:r>
              <a:rPr lang="en-US" sz="2000" b="1" dirty="0">
                <a:solidFill>
                  <a:srgbClr val="000000"/>
                </a:solidFill>
              </a:rPr>
              <a:t>Room 9:</a:t>
            </a:r>
            <a:r>
              <a:rPr lang="en-US" sz="2000" dirty="0">
                <a:solidFill>
                  <a:srgbClr val="000000"/>
                </a:solidFill>
              </a:rPr>
              <a:t> What Basket?  </a:t>
            </a:r>
            <a:endParaRPr lang="en-US" sz="2400" dirty="0"/>
          </a:p>
        </p:txBody>
      </p:sp>
    </p:spTree>
    <p:extLst>
      <p:ext uri="{BB962C8B-B14F-4D97-AF65-F5344CB8AC3E}">
        <p14:creationId xmlns:p14="http://schemas.microsoft.com/office/powerpoint/2010/main" val="4021736080"/>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803</Words>
  <Application>Microsoft Macintosh PowerPoint</Application>
  <PresentationFormat>On-screen Show (16:9)</PresentationFormat>
  <Paragraphs>109</Paragraphs>
  <Slides>25</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Proxima Nova</vt:lpstr>
      <vt:lpstr>Trebuchet MS</vt:lpstr>
      <vt:lpstr>simple-light-2</vt:lpstr>
      <vt:lpstr>Ensuring Educator Effectiveness in the Digital Age Oregon Ed Tech PD Cadre </vt:lpstr>
      <vt:lpstr>PowerPoint Presentation</vt:lpstr>
      <vt:lpstr>PowerPoint Presentation</vt:lpstr>
      <vt:lpstr>  Which corner represents your barbeque skills?</vt:lpstr>
      <vt:lpstr>  Which corner represents your digital storytelling skills?</vt:lpstr>
      <vt:lpstr>  Which corner represents your professional development skills/experience?</vt:lpstr>
      <vt:lpstr>Join Me</vt:lpstr>
      <vt:lpstr>Cadre Goals</vt:lpstr>
      <vt:lpstr>Sessions  Session 1 Options: Room 1: Differentiating Instruction with Learning Menus and Modules  Room 2: Protecting Our Community: Online Tools &amp; Student Privacy  Room 9: Get Your Flow On - Lesson Flows   Session 2 Options: Room 1: Active Engagement/Opportunities to Respond  Room 2: Google Classroom Room 9: What Basket?  </vt:lpstr>
      <vt:lpstr>PowerPoint Presentation</vt:lpstr>
      <vt:lpstr>PowerPoint Presentation</vt:lpstr>
      <vt:lpstr>PowerPoint Presentation</vt:lpstr>
      <vt:lpstr>PowerPoint Presentation</vt:lpstr>
      <vt:lpstr>PD Session Debrief</vt:lpstr>
      <vt:lpstr>Internalizing the C.O.R.E</vt:lpstr>
      <vt:lpstr>PowerPoint Presentation</vt:lpstr>
      <vt:lpstr>PowerPoint Presentation</vt:lpstr>
      <vt:lpstr>PowerPoint Presentation</vt:lpstr>
      <vt:lpstr>PowerPoint Presentation</vt:lpstr>
      <vt:lpstr>C.O.R.E in your PD</vt:lpstr>
      <vt:lpstr>CORE Scavenger Hunt</vt:lpstr>
      <vt:lpstr>Unconference  Suggest topics using Tricider #pdcadre</vt:lpstr>
      <vt:lpstr>Speed Geeking  Google Doc to Share Your Resources</vt:lpstr>
      <vt:lpstr>PowerPoint Presentation</vt:lpstr>
      <vt:lpstr>Fall 2015 Cadre Evaluation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Ed Tech PD Cadre</dc:title>
  <dc:creator>WADE Carla</dc:creator>
  <cp:lastModifiedBy>melissa greene</cp:lastModifiedBy>
  <cp:revision>5</cp:revision>
  <dcterms:modified xsi:type="dcterms:W3CDTF">2015-10-27T11:49:54Z</dcterms:modified>
</cp:coreProperties>
</file>