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4" r:id="rId3"/>
    <p:sldId id="278" r:id="rId4"/>
    <p:sldId id="294" r:id="rId5"/>
    <p:sldId id="265" r:id="rId6"/>
    <p:sldId id="266" r:id="rId7"/>
    <p:sldId id="292" r:id="rId8"/>
    <p:sldId id="293" r:id="rId9"/>
    <p:sldId id="298" r:id="rId10"/>
    <p:sldId id="299" r:id="rId11"/>
    <p:sldId id="297" r:id="rId12"/>
    <p:sldId id="302" r:id="rId13"/>
    <p:sldId id="303" r:id="rId14"/>
    <p:sldId id="304" r:id="rId15"/>
    <p:sldId id="305" r:id="rId16"/>
    <p:sldId id="306"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Ida" initials="K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772"/>
    <a:srgbClr val="D2A429"/>
    <a:srgbClr val="196F3D"/>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4741" autoAdjust="0"/>
  </p:normalViewPr>
  <p:slideViewPr>
    <p:cSldViewPr snapToGrid="0">
      <p:cViewPr varScale="1">
        <p:scale>
          <a:sx n="92" d="100"/>
          <a:sy n="92" d="100"/>
        </p:scale>
        <p:origin x="-121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7FB8F-BED1-47FD-A11D-20905D993187}" type="doc">
      <dgm:prSet loTypeId="urn:microsoft.com/office/officeart/2005/8/layout/equation2" loCatId="process" qsTypeId="urn:microsoft.com/office/officeart/2005/8/quickstyle/simple2" qsCatId="simple" csTypeId="urn:microsoft.com/office/officeart/2005/8/colors/accent4_1" csCatId="accent4" phldr="1"/>
      <dgm:spPr/>
    </dgm:pt>
    <dgm:pt modelId="{B7F4BBA9-C6CA-4CB4-BACE-EF6B8B32E08A}">
      <dgm:prSet phldrT="[Text]" custT="1"/>
      <dgm:spPr>
        <a:solidFill>
          <a:srgbClr val="240772"/>
        </a:solidFill>
        <a:ln w="152400">
          <a:solidFill>
            <a:schemeClr val="bg1"/>
          </a:solidFill>
        </a:ln>
      </dgm:spPr>
      <dgm:t>
        <a:bodyPr/>
        <a:lstStyle/>
        <a:p>
          <a:r>
            <a:rPr lang="en-US" sz="2400" b="1" dirty="0" smtClean="0">
              <a:solidFill>
                <a:schemeClr val="bg1"/>
              </a:solidFill>
              <a:latin typeface="Arial Rounded MT Bold" panose="020F0704030504030204" pitchFamily="34" charset="0"/>
            </a:rPr>
            <a:t>increasing data demands </a:t>
          </a:r>
          <a:endParaRPr lang="en-US" sz="2400" b="1" dirty="0">
            <a:solidFill>
              <a:schemeClr val="bg1"/>
            </a:solidFill>
            <a:latin typeface="Arial Rounded MT Bold" panose="020F0704030504030204" pitchFamily="34" charset="0"/>
          </a:endParaRPr>
        </a:p>
      </dgm:t>
    </dgm:pt>
    <dgm:pt modelId="{2B9905D0-0721-4285-8A37-947B94530B4D}" type="parTrans" cxnId="{ACBD312B-2C7B-42AE-A9F7-0F60CB639DC6}">
      <dgm:prSet/>
      <dgm:spPr/>
      <dgm:t>
        <a:bodyPr/>
        <a:lstStyle/>
        <a:p>
          <a:endParaRPr lang="en-US"/>
        </a:p>
      </dgm:t>
    </dgm:pt>
    <dgm:pt modelId="{239DB9EE-15D1-4892-8657-2420A102E923}" type="sibTrans" cxnId="{ACBD312B-2C7B-42AE-A9F7-0F60CB639DC6}">
      <dgm:prSet/>
      <dgm:spPr>
        <a:solidFill>
          <a:schemeClr val="bg1"/>
        </a:solidFill>
      </dgm:spPr>
      <dgm:t>
        <a:bodyPr/>
        <a:lstStyle/>
        <a:p>
          <a:endParaRPr lang="en-US"/>
        </a:p>
      </dgm:t>
    </dgm:pt>
    <dgm:pt modelId="{7DD554A1-3263-4E69-9B54-EA3E99BE711B}">
      <dgm:prSet/>
      <dgm:spPr>
        <a:solidFill>
          <a:srgbClr val="D2A429"/>
        </a:solidFill>
        <a:ln w="152400">
          <a:solidFill>
            <a:schemeClr val="bg1"/>
          </a:solidFill>
        </a:ln>
      </dgm:spPr>
      <dgm:t>
        <a:bodyPr/>
        <a:lstStyle/>
        <a:p>
          <a:r>
            <a:rPr lang="en-US" b="1" dirty="0" smtClean="0">
              <a:solidFill>
                <a:schemeClr val="bg1"/>
              </a:solidFill>
              <a:latin typeface="Arial Rounded MT Bold" panose="020F0704030504030204" pitchFamily="34" charset="0"/>
            </a:rPr>
            <a:t>evolving technology </a:t>
          </a:r>
        </a:p>
      </dgm:t>
    </dgm:pt>
    <dgm:pt modelId="{AD97027F-9AA3-406A-BAAC-1A91760F92C2}" type="parTrans" cxnId="{B457415C-85AF-465C-AEE3-D80B64313737}">
      <dgm:prSet/>
      <dgm:spPr/>
      <dgm:t>
        <a:bodyPr/>
        <a:lstStyle/>
        <a:p>
          <a:endParaRPr lang="en-US"/>
        </a:p>
      </dgm:t>
    </dgm:pt>
    <dgm:pt modelId="{A4843DC6-47AD-40AB-ADBB-FADAD67635C7}" type="sibTrans" cxnId="{B457415C-85AF-465C-AEE3-D80B64313737}">
      <dgm:prSet/>
      <dgm:spPr>
        <a:solidFill>
          <a:schemeClr val="bg1"/>
        </a:solidFill>
      </dgm:spPr>
      <dgm:t>
        <a:bodyPr/>
        <a:lstStyle/>
        <a:p>
          <a:endParaRPr lang="en-US"/>
        </a:p>
      </dgm:t>
    </dgm:pt>
    <dgm:pt modelId="{C5FCD7B0-342A-4D41-959C-AD6E36015BAD}">
      <dgm:prSet/>
      <dgm:spPr>
        <a:solidFill>
          <a:srgbClr val="196F3D"/>
        </a:solidFill>
        <a:ln w="152400">
          <a:solidFill>
            <a:schemeClr val="bg1"/>
          </a:solidFill>
        </a:ln>
      </dgm:spPr>
      <dgm:t>
        <a:bodyPr/>
        <a:lstStyle/>
        <a:p>
          <a:r>
            <a:rPr lang="en-US" dirty="0" smtClean="0">
              <a:solidFill>
                <a:schemeClr val="bg1"/>
              </a:solidFill>
              <a:latin typeface="Arial Rounded MT Bold" panose="020F0704030504030204" pitchFamily="34" charset="0"/>
            </a:rPr>
            <a:t>need for new approaches for ensuring privacy</a:t>
          </a:r>
          <a:endParaRPr lang="en-US" dirty="0">
            <a:solidFill>
              <a:schemeClr val="bg1"/>
            </a:solidFill>
            <a:latin typeface="Arial Rounded MT Bold" panose="020F0704030504030204" pitchFamily="34" charset="0"/>
          </a:endParaRPr>
        </a:p>
      </dgm:t>
    </dgm:pt>
    <dgm:pt modelId="{22668055-ED76-417F-8A62-B57B43A61F86}" type="parTrans" cxnId="{4861D7E9-5FE5-4978-8D96-DD17FFA3433A}">
      <dgm:prSet/>
      <dgm:spPr/>
      <dgm:t>
        <a:bodyPr/>
        <a:lstStyle/>
        <a:p>
          <a:endParaRPr lang="en-US"/>
        </a:p>
      </dgm:t>
    </dgm:pt>
    <dgm:pt modelId="{837D3354-E447-4130-B77D-F721355C9950}" type="sibTrans" cxnId="{4861D7E9-5FE5-4978-8D96-DD17FFA3433A}">
      <dgm:prSet/>
      <dgm:spPr/>
      <dgm:t>
        <a:bodyPr/>
        <a:lstStyle/>
        <a:p>
          <a:endParaRPr lang="en-US"/>
        </a:p>
      </dgm:t>
    </dgm:pt>
    <dgm:pt modelId="{B7E6FD4B-68E1-4E2F-959E-3FFF78337E6A}" type="pres">
      <dgm:prSet presAssocID="{7827FB8F-BED1-47FD-A11D-20905D993187}" presName="Name0" presStyleCnt="0">
        <dgm:presLayoutVars>
          <dgm:dir/>
          <dgm:resizeHandles val="exact"/>
        </dgm:presLayoutVars>
      </dgm:prSet>
      <dgm:spPr/>
    </dgm:pt>
    <dgm:pt modelId="{4651B9E1-BA1E-4BF5-9E9C-8725A3D51842}" type="pres">
      <dgm:prSet presAssocID="{7827FB8F-BED1-47FD-A11D-20905D993187}" presName="vNodes" presStyleCnt="0"/>
      <dgm:spPr/>
    </dgm:pt>
    <dgm:pt modelId="{463178DB-70A3-48B6-B233-1100814ABD55}" type="pres">
      <dgm:prSet presAssocID="{B7F4BBA9-C6CA-4CB4-BACE-EF6B8B32E08A}" presName="node" presStyleLbl="node1" presStyleIdx="0" presStyleCnt="3" custScaleX="267603" custScaleY="256702">
        <dgm:presLayoutVars>
          <dgm:bulletEnabled val="1"/>
        </dgm:presLayoutVars>
      </dgm:prSet>
      <dgm:spPr/>
      <dgm:t>
        <a:bodyPr/>
        <a:lstStyle/>
        <a:p>
          <a:endParaRPr lang="en-US"/>
        </a:p>
      </dgm:t>
    </dgm:pt>
    <dgm:pt modelId="{4D3E5332-DC92-44C5-9915-91921BDD87D3}" type="pres">
      <dgm:prSet presAssocID="{239DB9EE-15D1-4892-8657-2420A102E923}" presName="spacerT" presStyleCnt="0"/>
      <dgm:spPr/>
    </dgm:pt>
    <dgm:pt modelId="{39EC3E76-CDA0-44AF-A2B1-83195AAB66F6}" type="pres">
      <dgm:prSet presAssocID="{239DB9EE-15D1-4892-8657-2420A102E923}" presName="sibTrans" presStyleLbl="sibTrans2D1" presStyleIdx="0" presStyleCnt="2"/>
      <dgm:spPr/>
      <dgm:t>
        <a:bodyPr/>
        <a:lstStyle/>
        <a:p>
          <a:endParaRPr lang="en-US"/>
        </a:p>
      </dgm:t>
    </dgm:pt>
    <dgm:pt modelId="{0457584B-00B1-48DC-8F1F-41FCEED95207}" type="pres">
      <dgm:prSet presAssocID="{239DB9EE-15D1-4892-8657-2420A102E923}" presName="spacerB" presStyleCnt="0"/>
      <dgm:spPr/>
    </dgm:pt>
    <dgm:pt modelId="{E3F79693-7F9B-4177-B90D-D8477DAC33A1}" type="pres">
      <dgm:prSet presAssocID="{7DD554A1-3263-4E69-9B54-EA3E99BE711B}" presName="node" presStyleLbl="node1" presStyleIdx="1" presStyleCnt="3" custScaleX="274996" custScaleY="271117" custLinFactNeighborY="24349">
        <dgm:presLayoutVars>
          <dgm:bulletEnabled val="1"/>
        </dgm:presLayoutVars>
      </dgm:prSet>
      <dgm:spPr/>
      <dgm:t>
        <a:bodyPr/>
        <a:lstStyle/>
        <a:p>
          <a:endParaRPr lang="en-US"/>
        </a:p>
      </dgm:t>
    </dgm:pt>
    <dgm:pt modelId="{EB16406C-075B-4E5D-8E95-9E3CF0D886C8}" type="pres">
      <dgm:prSet presAssocID="{7827FB8F-BED1-47FD-A11D-20905D993187}" presName="sibTransLast" presStyleLbl="sibTrans2D1" presStyleIdx="1" presStyleCnt="2" custScaleX="266950" custScaleY="155881" custLinFactX="-13004" custLinFactNeighborX="-100000" custLinFactNeighborY="-9660"/>
      <dgm:spPr/>
      <dgm:t>
        <a:bodyPr/>
        <a:lstStyle/>
        <a:p>
          <a:endParaRPr lang="en-US"/>
        </a:p>
      </dgm:t>
    </dgm:pt>
    <dgm:pt modelId="{2A8D8CCE-83DB-49B0-B1D8-551E94822E30}" type="pres">
      <dgm:prSet presAssocID="{7827FB8F-BED1-47FD-A11D-20905D993187}" presName="connectorText" presStyleLbl="sibTrans2D1" presStyleIdx="1" presStyleCnt="2"/>
      <dgm:spPr/>
      <dgm:t>
        <a:bodyPr/>
        <a:lstStyle/>
        <a:p>
          <a:endParaRPr lang="en-US"/>
        </a:p>
      </dgm:t>
    </dgm:pt>
    <dgm:pt modelId="{A71BC142-F5A1-4BF1-98C7-D829653EFAA6}" type="pres">
      <dgm:prSet presAssocID="{7827FB8F-BED1-47FD-A11D-20905D993187}" presName="lastNode" presStyleLbl="node1" presStyleIdx="2" presStyleCnt="3" custScaleX="217312" custScaleY="204256" custLinFactNeighborX="79950">
        <dgm:presLayoutVars>
          <dgm:bulletEnabled val="1"/>
        </dgm:presLayoutVars>
      </dgm:prSet>
      <dgm:spPr/>
      <dgm:t>
        <a:bodyPr/>
        <a:lstStyle/>
        <a:p>
          <a:endParaRPr lang="en-US"/>
        </a:p>
      </dgm:t>
    </dgm:pt>
  </dgm:ptLst>
  <dgm:cxnLst>
    <dgm:cxn modelId="{4069209C-5BAC-4CB2-9BF7-7BFC40E9F82D}" type="presOf" srcId="{A4843DC6-47AD-40AB-ADBB-FADAD67635C7}" destId="{EB16406C-075B-4E5D-8E95-9E3CF0D886C8}" srcOrd="0" destOrd="0" presId="urn:microsoft.com/office/officeart/2005/8/layout/equation2"/>
    <dgm:cxn modelId="{4861D7E9-5FE5-4978-8D96-DD17FFA3433A}" srcId="{7827FB8F-BED1-47FD-A11D-20905D993187}" destId="{C5FCD7B0-342A-4D41-959C-AD6E36015BAD}" srcOrd="2" destOrd="0" parTransId="{22668055-ED76-417F-8A62-B57B43A61F86}" sibTransId="{837D3354-E447-4130-B77D-F721355C9950}"/>
    <dgm:cxn modelId="{913E5691-15F7-4B9B-8DEC-8F99B69FA919}" type="presOf" srcId="{A4843DC6-47AD-40AB-ADBB-FADAD67635C7}" destId="{2A8D8CCE-83DB-49B0-B1D8-551E94822E30}" srcOrd="1" destOrd="0" presId="urn:microsoft.com/office/officeart/2005/8/layout/equation2"/>
    <dgm:cxn modelId="{ACBD312B-2C7B-42AE-A9F7-0F60CB639DC6}" srcId="{7827FB8F-BED1-47FD-A11D-20905D993187}" destId="{B7F4BBA9-C6CA-4CB4-BACE-EF6B8B32E08A}" srcOrd="0" destOrd="0" parTransId="{2B9905D0-0721-4285-8A37-947B94530B4D}" sibTransId="{239DB9EE-15D1-4892-8657-2420A102E923}"/>
    <dgm:cxn modelId="{2B4EE0C5-4C13-4662-91C2-82343EEC360D}" type="presOf" srcId="{B7F4BBA9-C6CA-4CB4-BACE-EF6B8B32E08A}" destId="{463178DB-70A3-48B6-B233-1100814ABD55}" srcOrd="0" destOrd="0" presId="urn:microsoft.com/office/officeart/2005/8/layout/equation2"/>
    <dgm:cxn modelId="{0DB63F86-38AF-4C36-8C44-2A33F8D829F1}" type="presOf" srcId="{239DB9EE-15D1-4892-8657-2420A102E923}" destId="{39EC3E76-CDA0-44AF-A2B1-83195AAB66F6}" srcOrd="0" destOrd="0" presId="urn:microsoft.com/office/officeart/2005/8/layout/equation2"/>
    <dgm:cxn modelId="{B457415C-85AF-465C-AEE3-D80B64313737}" srcId="{7827FB8F-BED1-47FD-A11D-20905D993187}" destId="{7DD554A1-3263-4E69-9B54-EA3E99BE711B}" srcOrd="1" destOrd="0" parTransId="{AD97027F-9AA3-406A-BAAC-1A91760F92C2}" sibTransId="{A4843DC6-47AD-40AB-ADBB-FADAD67635C7}"/>
    <dgm:cxn modelId="{C15504FF-0358-4838-9BD9-B38D4F9F5E17}" type="presOf" srcId="{7827FB8F-BED1-47FD-A11D-20905D993187}" destId="{B7E6FD4B-68E1-4E2F-959E-3FFF78337E6A}" srcOrd="0" destOrd="0" presId="urn:microsoft.com/office/officeart/2005/8/layout/equation2"/>
    <dgm:cxn modelId="{592E8185-D3D2-4C25-A133-D568AE40DFFE}" type="presOf" srcId="{7DD554A1-3263-4E69-9B54-EA3E99BE711B}" destId="{E3F79693-7F9B-4177-B90D-D8477DAC33A1}" srcOrd="0" destOrd="0" presId="urn:microsoft.com/office/officeart/2005/8/layout/equation2"/>
    <dgm:cxn modelId="{A8640E9A-60FB-42D6-819E-2077F77F637A}" type="presOf" srcId="{C5FCD7B0-342A-4D41-959C-AD6E36015BAD}" destId="{A71BC142-F5A1-4BF1-98C7-D829653EFAA6}" srcOrd="0" destOrd="0" presId="urn:microsoft.com/office/officeart/2005/8/layout/equation2"/>
    <dgm:cxn modelId="{61916ED0-DCCF-4EE5-B1FB-45936139ACE3}" type="presParOf" srcId="{B7E6FD4B-68E1-4E2F-959E-3FFF78337E6A}" destId="{4651B9E1-BA1E-4BF5-9E9C-8725A3D51842}" srcOrd="0" destOrd="0" presId="urn:microsoft.com/office/officeart/2005/8/layout/equation2"/>
    <dgm:cxn modelId="{F4B10525-56D9-4AE7-B6C2-1F2CF66CC256}" type="presParOf" srcId="{4651B9E1-BA1E-4BF5-9E9C-8725A3D51842}" destId="{463178DB-70A3-48B6-B233-1100814ABD55}" srcOrd="0" destOrd="0" presId="urn:microsoft.com/office/officeart/2005/8/layout/equation2"/>
    <dgm:cxn modelId="{A4D4347C-681D-4A2E-B24C-75FA95385125}" type="presParOf" srcId="{4651B9E1-BA1E-4BF5-9E9C-8725A3D51842}" destId="{4D3E5332-DC92-44C5-9915-91921BDD87D3}" srcOrd="1" destOrd="0" presId="urn:microsoft.com/office/officeart/2005/8/layout/equation2"/>
    <dgm:cxn modelId="{5DC48410-695C-4CCF-8692-3D60CC2734DE}" type="presParOf" srcId="{4651B9E1-BA1E-4BF5-9E9C-8725A3D51842}" destId="{39EC3E76-CDA0-44AF-A2B1-83195AAB66F6}" srcOrd="2" destOrd="0" presId="urn:microsoft.com/office/officeart/2005/8/layout/equation2"/>
    <dgm:cxn modelId="{E2D018D1-B0DC-45A2-BF4F-88C3FFDED6D8}" type="presParOf" srcId="{4651B9E1-BA1E-4BF5-9E9C-8725A3D51842}" destId="{0457584B-00B1-48DC-8F1F-41FCEED95207}" srcOrd="3" destOrd="0" presId="urn:microsoft.com/office/officeart/2005/8/layout/equation2"/>
    <dgm:cxn modelId="{6FC15910-ABCF-49C2-8B47-0A8C98E82B4D}" type="presParOf" srcId="{4651B9E1-BA1E-4BF5-9E9C-8725A3D51842}" destId="{E3F79693-7F9B-4177-B90D-D8477DAC33A1}" srcOrd="4" destOrd="0" presId="urn:microsoft.com/office/officeart/2005/8/layout/equation2"/>
    <dgm:cxn modelId="{B4E5CD5E-FFC8-4562-BD8A-9F9F01C969A6}" type="presParOf" srcId="{B7E6FD4B-68E1-4E2F-959E-3FFF78337E6A}" destId="{EB16406C-075B-4E5D-8E95-9E3CF0D886C8}" srcOrd="1" destOrd="0" presId="urn:microsoft.com/office/officeart/2005/8/layout/equation2"/>
    <dgm:cxn modelId="{3B725F0E-5D0A-468C-A5DA-6208DD47A308}" type="presParOf" srcId="{EB16406C-075B-4E5D-8E95-9E3CF0D886C8}" destId="{2A8D8CCE-83DB-49B0-B1D8-551E94822E30}" srcOrd="0" destOrd="0" presId="urn:microsoft.com/office/officeart/2005/8/layout/equation2"/>
    <dgm:cxn modelId="{317DE43C-A039-4749-B5EB-ADC8ED26FB70}" type="presParOf" srcId="{B7E6FD4B-68E1-4E2F-959E-3FFF78337E6A}" destId="{A71BC142-F5A1-4BF1-98C7-D829653EFAA6}"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178DB-70A3-48B6-B233-1100814ABD55}">
      <dsp:nvSpPr>
        <dsp:cNvPr id="0" name=""/>
        <dsp:cNvSpPr/>
      </dsp:nvSpPr>
      <dsp:spPr>
        <a:xfrm>
          <a:off x="730764" y="1582"/>
          <a:ext cx="2348001" cy="2252354"/>
        </a:xfrm>
        <a:prstGeom prst="ellipse">
          <a:avLst/>
        </a:prstGeom>
        <a:solidFill>
          <a:srgbClr val="240772"/>
        </a:solidFill>
        <a:ln w="152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Rounded MT Bold" panose="020F0704030504030204" pitchFamily="34" charset="0"/>
            </a:rPr>
            <a:t>increasing data demands </a:t>
          </a:r>
          <a:endParaRPr lang="en-US" sz="2400" b="1" kern="1200" dirty="0">
            <a:solidFill>
              <a:schemeClr val="bg1"/>
            </a:solidFill>
            <a:latin typeface="Arial Rounded MT Bold" panose="020F0704030504030204" pitchFamily="34" charset="0"/>
          </a:endParaRPr>
        </a:p>
      </dsp:txBody>
      <dsp:txXfrm>
        <a:off x="1074621" y="331432"/>
        <a:ext cx="1660287" cy="1592654"/>
      </dsp:txXfrm>
    </dsp:sp>
    <dsp:sp modelId="{39EC3E76-CDA0-44AF-A2B1-83195AAB66F6}">
      <dsp:nvSpPr>
        <dsp:cNvPr id="0" name=""/>
        <dsp:cNvSpPr/>
      </dsp:nvSpPr>
      <dsp:spPr>
        <a:xfrm>
          <a:off x="1650313" y="2325182"/>
          <a:ext cx="508903" cy="508903"/>
        </a:xfrm>
        <a:prstGeom prst="mathPlus">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717768" y="2519787"/>
        <a:ext cx="373993" cy="119693"/>
      </dsp:txXfrm>
    </dsp:sp>
    <dsp:sp modelId="{E3F79693-7F9B-4177-B90D-D8477DAC33A1}">
      <dsp:nvSpPr>
        <dsp:cNvPr id="0" name=""/>
        <dsp:cNvSpPr/>
      </dsp:nvSpPr>
      <dsp:spPr>
        <a:xfrm>
          <a:off x="698330" y="2906914"/>
          <a:ext cx="2412869" cy="2378834"/>
        </a:xfrm>
        <a:prstGeom prst="ellipse">
          <a:avLst/>
        </a:prstGeom>
        <a:solidFill>
          <a:srgbClr val="D2A429"/>
        </a:solidFill>
        <a:ln w="152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Rounded MT Bold" panose="020F0704030504030204" pitchFamily="34" charset="0"/>
            </a:rPr>
            <a:t>evolving technology </a:t>
          </a:r>
        </a:p>
      </dsp:txBody>
      <dsp:txXfrm>
        <a:off x="1051686" y="3255286"/>
        <a:ext cx="1706157" cy="1682090"/>
      </dsp:txXfrm>
    </dsp:sp>
    <dsp:sp modelId="{EB16406C-075B-4E5D-8E95-9E3CF0D886C8}">
      <dsp:nvSpPr>
        <dsp:cNvPr id="0" name=""/>
        <dsp:cNvSpPr/>
      </dsp:nvSpPr>
      <dsp:spPr>
        <a:xfrm rot="21599284">
          <a:off x="2569828" y="2357412"/>
          <a:ext cx="967918" cy="50879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569828" y="2459187"/>
        <a:ext cx="815280" cy="305277"/>
      </dsp:txXfrm>
    </dsp:sp>
    <dsp:sp modelId="{A71BC142-F5A1-4BF1-98C7-D829653EFAA6}">
      <dsp:nvSpPr>
        <dsp:cNvPr id="0" name=""/>
        <dsp:cNvSpPr/>
      </dsp:nvSpPr>
      <dsp:spPr>
        <a:xfrm>
          <a:off x="3795320" y="850691"/>
          <a:ext cx="3813476" cy="3584365"/>
        </a:xfrm>
        <a:prstGeom prst="ellipse">
          <a:avLst/>
        </a:prstGeom>
        <a:solidFill>
          <a:srgbClr val="196F3D"/>
        </a:solidFill>
        <a:ln w="152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1"/>
              </a:solidFill>
              <a:latin typeface="Arial Rounded MT Bold" panose="020F0704030504030204" pitchFamily="34" charset="0"/>
            </a:rPr>
            <a:t>need for new approaches for ensuring privacy</a:t>
          </a:r>
          <a:endParaRPr lang="en-US" sz="3400" kern="1200" dirty="0">
            <a:solidFill>
              <a:schemeClr val="bg1"/>
            </a:solidFill>
            <a:latin typeface="Arial Rounded MT Bold" panose="020F0704030504030204" pitchFamily="34" charset="0"/>
          </a:endParaRPr>
        </a:p>
      </dsp:txBody>
      <dsp:txXfrm>
        <a:off x="4353791" y="1375609"/>
        <a:ext cx="2696534" cy="253452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EC0EE-CA6B-43DF-BBDF-F14DFD099774}" type="datetimeFigureOut">
              <a:rPr lang="en-US" smtClean="0"/>
              <a:t>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51B83-8ED8-46EA-B6F8-BC623B81711D}" type="slidenum">
              <a:rPr lang="en-US" smtClean="0"/>
              <a:t>‹#›</a:t>
            </a:fld>
            <a:endParaRPr lang="en-US"/>
          </a:p>
        </p:txBody>
      </p:sp>
    </p:spTree>
    <p:extLst>
      <p:ext uri="{BB962C8B-B14F-4D97-AF65-F5344CB8AC3E}">
        <p14:creationId xmlns:p14="http://schemas.microsoft.com/office/powerpoint/2010/main" val="402657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ov.georgia.gov/sites/gov.georgia.gov/files/related_files/document/05.15.13.01.pdf" TargetMode="External"/><Relationship Id="rId4" Type="http://schemas.openxmlformats.org/officeDocument/2006/relationships/hyperlink" Target="http://www.maine.gov/tools/whatsnew/index.php?topic=Gov_Executive_Orders&amp;id=592129&amp;v=article2011" TargetMode="External"/><Relationship Id="rId5" Type="http://schemas.openxmlformats.org/officeDocument/2006/relationships/hyperlink" Target="https://governor.iowa.gov/2013/10/branstad-signs-executive-order-83-to-ensure-local-control-in-the-development-of-iowa-core-standards-and-assessments/" TargetMode="External"/><Relationship Id="rId6" Type="http://schemas.openxmlformats.org/officeDocument/2006/relationships/hyperlink" Target="http://bese.louisiana.gov/current-initiatives/minimum-foundation-program-task-force" TargetMode="External"/><Relationship Id="rId7" Type="http://schemas.openxmlformats.org/officeDocument/2006/relationships/hyperlink" Target="https://docs.alsde.edu/documents/55/Data%20Use%20Governance%20Policy%20.pdf" TargetMode="External"/><Relationship Id="rId8" Type="http://schemas.openxmlformats.org/officeDocument/2006/relationships/hyperlink" Target="http://apps.sos.wv.gov/adlaw/csr/readfile.aspx?DocId=25354&amp;Format=PDF"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ataqualitycampaign.us1.list-manage2.com/track/click?u=4b63733e6d8f206926e8f2269&amp;id=e0ef9fc39a&amp;e=1d23257a8e" TargetMode="External"/><Relationship Id="rId4" Type="http://schemas.openxmlformats.org/officeDocument/2006/relationships/hyperlink" Target="http://dataqualitycampaign.org/news-events/press-releases/georgia-partnership-for-excellence-in-education-awarded-for-work-to-ensure-data-use-improves-student-achievement/"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51B83-8ED8-46EA-B6F8-BC623B81711D}" type="slidenum">
              <a:rPr lang="en-US" smtClean="0"/>
              <a:t>2</a:t>
            </a:fld>
            <a:endParaRPr lang="en-US"/>
          </a:p>
        </p:txBody>
      </p:sp>
    </p:spTree>
    <p:extLst>
      <p:ext uri="{BB962C8B-B14F-4D97-AF65-F5344CB8AC3E}">
        <p14:creationId xmlns:p14="http://schemas.microsoft.com/office/powerpoint/2010/main" val="355730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One year ago there was </a:t>
            </a:r>
            <a:r>
              <a:rPr lang="en-US" b="1" u="sng" dirty="0" smtClean="0"/>
              <a:t>one</a:t>
            </a:r>
            <a:r>
              <a:rPr lang="en-US" dirty="0" smtClean="0"/>
              <a:t> piece of legislation related to student data privacy</a:t>
            </a:r>
          </a:p>
          <a:p>
            <a:pPr lvl="1"/>
            <a:r>
              <a:rPr lang="en-US" dirty="0" smtClean="0"/>
              <a:t>In the 2014 legislative session, DQC has recorded </a:t>
            </a:r>
            <a:r>
              <a:rPr lang="en-US" b="1" u="sng" dirty="0" smtClean="0">
                <a:solidFill>
                  <a:schemeClr val="accent2"/>
                </a:solidFill>
              </a:rPr>
              <a:t>110 bills </a:t>
            </a:r>
            <a:r>
              <a:rPr lang="en-US" b="1" dirty="0" smtClean="0">
                <a:solidFill>
                  <a:schemeClr val="accent2"/>
                </a:solidFill>
              </a:rPr>
              <a:t>introduced in 36 states, including</a:t>
            </a:r>
            <a:r>
              <a:rPr lang="en-US" dirty="0" smtClean="0">
                <a:solidFill>
                  <a:schemeClr val="accent2"/>
                </a:solidFill>
              </a:rPr>
              <a:t> </a:t>
            </a:r>
            <a:r>
              <a:rPr lang="en-US" b="1" dirty="0" smtClean="0">
                <a:solidFill>
                  <a:schemeClr val="accent2"/>
                </a:solidFill>
              </a:rPr>
              <a:t>21 bills that have been passed into law</a:t>
            </a:r>
            <a:r>
              <a:rPr lang="en-US" dirty="0" smtClean="0">
                <a:solidFill>
                  <a:schemeClr val="accent2"/>
                </a:solidFill>
              </a:rPr>
              <a:t> </a:t>
            </a:r>
          </a:p>
          <a:p>
            <a:pPr lvl="1"/>
            <a:r>
              <a:rPr lang="en-US" dirty="0" smtClean="0"/>
              <a:t>States are also taking action through executive orders and state board action</a:t>
            </a:r>
          </a:p>
          <a:p>
            <a:pPr algn="just">
              <a:buClr>
                <a:srgbClr val="FFC000"/>
              </a:buClr>
              <a:buFont typeface="Arial" panose="020B0604020202020204" pitchFamily="34" charset="0"/>
              <a:buNone/>
            </a:pPr>
            <a:endParaRPr lang="en-US" u="sng" dirty="0" smtClean="0"/>
          </a:p>
          <a:p>
            <a:pPr algn="just">
              <a:buClr>
                <a:srgbClr val="FFC000"/>
              </a:buClr>
              <a:buFont typeface="Arial" panose="020B0604020202020204" pitchFamily="34" charset="0"/>
              <a:buChar char="»"/>
            </a:pPr>
            <a:endParaRPr lang="en-US" u="sng" dirty="0" smtClean="0"/>
          </a:p>
          <a:p>
            <a:pPr algn="just">
              <a:buClr>
                <a:srgbClr val="FFC000"/>
              </a:buClr>
              <a:buFont typeface="Arial" panose="020B0604020202020204" pitchFamily="34" charset="0"/>
              <a:buChar char="»"/>
            </a:pPr>
            <a:r>
              <a:rPr lang="en-US" u="sng" dirty="0" smtClean="0"/>
              <a:t>Executive Orders</a:t>
            </a:r>
          </a:p>
          <a:p>
            <a:pPr lvl="1">
              <a:buClr>
                <a:srgbClr val="FFC000"/>
              </a:buClr>
              <a:buFont typeface="Arial" panose="020B0604020202020204" pitchFamily="34" charset="0"/>
              <a:buChar char="»"/>
            </a:pPr>
            <a:r>
              <a:rPr lang="en-US" dirty="0" smtClean="0">
                <a:hlinkClick r:id="rId3"/>
              </a:rPr>
              <a:t>Georgia</a:t>
            </a:r>
            <a:r>
              <a:rPr lang="en-US" dirty="0" smtClean="0"/>
              <a:t>: Affirmed prohibitions on sending PII to the federal government.</a:t>
            </a:r>
          </a:p>
          <a:p>
            <a:pPr lvl="1">
              <a:buClr>
                <a:srgbClr val="FFC000"/>
              </a:buClr>
              <a:buFont typeface="Arial" panose="020B0604020202020204" pitchFamily="34" charset="0"/>
              <a:buChar char="»"/>
            </a:pPr>
            <a:r>
              <a:rPr lang="en-US" sz="2800" u="sng" dirty="0" smtClean="0">
                <a:hlinkClick r:id="rId4"/>
              </a:rPr>
              <a:t>Maine</a:t>
            </a:r>
            <a:r>
              <a:rPr lang="en-US" sz="2800" dirty="0" smtClean="0"/>
              <a:t>: Affirmed commitment to student privacy rights.</a:t>
            </a:r>
          </a:p>
          <a:p>
            <a:pPr lvl="1">
              <a:buClr>
                <a:srgbClr val="FFC000"/>
              </a:buClr>
              <a:buFont typeface="Arial" panose="020B0604020202020204" pitchFamily="34" charset="0"/>
              <a:buChar char="»"/>
            </a:pPr>
            <a:r>
              <a:rPr lang="en-US" sz="2800" u="sng" dirty="0" smtClean="0">
                <a:hlinkClick r:id="rId5"/>
              </a:rPr>
              <a:t>Iowa: </a:t>
            </a:r>
            <a:r>
              <a:rPr lang="en-US" sz="2800" dirty="0" smtClean="0"/>
              <a:t>Confirmed the state DOE provides only aggregated student-level data to the federal government.</a:t>
            </a:r>
          </a:p>
          <a:p>
            <a:pPr lvl="0"/>
            <a:endParaRPr lang="en-US" sz="2800" dirty="0" smtClean="0"/>
          </a:p>
          <a:p>
            <a:pPr>
              <a:buClr>
                <a:srgbClr val="FFC000"/>
              </a:buClr>
              <a:buFont typeface="Arial" panose="020B0604020202020204" pitchFamily="34" charset="0"/>
              <a:buChar char="»"/>
            </a:pPr>
            <a:r>
              <a:rPr lang="en-US" u="sng" dirty="0" smtClean="0"/>
              <a:t>State Board Actions</a:t>
            </a:r>
          </a:p>
          <a:p>
            <a:pPr lvl="1">
              <a:buClr>
                <a:srgbClr val="FFC000"/>
              </a:buClr>
              <a:buFont typeface="Arial" panose="020B0604020202020204" pitchFamily="34" charset="0"/>
              <a:buChar char="»"/>
            </a:pPr>
            <a:r>
              <a:rPr lang="en-US" dirty="0" smtClean="0">
                <a:hlinkClick r:id="rId6"/>
              </a:rPr>
              <a:t>Louisiana</a:t>
            </a:r>
            <a:r>
              <a:rPr lang="en-US" dirty="0" smtClean="0"/>
              <a:t>: Created a task force to validate data storage, security, and sharing practices at the district and state levels.</a:t>
            </a:r>
          </a:p>
          <a:p>
            <a:pPr lvl="1">
              <a:buClr>
                <a:srgbClr val="FFC000"/>
              </a:buClr>
              <a:buFont typeface="Arial" panose="020B0604020202020204" pitchFamily="34" charset="0"/>
              <a:buChar char="»"/>
            </a:pPr>
            <a:r>
              <a:rPr lang="en-US" sz="2800" u="sng" dirty="0" smtClean="0">
                <a:hlinkClick r:id="rId7"/>
              </a:rPr>
              <a:t>Alabama</a:t>
            </a:r>
            <a:r>
              <a:rPr lang="en-US" sz="2800" dirty="0" smtClean="0"/>
              <a:t>: Passed a policy to ensure that all state education data are collected, managed, and used in secure ways.</a:t>
            </a:r>
          </a:p>
          <a:p>
            <a:pPr lvl="1">
              <a:buClr>
                <a:srgbClr val="FFC000"/>
              </a:buClr>
              <a:buFont typeface="Arial" panose="020B0604020202020204" pitchFamily="34" charset="0"/>
              <a:buChar char="»"/>
            </a:pPr>
            <a:r>
              <a:rPr lang="en-US" sz="2800" u="sng" dirty="0" smtClean="0">
                <a:hlinkClick r:id="rId8"/>
              </a:rPr>
              <a:t>West Virginia</a:t>
            </a:r>
            <a:r>
              <a:rPr lang="en-US" sz="2800" dirty="0" smtClean="0"/>
              <a:t>: Submitted an amendment requiring transparency about data collection, governance, and parent compliant procedures.</a:t>
            </a:r>
          </a:p>
          <a:p>
            <a:endParaRPr lang="en-US" dirty="0"/>
          </a:p>
        </p:txBody>
      </p:sp>
      <p:sp>
        <p:nvSpPr>
          <p:cNvPr id="4" name="Slide Number Placeholder 3"/>
          <p:cNvSpPr>
            <a:spLocks noGrp="1"/>
          </p:cNvSpPr>
          <p:nvPr>
            <p:ph type="sldNum" sz="quarter" idx="10"/>
          </p:nvPr>
        </p:nvSpPr>
        <p:spPr/>
        <p:txBody>
          <a:bodyPr/>
          <a:lstStyle/>
          <a:p>
            <a:fld id="{3E7B3C6A-BCA2-422F-81B9-BBBE89419190}" type="slidenum">
              <a:rPr lang="en-US" smtClean="0"/>
              <a:t>5</a:t>
            </a:fld>
            <a:endParaRPr lang="en-US"/>
          </a:p>
        </p:txBody>
      </p:sp>
    </p:spTree>
    <p:extLst>
      <p:ext uri="{BB962C8B-B14F-4D97-AF65-F5344CB8AC3E}">
        <p14:creationId xmlns:p14="http://schemas.microsoft.com/office/powerpoint/2010/main" val="359376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a:t>
            </a:r>
            <a:r>
              <a:rPr lang="en-US" baseline="0" dirty="0" smtClean="0"/>
              <a:t> comes from: http://www.washingtonpost.com/opinions/how-virginia-avoided-a-privacy-headache/2015/04/17/bd612202-da4c-11e4-8103-fa84725dbf9d_story.html</a:t>
            </a:r>
          </a:p>
          <a:p>
            <a:endParaRPr lang="en-US" dirty="0"/>
          </a:p>
        </p:txBody>
      </p:sp>
      <p:sp>
        <p:nvSpPr>
          <p:cNvPr id="4" name="Slide Number Placeholder 3"/>
          <p:cNvSpPr>
            <a:spLocks noGrp="1"/>
          </p:cNvSpPr>
          <p:nvPr>
            <p:ph type="sldNum" sz="quarter" idx="10"/>
          </p:nvPr>
        </p:nvSpPr>
        <p:spPr/>
        <p:txBody>
          <a:bodyPr/>
          <a:lstStyle/>
          <a:p>
            <a:fld id="{DF751B83-8ED8-46EA-B6F8-BC623B81711D}" type="slidenum">
              <a:rPr lang="en-US" smtClean="0"/>
              <a:t>7</a:t>
            </a:fld>
            <a:endParaRPr lang="en-US" dirty="0"/>
          </a:p>
        </p:txBody>
      </p:sp>
    </p:spTree>
    <p:extLst>
      <p:ext uri="{BB962C8B-B14F-4D97-AF65-F5344CB8AC3E}">
        <p14:creationId xmlns:p14="http://schemas.microsoft.com/office/powerpoint/2010/main" val="179419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comprehensive approach makes this law one of the most comprehensive and nuanced we’ve seen.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Foundation for Excellence in Education put out </a:t>
            </a:r>
            <a:r>
              <a:rPr lang="en-US" sz="1200" b="1" u="sng" kern="1200" dirty="0" smtClean="0">
                <a:solidFill>
                  <a:schemeClr val="tx1"/>
                </a:solidFill>
                <a:effectLst/>
                <a:latin typeface="+mn-lt"/>
                <a:ea typeface="+mn-ea"/>
                <a:cs typeface="+mn-cs"/>
                <a:hlinkClick r:id="rId3"/>
              </a:rPr>
              <a:t>a statement</a:t>
            </a:r>
            <a:r>
              <a:rPr lang="en-US" sz="1200" kern="1200" dirty="0" smtClean="0">
                <a:solidFill>
                  <a:schemeClr val="tx1"/>
                </a:solidFill>
                <a:effectLst/>
                <a:latin typeface="+mn-lt"/>
                <a:ea typeface="+mn-ea"/>
                <a:cs typeface="+mn-cs"/>
              </a:rPr>
              <a:t> commending Georgia’s Governor Deal for signing the bill.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Press release about GPEE’s Flashlight award win: </a:t>
            </a:r>
            <a:r>
              <a:rPr lang="en-US" sz="1200" u="sng" kern="1200" dirty="0" smtClean="0">
                <a:solidFill>
                  <a:schemeClr val="tx1"/>
                </a:solidFill>
                <a:effectLst/>
                <a:latin typeface="+mn-lt"/>
                <a:ea typeface="+mn-ea"/>
                <a:cs typeface="+mn-cs"/>
                <a:hlinkClick r:id="rId4"/>
              </a:rPr>
              <a:t>http://dataqualitycampaign.org/news-events/press-releases/georgia-partnership-for-excellence-in-education-awarded-for-work-to-ensure-data-use-improves-student-achievement/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751B83-8ED8-46EA-B6F8-BC623B81711D}" type="slidenum">
              <a:rPr lang="en-US" smtClean="0"/>
              <a:t>8</a:t>
            </a:fld>
            <a:endParaRPr lang="en-US"/>
          </a:p>
        </p:txBody>
      </p:sp>
    </p:spTree>
    <p:extLst>
      <p:ext uri="{BB962C8B-B14F-4D97-AF65-F5344CB8AC3E}">
        <p14:creationId xmlns:p14="http://schemas.microsoft.com/office/powerpoint/2010/main" val="149680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solidFill>
                  <a:srgbClr val="FFFFFF"/>
                </a:solidFill>
                <a:latin typeface="Arial Rounded MT Bold" panose="020F0704030504030204" pitchFamily="34" charset="0"/>
              </a:rPr>
              <a:t>DQC and </a:t>
            </a:r>
            <a:r>
              <a:rPr lang="en-US" sz="1200" dirty="0" err="1" smtClean="0">
                <a:solidFill>
                  <a:srgbClr val="FFFFFF"/>
                </a:solidFill>
                <a:latin typeface="Arial Rounded MT Bold" panose="020F0704030504030204" pitchFamily="34" charset="0"/>
              </a:rPr>
              <a:t>CoSN</a:t>
            </a:r>
            <a:r>
              <a:rPr lang="en-US" sz="1200" dirty="0" smtClean="0">
                <a:solidFill>
                  <a:srgbClr val="FFFFFF"/>
                </a:solidFill>
                <a:latin typeface="Arial Rounded MT Bold" panose="020F0704030504030204" pitchFamily="34" charset="0"/>
              </a:rPr>
              <a:t> led a coalition of national stakeholders in determining a set of fundamental beliefs for using and protecting student data that will guide the work of the education community</a:t>
            </a:r>
            <a:endParaRPr lang="en-US" baseline="0" dirty="0" smtClean="0">
              <a:effectLst/>
            </a:endParaRPr>
          </a:p>
          <a:p>
            <a:pPr defTabSz="931774">
              <a:defRPr/>
            </a:pPr>
            <a:endParaRPr lang="en-US" baseline="0" dirty="0" smtClean="0">
              <a:effectLst/>
            </a:endParaRPr>
          </a:p>
          <a:p>
            <a:pPr defTabSz="931774">
              <a:defRPr/>
            </a:pPr>
            <a:r>
              <a:rPr lang="en-US" baseline="0" dirty="0" smtClean="0">
                <a:effectLst/>
              </a:rPr>
              <a:t>Together</a:t>
            </a:r>
            <a:r>
              <a:rPr lang="en-US" dirty="0" smtClean="0">
                <a:effectLst/>
              </a:rPr>
              <a:t> we developed the Student Data Principles, which are supported by 24 national education organizations to date. All of us</a:t>
            </a:r>
            <a:r>
              <a:rPr lang="en-US" baseline="0" dirty="0" smtClean="0">
                <a:effectLst/>
              </a:rPr>
              <a:t> believe passionately in the effective use of data to support student learning and success.</a:t>
            </a:r>
          </a:p>
          <a:p>
            <a:pPr defTabSz="931774">
              <a:defRPr/>
            </a:pPr>
            <a:endParaRPr lang="en-US" dirty="0" smtClean="0">
              <a:effectLst/>
            </a:endParaRPr>
          </a:p>
          <a:p>
            <a:pPr defTabSz="931774">
              <a:defRPr/>
            </a:pPr>
            <a:r>
              <a:rPr lang="en-US" dirty="0" smtClean="0">
                <a:effectLst/>
              </a:rPr>
              <a:t>Rather than a legal or technical document, these</a:t>
            </a:r>
            <a:r>
              <a:rPr lang="en-US" baseline="0" dirty="0" smtClean="0">
                <a:effectLst/>
              </a:rPr>
              <a:t> principles are</a:t>
            </a:r>
            <a:r>
              <a:rPr lang="en-US" dirty="0" smtClean="0">
                <a:effectLst/>
              </a:rPr>
              <a:t> a</a:t>
            </a:r>
            <a:r>
              <a:rPr lang="en-US" baseline="0" dirty="0" smtClean="0">
                <a:effectLst/>
              </a:rPr>
              <a:t> set </a:t>
            </a:r>
            <a:r>
              <a:rPr lang="en-US" dirty="0" smtClean="0">
                <a:effectLst/>
              </a:rPr>
              <a:t>of beliefs that guide our work, and that we believe should guide the work of everyone who uses student information to support learning and success.</a:t>
            </a:r>
          </a:p>
          <a:p>
            <a:pPr defTabSz="931774">
              <a:defRPr/>
            </a:pPr>
            <a:endParaRPr lang="en-US" dirty="0" smtClean="0">
              <a:effectLst/>
            </a:endParaRPr>
          </a:p>
          <a:p>
            <a:pPr defTabSz="931774">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1B3D4FF-9E08-40E6-904B-9097798DBB0A}" type="slidenum">
              <a:rPr lang="en-US" smtClean="0"/>
              <a:t>12</a:t>
            </a:fld>
            <a:endParaRPr lang="en-US"/>
          </a:p>
        </p:txBody>
      </p:sp>
    </p:spTree>
    <p:extLst>
      <p:ext uri="{BB962C8B-B14F-4D97-AF65-F5344CB8AC3E}">
        <p14:creationId xmlns:p14="http://schemas.microsoft.com/office/powerpoint/2010/main" val="56027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10 beliefs we share about how students’ personal information should be used and protected.</a:t>
            </a:r>
          </a:p>
          <a:p>
            <a:endParaRPr lang="en-US" baseline="0" dirty="0" smtClean="0">
              <a:effectLst/>
            </a:endParaRPr>
          </a:p>
          <a:p>
            <a:r>
              <a:rPr lang="en-US" dirty="0" smtClean="0">
                <a:effectLst/>
              </a:rPr>
              <a:t>Whenever possible, aggregated data that do not identify individual students should be used to inform key policy decisions</a:t>
            </a:r>
            <a:r>
              <a:rPr lang="en-US" baseline="0" dirty="0" smtClean="0">
                <a:effectLst/>
              </a:rPr>
              <a:t> and help improve services and systems that benefit students. In instances where using personal information is necessary, those few individuals who have access to this information to carry out their duties must handle it in a legal, responsible and ethical manner</a:t>
            </a:r>
            <a:endParaRPr lang="en-US" baseline="0" dirty="0" smtClean="0"/>
          </a:p>
        </p:txBody>
      </p:sp>
      <p:sp>
        <p:nvSpPr>
          <p:cNvPr id="4" name="Slide Number Placeholder 3"/>
          <p:cNvSpPr>
            <a:spLocks noGrp="1"/>
          </p:cNvSpPr>
          <p:nvPr>
            <p:ph type="sldNum" sz="quarter" idx="10"/>
          </p:nvPr>
        </p:nvSpPr>
        <p:spPr/>
        <p:txBody>
          <a:bodyPr/>
          <a:lstStyle/>
          <a:p>
            <a:fld id="{61B3D4FF-9E08-40E6-904B-9097798DBB0A}" type="slidenum">
              <a:rPr lang="en-US" smtClean="0"/>
              <a:t>13</a:t>
            </a:fld>
            <a:endParaRPr lang="en-US"/>
          </a:p>
        </p:txBody>
      </p:sp>
    </p:spTree>
    <p:extLst>
      <p:ext uri="{BB962C8B-B14F-4D97-AF65-F5344CB8AC3E}">
        <p14:creationId xmlns:p14="http://schemas.microsoft.com/office/powerpoint/2010/main" val="325744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1B3D4FF-9E08-40E6-904B-9097798DBB0A}" type="slidenum">
              <a:rPr lang="en-US" smtClean="0"/>
              <a:t>14</a:t>
            </a:fld>
            <a:endParaRPr lang="en-US"/>
          </a:p>
        </p:txBody>
      </p:sp>
    </p:spTree>
    <p:extLst>
      <p:ext uri="{BB962C8B-B14F-4D97-AF65-F5344CB8AC3E}">
        <p14:creationId xmlns:p14="http://schemas.microsoft.com/office/powerpoint/2010/main" val="426361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communications means having somewhere for students and families to go to learn about their rights and have their questions answered</a:t>
            </a:r>
            <a:endParaRPr lang="en-US" dirty="0"/>
          </a:p>
        </p:txBody>
      </p:sp>
      <p:sp>
        <p:nvSpPr>
          <p:cNvPr id="4" name="Slide Number Placeholder 3"/>
          <p:cNvSpPr>
            <a:spLocks noGrp="1"/>
          </p:cNvSpPr>
          <p:nvPr>
            <p:ph type="sldNum" sz="quarter" idx="10"/>
          </p:nvPr>
        </p:nvSpPr>
        <p:spPr/>
        <p:txBody>
          <a:bodyPr/>
          <a:lstStyle/>
          <a:p>
            <a:fld id="{61B3D4FF-9E08-40E6-904B-9097798DBB0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0353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Stay tuned for more news on the student data principles and make sure to visit StudentDataPrinciples.org to see student data privacy resources and testimonials of the power of effective education data use. </a:t>
            </a:r>
          </a:p>
        </p:txBody>
      </p:sp>
      <p:sp>
        <p:nvSpPr>
          <p:cNvPr id="4" name="Slide Number Placeholder 3"/>
          <p:cNvSpPr>
            <a:spLocks noGrp="1"/>
          </p:cNvSpPr>
          <p:nvPr>
            <p:ph type="sldNum" sz="quarter" idx="10"/>
          </p:nvPr>
        </p:nvSpPr>
        <p:spPr/>
        <p:txBody>
          <a:bodyPr/>
          <a:lstStyle/>
          <a:p>
            <a:fld id="{61B3D4FF-9E08-40E6-904B-9097798DBB0A}" type="slidenum">
              <a:rPr lang="en-US" smtClean="0"/>
              <a:t>16</a:t>
            </a:fld>
            <a:endParaRPr lang="en-US"/>
          </a:p>
        </p:txBody>
      </p:sp>
    </p:spTree>
    <p:extLst>
      <p:ext uri="{BB962C8B-B14F-4D97-AF65-F5344CB8AC3E}">
        <p14:creationId xmlns:p14="http://schemas.microsoft.com/office/powerpoint/2010/main" val="166583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07F75-17EB-4179-A56E-43C8E8C5BCF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155522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07F75-17EB-4179-A56E-43C8E8C5BCF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349969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07F75-17EB-4179-A56E-43C8E8C5BCF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16282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07F75-17EB-4179-A56E-43C8E8C5BCF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335102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07F75-17EB-4179-A56E-43C8E8C5BCF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227232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F07F75-17EB-4179-A56E-43C8E8C5BCF2}"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17553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F07F75-17EB-4179-A56E-43C8E8C5BCF2}" type="datetimeFigureOut">
              <a:rPr lang="en-US" smtClean="0"/>
              <a:t>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314066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F07F75-17EB-4179-A56E-43C8E8C5BCF2}" type="datetimeFigureOut">
              <a:rPr lang="en-US" smtClean="0"/>
              <a:t>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150184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07F75-17EB-4179-A56E-43C8E8C5BCF2}" type="datetimeFigureOut">
              <a:rPr lang="en-US" smtClean="0"/>
              <a:t>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19469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07F75-17EB-4179-A56E-43C8E8C5BCF2}"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336921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07F75-17EB-4179-A56E-43C8E8C5BCF2}"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E7336-EEF8-4B7E-9529-F6EFCF358B81}" type="slidenum">
              <a:rPr lang="en-US" smtClean="0"/>
              <a:t>‹#›</a:t>
            </a:fld>
            <a:endParaRPr lang="en-US"/>
          </a:p>
        </p:txBody>
      </p:sp>
    </p:spTree>
    <p:extLst>
      <p:ext uri="{BB962C8B-B14F-4D97-AF65-F5344CB8AC3E}">
        <p14:creationId xmlns:p14="http://schemas.microsoft.com/office/powerpoint/2010/main" val="119024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07F75-17EB-4179-A56E-43C8E8C5BCF2}" type="datetimeFigureOut">
              <a:rPr lang="en-US" smtClean="0"/>
              <a:t>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E7336-EEF8-4B7E-9529-F6EFCF358B81}" type="slidenum">
              <a:rPr lang="en-US" smtClean="0"/>
              <a:t>‹#›</a:t>
            </a:fld>
            <a:endParaRPr lang="en-US"/>
          </a:p>
        </p:txBody>
      </p:sp>
    </p:spTree>
    <p:extLst>
      <p:ext uri="{BB962C8B-B14F-4D97-AF65-F5344CB8AC3E}">
        <p14:creationId xmlns:p14="http://schemas.microsoft.com/office/powerpoint/2010/main" val="1758841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hyperlink" Target="http://www.legis.ga.gov/Legislation/20152016/153829.pdf" TargetMode="External"/><Relationship Id="rId4" Type="http://schemas.openxmlformats.org/officeDocument/2006/relationships/image" Target="../media/image8.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570" b="11913"/>
          <a:stretch/>
        </p:blipFill>
        <p:spPr>
          <a:xfrm>
            <a:off x="-15498" y="-1"/>
            <a:ext cx="12223618" cy="688124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2311" y="6127142"/>
            <a:ext cx="1624589" cy="607924"/>
          </a:xfrm>
          <a:prstGeom prst="rect">
            <a:avLst/>
          </a:prstGeom>
        </p:spPr>
      </p:pic>
      <p:sp>
        <p:nvSpPr>
          <p:cNvPr id="6" name="TextBox 5"/>
          <p:cNvSpPr txBox="1"/>
          <p:nvPr/>
        </p:nvSpPr>
        <p:spPr>
          <a:xfrm>
            <a:off x="-15498" y="0"/>
            <a:ext cx="5920351" cy="3323987"/>
          </a:xfrm>
          <a:prstGeom prst="rect">
            <a:avLst/>
          </a:prstGeom>
          <a:noFill/>
        </p:spPr>
        <p:txBody>
          <a:bodyPr wrap="square" rtlCol="0">
            <a:spAutoFit/>
          </a:bodyPr>
          <a:lstStyle/>
          <a:p>
            <a:r>
              <a:rPr lang="en-US" sz="7000" b="1" spc="-15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Managing the Privacy of Student Data</a:t>
            </a:r>
            <a:endParaRPr lang="en-US" sz="7000" b="1" spc="-150" dirty="0" smtClean="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123986" y="5478423"/>
            <a:ext cx="7129222" cy="1077218"/>
          </a:xfrm>
          <a:prstGeom prst="rect">
            <a:avLst/>
          </a:prstGeom>
          <a:noFill/>
        </p:spPr>
        <p:txBody>
          <a:bodyPr wrap="square" rtlCol="0">
            <a:spAutoFit/>
          </a:bodyPr>
          <a:lstStyle/>
          <a:p>
            <a:r>
              <a:rPr lang="en-US" sz="3200" b="1" dirty="0" smtClean="0">
                <a:solidFill>
                  <a:srgbClr val="240772"/>
                </a:solidFill>
                <a:effectLst>
                  <a:outerShdw blurRad="38100" dist="38100" dir="2700000" algn="tl">
                    <a:srgbClr val="000000">
                      <a:alpha val="43137"/>
                    </a:srgbClr>
                  </a:outerShdw>
                </a:effectLst>
                <a:latin typeface="Arial Rounded MT Bold" panose="020F0704030504030204" pitchFamily="34" charset="0"/>
              </a:rPr>
              <a:t>Paige Kowalski, </a:t>
            </a:r>
          </a:p>
          <a:p>
            <a:r>
              <a:rPr lang="en-US" sz="3200" b="1" dirty="0" smtClean="0">
                <a:solidFill>
                  <a:srgbClr val="240772"/>
                </a:solidFill>
                <a:effectLst>
                  <a:outerShdw blurRad="38100" dist="38100" dir="2700000" algn="tl">
                    <a:srgbClr val="000000">
                      <a:alpha val="43137"/>
                    </a:srgbClr>
                  </a:outerShdw>
                </a:effectLst>
                <a:latin typeface="Arial Rounded MT Bold" panose="020F0704030504030204" pitchFamily="34" charset="0"/>
              </a:rPr>
              <a:t>Data Quality Campaign</a:t>
            </a:r>
            <a:endParaRPr lang="en-US" sz="3200" b="1" dirty="0">
              <a:solidFill>
                <a:srgbClr val="240772"/>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6006348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784" b="780"/>
          <a:stretch/>
        </p:blipFill>
        <p:spPr>
          <a:xfrm>
            <a:off x="0" y="0"/>
            <a:ext cx="12192000" cy="6858000"/>
          </a:xfrm>
          <a:prstGeom prst="rect">
            <a:avLst/>
          </a:prstGeom>
        </p:spPr>
      </p:pic>
      <p:sp>
        <p:nvSpPr>
          <p:cNvPr id="4" name="TextBox 3"/>
          <p:cNvSpPr txBox="1"/>
          <p:nvPr/>
        </p:nvSpPr>
        <p:spPr>
          <a:xfrm>
            <a:off x="63681" y="262890"/>
            <a:ext cx="11919857" cy="769441"/>
          </a:xfrm>
          <a:prstGeom prst="rect">
            <a:avLst/>
          </a:prstGeom>
          <a:noFill/>
        </p:spPr>
        <p:txBody>
          <a:bodyPr wrap="square" rtlCol="0">
            <a:spAutoFit/>
          </a:bodyPr>
          <a:lstStyle/>
          <a:p>
            <a:r>
              <a:rPr lang="en-US" sz="4400" dirty="0" smtClean="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Federal Role in Safeguarding Student Data</a:t>
            </a:r>
            <a:endParaRPr lang="en-US" sz="44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411146" y="1402244"/>
            <a:ext cx="9601866" cy="3539430"/>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chemeClr val="bg1"/>
                </a:solidFill>
                <a:latin typeface="Arial Rounded MT Bold" panose="020F0704030504030204" pitchFamily="34" charset="0"/>
              </a:rPr>
              <a:t>Ensure federal laws provide a strong foundation to protect student information</a:t>
            </a:r>
          </a:p>
          <a:p>
            <a:endParaRPr lang="en-US" sz="2800" dirty="0" smtClean="0">
              <a:solidFill>
                <a:schemeClr val="bg1"/>
              </a:solidFill>
              <a:latin typeface="Arial Rounded MT Bold" panose="020F0704030504030204" pitchFamily="34" charset="0"/>
            </a:endParaRPr>
          </a:p>
          <a:p>
            <a:pPr marL="571500" indent="-571500">
              <a:buFont typeface="Arial" panose="020B0604020202020204" pitchFamily="34" charset="0"/>
              <a:buChar char="•"/>
            </a:pPr>
            <a:r>
              <a:rPr lang="en-US" sz="2800" dirty="0" smtClean="0">
                <a:solidFill>
                  <a:schemeClr val="bg1"/>
                </a:solidFill>
                <a:latin typeface="Arial Rounded MT Bold" panose="020F0704030504030204" pitchFamily="34" charset="0"/>
              </a:rPr>
              <a:t>Coordinate across agencies to provide clarity to schools as to how laws work together</a:t>
            </a:r>
          </a:p>
          <a:p>
            <a:endParaRPr lang="en-US" sz="2800" dirty="0" smtClean="0">
              <a:solidFill>
                <a:schemeClr val="bg1"/>
              </a:solidFill>
              <a:latin typeface="Arial Rounded MT Bold" panose="020F0704030504030204" pitchFamily="34" charset="0"/>
            </a:endParaRPr>
          </a:p>
          <a:p>
            <a:pPr marL="571500" indent="-571500">
              <a:buFont typeface="Arial" panose="020B0604020202020204" pitchFamily="34" charset="0"/>
              <a:buChar char="•"/>
            </a:pPr>
            <a:r>
              <a:rPr lang="en-US" sz="2800" dirty="0" smtClean="0">
                <a:solidFill>
                  <a:schemeClr val="bg1"/>
                </a:solidFill>
                <a:latin typeface="Arial Rounded MT Bold" panose="020F0704030504030204" pitchFamily="34" charset="0"/>
              </a:rPr>
              <a:t>Support state and local capacity to safeguard    data</a:t>
            </a:r>
            <a:endParaRPr lang="en-US" sz="2800" dirty="0">
              <a:solidFill>
                <a:schemeClr val="bg1"/>
              </a:solidFill>
              <a:latin typeface="Arial Rounded MT Bold" panose="020F070403050403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96628" t="-95773" r="-96628" b="-95773"/>
          <a:stretch/>
        </p:blipFill>
        <p:spPr>
          <a:xfrm>
            <a:off x="8823852" y="5434117"/>
            <a:ext cx="4773178" cy="17861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6825" y="1529819"/>
            <a:ext cx="2479561" cy="2479561"/>
          </a:xfrm>
          <a:prstGeom prst="rect">
            <a:avLst/>
          </a:prstGeom>
        </p:spPr>
      </p:pic>
    </p:spTree>
    <p:extLst>
      <p:ext uri="{BB962C8B-B14F-4D97-AF65-F5344CB8AC3E}">
        <p14:creationId xmlns:p14="http://schemas.microsoft.com/office/powerpoint/2010/main" val="23483630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784" b="780"/>
          <a:stretch/>
        </p:blipFill>
        <p:spPr>
          <a:xfrm>
            <a:off x="0" y="0"/>
            <a:ext cx="12192000" cy="6858000"/>
          </a:xfrm>
          <a:prstGeom prst="rect">
            <a:avLst/>
          </a:prstGeom>
        </p:spPr>
      </p:pic>
      <p:sp>
        <p:nvSpPr>
          <p:cNvPr id="4" name="TextBox 3"/>
          <p:cNvSpPr txBox="1"/>
          <p:nvPr/>
        </p:nvSpPr>
        <p:spPr>
          <a:xfrm>
            <a:off x="63681" y="262890"/>
            <a:ext cx="11919857" cy="769441"/>
          </a:xfrm>
          <a:prstGeom prst="rect">
            <a:avLst/>
          </a:prstGeom>
          <a:noFill/>
        </p:spPr>
        <p:txBody>
          <a:bodyPr wrap="square" rtlCol="0">
            <a:spAutoFit/>
          </a:bodyPr>
          <a:lstStyle/>
          <a:p>
            <a:r>
              <a:rPr lang="en-US" sz="4400" dirty="0" smtClean="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Federal Student Privacy Activities in 2015</a:t>
            </a:r>
            <a:endParaRPr lang="en-US" sz="44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411146" y="1402244"/>
            <a:ext cx="9601866" cy="5262979"/>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chemeClr val="accent4">
                    <a:lumMod val="60000"/>
                    <a:lumOff val="40000"/>
                  </a:schemeClr>
                </a:solidFill>
                <a:latin typeface="Arial Rounded MT Bold" panose="020F0704030504030204" pitchFamily="34" charset="0"/>
              </a:rPr>
              <a:t>FERPA Amendments (</a:t>
            </a:r>
            <a:r>
              <a:rPr lang="en-US" sz="3600" dirty="0" err="1" smtClean="0">
                <a:solidFill>
                  <a:schemeClr val="accent4">
                    <a:lumMod val="60000"/>
                    <a:lumOff val="40000"/>
                  </a:schemeClr>
                </a:solidFill>
                <a:latin typeface="Arial Rounded MT Bold" panose="020F0704030504030204" pitchFamily="34" charset="0"/>
              </a:rPr>
              <a:t>Rokita</a:t>
            </a:r>
            <a:r>
              <a:rPr lang="en-US" sz="3600" dirty="0" smtClean="0">
                <a:solidFill>
                  <a:schemeClr val="accent4">
                    <a:lumMod val="60000"/>
                    <a:lumOff val="40000"/>
                  </a:schemeClr>
                </a:solidFill>
                <a:latin typeface="Arial Rounded MT Bold" panose="020F0704030504030204" pitchFamily="34" charset="0"/>
              </a:rPr>
              <a:t>-Fudge)</a:t>
            </a:r>
          </a:p>
          <a:p>
            <a:pPr marL="1028700" lvl="1" indent="-571500">
              <a:buFont typeface="Wingdings" panose="05000000000000000000" pitchFamily="2" charset="2"/>
              <a:buChar char="§"/>
            </a:pPr>
            <a:r>
              <a:rPr lang="en-US" sz="3200" dirty="0" smtClean="0">
                <a:solidFill>
                  <a:schemeClr val="bg1"/>
                </a:solidFill>
                <a:latin typeface="Arial Rounded MT Bold" panose="020F0704030504030204" pitchFamily="34" charset="0"/>
              </a:rPr>
              <a:t>Access for research and community partners</a:t>
            </a:r>
          </a:p>
          <a:p>
            <a:pPr marL="571500" indent="-571500">
              <a:buFont typeface="Arial" panose="020B0604020202020204" pitchFamily="34" charset="0"/>
              <a:buChar char="•"/>
            </a:pPr>
            <a:r>
              <a:rPr lang="en-US" sz="3600" dirty="0">
                <a:solidFill>
                  <a:schemeClr val="accent4">
                    <a:lumMod val="60000"/>
                    <a:lumOff val="40000"/>
                  </a:schemeClr>
                </a:solidFill>
                <a:latin typeface="Arial Rounded MT Bold" panose="020F0704030504030204" pitchFamily="34" charset="0"/>
              </a:rPr>
              <a:t>ESEA Reauthorization</a:t>
            </a:r>
          </a:p>
          <a:p>
            <a:pPr marL="1028700" lvl="1" indent="-571500">
              <a:buFont typeface="Wingdings" panose="05000000000000000000" pitchFamily="2" charset="2"/>
              <a:buChar char="§"/>
            </a:pPr>
            <a:r>
              <a:rPr lang="en-US" sz="3200" dirty="0" smtClean="0">
                <a:solidFill>
                  <a:schemeClr val="bg1"/>
                </a:solidFill>
                <a:latin typeface="Arial Rounded MT Bold" panose="020F0704030504030204" pitchFamily="34" charset="0"/>
              </a:rPr>
              <a:t>Student </a:t>
            </a:r>
            <a:r>
              <a:rPr lang="en-US" sz="3200" dirty="0">
                <a:solidFill>
                  <a:schemeClr val="bg1"/>
                </a:solidFill>
                <a:latin typeface="Arial Rounded MT Bold" panose="020F0704030504030204" pitchFamily="34" charset="0"/>
              </a:rPr>
              <a:t>Data Privacy Policy </a:t>
            </a:r>
            <a:r>
              <a:rPr lang="en-US" sz="3200" dirty="0" smtClean="0">
                <a:solidFill>
                  <a:schemeClr val="bg1"/>
                </a:solidFill>
                <a:latin typeface="Arial Rounded MT Bold" panose="020F0704030504030204" pitchFamily="34" charset="0"/>
              </a:rPr>
              <a:t>Committee (Markey-Hatch)</a:t>
            </a:r>
          </a:p>
          <a:p>
            <a:pPr marL="1028700" lvl="1" indent="-571500">
              <a:buFont typeface="Wingdings" panose="05000000000000000000" pitchFamily="2" charset="2"/>
              <a:buChar char="§"/>
            </a:pPr>
            <a:r>
              <a:rPr lang="en-US" sz="3200" dirty="0" smtClean="0">
                <a:solidFill>
                  <a:schemeClr val="bg1"/>
                </a:solidFill>
                <a:latin typeface="Arial Rounded MT Bold" panose="020F0704030504030204" pitchFamily="34" charset="0"/>
              </a:rPr>
              <a:t>ITECH program with data literacy training</a:t>
            </a:r>
            <a:endParaRPr lang="en-US" sz="3200" dirty="0">
              <a:solidFill>
                <a:schemeClr val="bg1"/>
              </a:solidFill>
              <a:latin typeface="Arial Rounded MT Bold" panose="020F0704030504030204" pitchFamily="34" charset="0"/>
            </a:endParaRPr>
          </a:p>
          <a:p>
            <a:pPr marL="571500" indent="-571500">
              <a:buFont typeface="Arial" panose="020B0604020202020204" pitchFamily="34" charset="0"/>
              <a:buChar char="•"/>
            </a:pPr>
            <a:r>
              <a:rPr lang="en-US" sz="3600" dirty="0">
                <a:solidFill>
                  <a:schemeClr val="accent4">
                    <a:lumMod val="60000"/>
                    <a:lumOff val="40000"/>
                  </a:schemeClr>
                </a:solidFill>
                <a:latin typeface="Arial Rounded MT Bold" panose="020F0704030504030204" pitchFamily="34" charset="0"/>
              </a:rPr>
              <a:t>Messer-Polis and Blumenthal-Daines Bills</a:t>
            </a:r>
          </a:p>
          <a:p>
            <a:pPr marL="1028700" lvl="1" indent="-571500">
              <a:buFont typeface="Wingdings" panose="05000000000000000000" pitchFamily="2" charset="2"/>
              <a:buChar char="§"/>
            </a:pPr>
            <a:r>
              <a:rPr lang="en-US" sz="3200" dirty="0" smtClean="0">
                <a:solidFill>
                  <a:schemeClr val="bg1"/>
                </a:solidFill>
                <a:latin typeface="Arial Rounded MT Bold" panose="020F0704030504030204" pitchFamily="34" charset="0"/>
              </a:rPr>
              <a:t>Use of student data by service providers</a:t>
            </a:r>
            <a:endParaRPr lang="en-US" sz="3200" dirty="0">
              <a:solidFill>
                <a:schemeClr val="bg1"/>
              </a:solidFill>
              <a:latin typeface="Arial Rounded MT Bold" panose="020F070403050403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96628" t="-95773" r="-96628" b="-95773"/>
          <a:stretch/>
        </p:blipFill>
        <p:spPr>
          <a:xfrm>
            <a:off x="8823852" y="5434117"/>
            <a:ext cx="4773178" cy="17861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6825" y="1529819"/>
            <a:ext cx="2479561" cy="2479561"/>
          </a:xfrm>
          <a:prstGeom prst="rect">
            <a:avLst/>
          </a:prstGeom>
        </p:spPr>
      </p:pic>
    </p:spTree>
    <p:extLst>
      <p:ext uri="{BB962C8B-B14F-4D97-AF65-F5344CB8AC3E}">
        <p14:creationId xmlns:p14="http://schemas.microsoft.com/office/powerpoint/2010/main" val="5844694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7" r="-361" b="2754"/>
          <a:stretch/>
        </p:blipFill>
        <p:spPr>
          <a:xfrm>
            <a:off x="0" y="3629"/>
            <a:ext cx="12252960" cy="6858000"/>
          </a:xfrm>
          <a:prstGeom prst="rect">
            <a:avLst/>
          </a:prstGeom>
        </p:spPr>
      </p:pic>
    </p:spTree>
    <p:extLst>
      <p:ext uri="{BB962C8B-B14F-4D97-AF65-F5344CB8AC3E}">
        <p14:creationId xmlns:p14="http://schemas.microsoft.com/office/powerpoint/2010/main" val="23819414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400" y="151746"/>
            <a:ext cx="11269362" cy="1107996"/>
          </a:xfrm>
          <a:prstGeom prst="rect">
            <a:avLst/>
          </a:prstGeom>
          <a:noFill/>
        </p:spPr>
        <p:txBody>
          <a:bodyPr wrap="square" rtlCol="0">
            <a:spAutoFit/>
          </a:bodyPr>
          <a:lstStyle/>
          <a:p>
            <a:r>
              <a:rPr lang="en-US" sz="6600" dirty="0" smtClean="0">
                <a:solidFill>
                  <a:schemeClr val="accent2"/>
                </a:solidFill>
                <a:latin typeface="Arial Rounded MT Bold" panose="020F0704030504030204" pitchFamily="34" charset="0"/>
              </a:rPr>
              <a:t>Data should…</a:t>
            </a:r>
            <a:endParaRPr lang="en-US" sz="6600" dirty="0">
              <a:solidFill>
                <a:schemeClr val="accent2"/>
              </a:solidFill>
              <a:latin typeface="Arial Rounded MT Bold" panose="020F07040305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6939"/>
            <a:ext cx="5555966" cy="3837214"/>
          </a:xfrm>
          <a:prstGeom prst="rect">
            <a:avLst/>
          </a:prstGeom>
          <a:effectLst>
            <a:softEdge rad="127000"/>
          </a:effectLst>
        </p:spPr>
      </p:pic>
      <p:sp>
        <p:nvSpPr>
          <p:cNvPr id="2" name="Rectangle 1"/>
          <p:cNvSpPr/>
          <p:nvPr/>
        </p:nvSpPr>
        <p:spPr>
          <a:xfrm>
            <a:off x="4748213" y="1595021"/>
            <a:ext cx="7443787" cy="5262979"/>
          </a:xfrm>
          <a:prstGeom prst="rect">
            <a:avLst/>
          </a:prstGeom>
        </p:spPr>
        <p:txBody>
          <a:bodyPr wrap="square">
            <a:spAutoFit/>
          </a:bodyPr>
          <a:lstStyle/>
          <a:p>
            <a:pPr marL="1200150" lvl="1" indent="-742950">
              <a:spcAft>
                <a:spcPts val="2400"/>
              </a:spcAft>
              <a:buFont typeface="+mj-lt"/>
              <a:buAutoNum type="arabicPeriod"/>
            </a:pPr>
            <a:r>
              <a:rPr lang="en-US" sz="2400" dirty="0" smtClean="0">
                <a:solidFill>
                  <a:srgbClr val="376BA5"/>
                </a:solidFill>
                <a:latin typeface="Arial Rounded MT Bold" panose="020F0704030504030204" pitchFamily="34" charset="0"/>
              </a:rPr>
              <a:t>Support </a:t>
            </a:r>
            <a:r>
              <a:rPr lang="en-US" sz="2400" dirty="0">
                <a:solidFill>
                  <a:srgbClr val="376BA5"/>
                </a:solidFill>
                <a:latin typeface="Arial Rounded MT Bold" panose="020F0704030504030204" pitchFamily="34" charset="0"/>
              </a:rPr>
              <a:t>student learning</a:t>
            </a:r>
          </a:p>
          <a:p>
            <a:pPr marL="1200150" lvl="1" indent="-742950">
              <a:spcAft>
                <a:spcPts val="2400"/>
              </a:spcAft>
              <a:buFont typeface="+mj-lt"/>
              <a:buAutoNum type="arabicPeriod"/>
            </a:pPr>
            <a:r>
              <a:rPr lang="en-US" sz="2400" dirty="0">
                <a:solidFill>
                  <a:srgbClr val="376BA5"/>
                </a:solidFill>
                <a:latin typeface="Arial Rounded MT Bold" panose="020F0704030504030204" pitchFamily="34" charset="0"/>
              </a:rPr>
              <a:t>Foster continuous improvement</a:t>
            </a:r>
          </a:p>
          <a:p>
            <a:pPr marL="1200150" lvl="1" indent="-742950">
              <a:spcAft>
                <a:spcPts val="2400"/>
              </a:spcAft>
              <a:buFont typeface="+mj-lt"/>
              <a:buAutoNum type="arabicPeriod"/>
            </a:pPr>
            <a:r>
              <a:rPr lang="en-US" sz="2400" dirty="0">
                <a:solidFill>
                  <a:srgbClr val="376BA5"/>
                </a:solidFill>
                <a:latin typeface="Arial Rounded MT Bold" panose="020F0704030504030204" pitchFamily="34" charset="0"/>
              </a:rPr>
              <a:t>Inform, engage, and </a:t>
            </a:r>
            <a:r>
              <a:rPr lang="en-US" sz="2400" dirty="0" smtClean="0">
                <a:solidFill>
                  <a:srgbClr val="376BA5"/>
                </a:solidFill>
                <a:latin typeface="Arial Rounded MT Bold" panose="020F0704030504030204" pitchFamily="34" charset="0"/>
              </a:rPr>
              <a:t>empower</a:t>
            </a:r>
          </a:p>
          <a:p>
            <a:pPr marL="1200150" lvl="1" indent="-742950">
              <a:spcBef>
                <a:spcPts val="1200"/>
              </a:spcBef>
              <a:spcAft>
                <a:spcPts val="1200"/>
              </a:spcAft>
              <a:buFont typeface="+mj-lt"/>
              <a:buAutoNum type="arabicPeriod" startAt="4"/>
            </a:pPr>
            <a:r>
              <a:rPr lang="en-US" sz="2400" dirty="0">
                <a:solidFill>
                  <a:srgbClr val="376BA5"/>
                </a:solidFill>
                <a:latin typeface="Arial Rounded MT Bold" panose="020F0704030504030204" pitchFamily="34" charset="0"/>
              </a:rPr>
              <a:t>Be accessible to parents, students, and educators</a:t>
            </a:r>
          </a:p>
          <a:p>
            <a:pPr marL="1200150" lvl="1" indent="-742950">
              <a:spcBef>
                <a:spcPts val="1200"/>
              </a:spcBef>
              <a:spcAft>
                <a:spcPts val="1200"/>
              </a:spcAft>
              <a:buFont typeface="+mj-lt"/>
              <a:buAutoNum type="arabicPeriod" startAt="4"/>
            </a:pPr>
            <a:r>
              <a:rPr lang="en-US" sz="2400" dirty="0">
                <a:solidFill>
                  <a:srgbClr val="376BA5"/>
                </a:solidFill>
                <a:latin typeface="Arial Rounded MT Bold" panose="020F0704030504030204" pitchFamily="34" charset="0"/>
              </a:rPr>
              <a:t>Inform professional judgment of educators</a:t>
            </a:r>
          </a:p>
          <a:p>
            <a:pPr marL="1200150" lvl="1" indent="-742950">
              <a:spcBef>
                <a:spcPts val="1200"/>
              </a:spcBef>
              <a:spcAft>
                <a:spcPts val="1200"/>
              </a:spcAft>
              <a:buFont typeface="+mj-lt"/>
              <a:buAutoNum type="arabicPeriod" startAt="4"/>
            </a:pPr>
            <a:r>
              <a:rPr lang="en-US" sz="2400" dirty="0">
                <a:solidFill>
                  <a:srgbClr val="376BA5"/>
                </a:solidFill>
                <a:latin typeface="Arial Rounded MT Bold" panose="020F0704030504030204" pitchFamily="34" charset="0"/>
              </a:rPr>
              <a:t>Only be shared for authorized purposes</a:t>
            </a:r>
          </a:p>
          <a:p>
            <a:pPr marL="1200150" lvl="1" indent="-742950">
              <a:spcAft>
                <a:spcPts val="2400"/>
              </a:spcAft>
              <a:buFont typeface="+mj-lt"/>
              <a:buAutoNum type="arabicPeriod"/>
            </a:pPr>
            <a:endParaRPr lang="en-US" sz="2400" dirty="0">
              <a:solidFill>
                <a:srgbClr val="376BA5"/>
              </a:solidFill>
              <a:latin typeface="Arial Rounded MT Bold" panose="020F0704030504030204" pitchFamily="34" charset="0"/>
            </a:endParaRPr>
          </a:p>
        </p:txBody>
      </p:sp>
    </p:spTree>
    <p:extLst>
      <p:ext uri="{BB962C8B-B14F-4D97-AF65-F5344CB8AC3E}">
        <p14:creationId xmlns:p14="http://schemas.microsoft.com/office/powerpoint/2010/main" val="7708511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14900" y="1554043"/>
            <a:ext cx="6917872" cy="3785652"/>
          </a:xfrm>
          <a:prstGeom prst="rect">
            <a:avLst/>
          </a:prstGeom>
        </p:spPr>
        <p:txBody>
          <a:bodyPr wrap="square">
            <a:spAutoFit/>
          </a:bodyPr>
          <a:lstStyle/>
          <a:p>
            <a:pPr marL="742950" marR="0" lvl="0" indent="-742950" fontAlgn="base">
              <a:lnSpc>
                <a:spcPct val="115000"/>
              </a:lnSpc>
              <a:spcBef>
                <a:spcPts val="0"/>
              </a:spcBef>
              <a:spcAft>
                <a:spcPts val="600"/>
              </a:spcAft>
              <a:buFont typeface="+mj-lt"/>
              <a:buAutoNum type="arabicPeriod" startAt="7"/>
            </a:pPr>
            <a:r>
              <a:rPr lang="en-US" sz="4000"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C</a:t>
            </a:r>
            <a:r>
              <a:rPr lang="en-US" sz="4000" dirty="0" smtClean="0">
                <a:solidFill>
                  <a:schemeClr val="bg1"/>
                </a:solidFill>
                <a:effectLst/>
                <a:latin typeface="Arial Rounded MT Bold" panose="020F0704030504030204" pitchFamily="34" charset="0"/>
                <a:ea typeface="Calibri" panose="020F0502020204030204" pitchFamily="34" charset="0"/>
                <a:cs typeface="Arial" panose="020B0604020202020204" pitchFamily="34" charset="0"/>
              </a:rPr>
              <a:t>lear, publicly available rules </a:t>
            </a:r>
          </a:p>
          <a:p>
            <a:pPr marL="742950" marR="0" lvl="0" indent="-742950" fontAlgn="base">
              <a:lnSpc>
                <a:spcPct val="115000"/>
              </a:lnSpc>
              <a:spcBef>
                <a:spcPts val="0"/>
              </a:spcBef>
              <a:spcAft>
                <a:spcPts val="600"/>
              </a:spcAft>
              <a:buFont typeface="+mj-lt"/>
              <a:buAutoNum type="arabicPeriod" startAt="7"/>
            </a:pPr>
            <a:r>
              <a:rPr lang="en-US" sz="4000"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Access to only what they need</a:t>
            </a:r>
            <a:endParaRPr lang="en-US" sz="4000" dirty="0" smtClean="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742950" marR="0" lvl="0" indent="-742950" fontAlgn="base">
              <a:lnSpc>
                <a:spcPct val="115000"/>
              </a:lnSpc>
              <a:spcBef>
                <a:spcPts val="0"/>
              </a:spcBef>
              <a:spcAft>
                <a:spcPts val="600"/>
              </a:spcAft>
              <a:buFont typeface="+mj-lt"/>
              <a:buAutoNum type="arabicPeriod" startAt="7"/>
            </a:pPr>
            <a:r>
              <a:rPr lang="en-US" sz="4000" dirty="0" smtClean="0">
                <a:solidFill>
                  <a:schemeClr val="bg1"/>
                </a:solidFill>
                <a:latin typeface="Arial Rounded MT Bold" panose="020F0704030504030204" pitchFamily="34" charset="0"/>
                <a:ea typeface="Times New Roman" panose="02020603050405020304" pitchFamily="18" charset="0"/>
                <a:cs typeface="Times New Roman" panose="02020603050405020304" pitchFamily="18" charset="0"/>
              </a:rPr>
              <a:t>Training</a:t>
            </a:r>
            <a:endParaRPr lang="en-US" sz="40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146072" y="35738"/>
            <a:ext cx="12192000" cy="1200329"/>
          </a:xfrm>
          <a:prstGeom prst="rect">
            <a:avLst/>
          </a:prstGeom>
          <a:noFill/>
        </p:spPr>
        <p:txBody>
          <a:bodyPr wrap="square" rtlCol="0">
            <a:spAutoFit/>
          </a:bodyPr>
          <a:lstStyle/>
          <a:p>
            <a:r>
              <a:rPr lang="en-US" sz="3600" dirty="0" smtClean="0">
                <a:solidFill>
                  <a:schemeClr val="bg1"/>
                </a:solidFill>
                <a:latin typeface="Arial Rounded MT Bold" panose="020F0704030504030204" pitchFamily="34" charset="0"/>
              </a:rPr>
              <a:t>Everyone with access to student information should have…</a:t>
            </a:r>
            <a:endParaRPr lang="en-US" sz="3600" dirty="0">
              <a:solidFill>
                <a:schemeClr val="bg1"/>
              </a:solidFill>
              <a:latin typeface="Arial Rounded MT Bold" panose="020F070403050403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55" y="1271805"/>
            <a:ext cx="3563031" cy="4406575"/>
          </a:xfrm>
          <a:prstGeom prst="rect">
            <a:avLst/>
          </a:prstGeom>
          <a:effectLst>
            <a:innerShdw blurRad="114300">
              <a:prstClr val="black"/>
            </a:innerShdw>
          </a:effectLst>
        </p:spPr>
      </p:pic>
    </p:spTree>
    <p:extLst>
      <p:ext uri="{BB962C8B-B14F-4D97-AF65-F5344CB8AC3E}">
        <p14:creationId xmlns:p14="http://schemas.microsoft.com/office/powerpoint/2010/main" val="253147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E3F41"/>
        </a:solidFill>
        <a:effectLst/>
      </p:bgPr>
    </p:bg>
    <p:spTree>
      <p:nvGrpSpPr>
        <p:cNvPr id="1" name=""/>
        <p:cNvGrpSpPr/>
        <p:nvPr/>
      </p:nvGrpSpPr>
      <p:grpSpPr>
        <a:xfrm>
          <a:off x="0" y="0"/>
          <a:ext cx="0" cy="0"/>
          <a:chOff x="0" y="0"/>
          <a:chExt cx="0" cy="0"/>
        </a:xfrm>
      </p:grpSpPr>
      <p:sp>
        <p:nvSpPr>
          <p:cNvPr id="4" name="TextBox 3"/>
          <p:cNvSpPr txBox="1"/>
          <p:nvPr/>
        </p:nvSpPr>
        <p:spPr>
          <a:xfrm>
            <a:off x="130221" y="0"/>
            <a:ext cx="12192000" cy="1200329"/>
          </a:xfrm>
          <a:prstGeom prst="rect">
            <a:avLst/>
          </a:prstGeom>
          <a:noFill/>
        </p:spPr>
        <p:txBody>
          <a:bodyPr wrap="square" rtlCol="0">
            <a:spAutoFit/>
          </a:bodyPr>
          <a:lstStyle/>
          <a:p>
            <a:r>
              <a:rPr lang="en-US" sz="3600" dirty="0" smtClean="0">
                <a:solidFill>
                  <a:srgbClr val="FFFFFF"/>
                </a:solidFill>
                <a:latin typeface="Arial Rounded MT Bold" panose="020F0704030504030204" pitchFamily="34" charset="0"/>
              </a:rPr>
              <a:t>10. Institutions that collect and maintain student</a:t>
            </a:r>
          </a:p>
          <a:p>
            <a:r>
              <a:rPr lang="en-US" sz="3600" dirty="0">
                <a:solidFill>
                  <a:srgbClr val="FFFFFF"/>
                </a:solidFill>
                <a:latin typeface="Arial Rounded MT Bold" panose="020F0704030504030204" pitchFamily="34" charset="0"/>
              </a:rPr>
              <a:t> </a:t>
            </a:r>
            <a:r>
              <a:rPr lang="en-US" sz="3600" dirty="0" smtClean="0">
                <a:solidFill>
                  <a:srgbClr val="FFFFFF"/>
                </a:solidFill>
                <a:latin typeface="Arial Rounded MT Bold" panose="020F0704030504030204" pitchFamily="34" charset="0"/>
              </a:rPr>
              <a:t>      information should have…</a:t>
            </a:r>
            <a:endParaRPr lang="en-US" sz="3600" dirty="0">
              <a:solidFill>
                <a:srgbClr val="FFFFFF"/>
              </a:solidFill>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2921"/>
            <a:ext cx="7207623" cy="4805079"/>
          </a:xfrm>
          <a:prstGeom prst="rect">
            <a:avLst/>
          </a:prstGeom>
        </p:spPr>
      </p:pic>
      <p:sp>
        <p:nvSpPr>
          <p:cNvPr id="5" name="Rectangle 4"/>
          <p:cNvSpPr/>
          <p:nvPr/>
        </p:nvSpPr>
        <p:spPr>
          <a:xfrm>
            <a:off x="5940093" y="2052921"/>
            <a:ext cx="6293223" cy="3154710"/>
          </a:xfrm>
          <a:prstGeom prst="rect">
            <a:avLst/>
          </a:prstGeom>
        </p:spPr>
        <p:txBody>
          <a:bodyPr wrap="square">
            <a:spAutoFit/>
          </a:bodyPr>
          <a:lstStyle/>
          <a:p>
            <a:pPr marL="1028700" lvl="1" indent="-571500" fontAlgn="base">
              <a:lnSpc>
                <a:spcPct val="115000"/>
              </a:lnSpc>
              <a:spcAft>
                <a:spcPts val="600"/>
              </a:spcAft>
              <a:buFont typeface="Wingdings" panose="05000000000000000000" pitchFamily="2" charset="2"/>
              <a:buChar char="ü"/>
            </a:pPr>
            <a:r>
              <a:rPr lang="en-US" sz="4000" dirty="0" smtClean="0">
                <a:solidFill>
                  <a:srgbClr val="FFFFFF"/>
                </a:solidFill>
                <a:latin typeface="Arial Rounded MT Bold" panose="020F0704030504030204" pitchFamily="34" charset="0"/>
                <a:ea typeface="Calibri" panose="020F0502020204030204" pitchFamily="34" charset="0"/>
                <a:cs typeface="Arial" panose="020B0604020202020204" pitchFamily="34" charset="0"/>
              </a:rPr>
              <a:t>Governance</a:t>
            </a:r>
            <a:endParaRPr lang="en-US" sz="4000" dirty="0" smtClean="0">
              <a:solidFill>
                <a:srgbClr val="FFFFFF"/>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1028700" lvl="1" indent="-571500" fontAlgn="base">
              <a:lnSpc>
                <a:spcPct val="115000"/>
              </a:lnSpc>
              <a:spcAft>
                <a:spcPts val="600"/>
              </a:spcAft>
              <a:buFont typeface="Wingdings" panose="05000000000000000000" pitchFamily="2" charset="2"/>
              <a:buChar char="ü"/>
            </a:pPr>
            <a:r>
              <a:rPr lang="en-US" sz="4000" dirty="0" smtClean="0">
                <a:solidFill>
                  <a:srgbClr val="FFFFFF"/>
                </a:solidFill>
                <a:latin typeface="Arial Rounded MT Bold" panose="020F0704030504030204" pitchFamily="34" charset="0"/>
                <a:ea typeface="Times New Roman" panose="02020603050405020304" pitchFamily="18" charset="0"/>
                <a:cs typeface="Times New Roman" panose="02020603050405020304" pitchFamily="18" charset="0"/>
              </a:rPr>
              <a:t>Transparency</a:t>
            </a:r>
          </a:p>
          <a:p>
            <a:pPr marL="1028700" lvl="1" indent="-571500" fontAlgn="base">
              <a:lnSpc>
                <a:spcPct val="115000"/>
              </a:lnSpc>
              <a:spcAft>
                <a:spcPts val="600"/>
              </a:spcAft>
              <a:buFont typeface="Wingdings" panose="05000000000000000000" pitchFamily="2" charset="2"/>
              <a:buChar char="ü"/>
            </a:pPr>
            <a:r>
              <a:rPr lang="en-US" sz="4000" dirty="0" smtClean="0">
                <a:solidFill>
                  <a:srgbClr val="FFFFFF"/>
                </a:solidFill>
                <a:latin typeface="Arial Rounded MT Bold" panose="020F0704030504030204" pitchFamily="34" charset="0"/>
                <a:ea typeface="Calibri" panose="020F0502020204030204" pitchFamily="34" charset="0"/>
                <a:cs typeface="Times New Roman" panose="02020603050405020304" pitchFamily="18" charset="0"/>
              </a:rPr>
              <a:t>Security</a:t>
            </a:r>
          </a:p>
          <a:p>
            <a:pPr marL="1028700" lvl="1" indent="-571500" fontAlgn="base">
              <a:lnSpc>
                <a:spcPct val="115000"/>
              </a:lnSpc>
              <a:spcAft>
                <a:spcPts val="600"/>
              </a:spcAft>
              <a:buFont typeface="Wingdings" panose="05000000000000000000" pitchFamily="2" charset="2"/>
              <a:buChar char="ü"/>
            </a:pPr>
            <a:r>
              <a:rPr lang="en-US" sz="4000" dirty="0" smtClean="0">
                <a:solidFill>
                  <a:srgbClr val="FFFFFF"/>
                </a:solidFill>
                <a:latin typeface="Arial Rounded MT Bold" panose="020F0704030504030204" pitchFamily="34" charset="0"/>
                <a:ea typeface="Calibri" panose="020F0502020204030204" pitchFamily="34" charset="0"/>
                <a:cs typeface="Times New Roman" panose="02020603050405020304" pitchFamily="18" charset="0"/>
              </a:rPr>
              <a:t>Communications</a:t>
            </a:r>
            <a:endParaRPr lang="en-US" sz="4000" dirty="0">
              <a:solidFill>
                <a:srgbClr val="FFFFFF"/>
              </a:solidFill>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093716"/>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7865" y="280374"/>
            <a:ext cx="6270171" cy="923330"/>
          </a:xfrm>
          <a:prstGeom prst="rect">
            <a:avLst/>
          </a:prstGeom>
          <a:noFill/>
        </p:spPr>
        <p:txBody>
          <a:bodyPr wrap="square" rtlCol="0">
            <a:spAutoFit/>
          </a:bodyPr>
          <a:lstStyle/>
          <a:p>
            <a:r>
              <a:rPr lang="en-US" sz="5400" dirty="0" smtClean="0">
                <a:solidFill>
                  <a:srgbClr val="3C5AA1"/>
                </a:solidFill>
                <a:latin typeface="Arial Rounded MT Bold" panose="020F0704030504030204" pitchFamily="34" charset="0"/>
              </a:rPr>
              <a:t>Stay updated!</a:t>
            </a:r>
            <a:endParaRPr lang="en-US" sz="5400" dirty="0">
              <a:solidFill>
                <a:srgbClr val="3C5AA1"/>
              </a:solidFill>
              <a:latin typeface="Arial Rounded MT Bold" panose="020F070403050403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60" r="853"/>
          <a:stretch/>
        </p:blipFill>
        <p:spPr>
          <a:xfrm>
            <a:off x="3428554" y="2610090"/>
            <a:ext cx="5905652" cy="4247910"/>
          </a:xfrm>
          <a:prstGeom prst="rect">
            <a:avLst/>
          </a:prstGeom>
        </p:spPr>
      </p:pic>
      <p:sp>
        <p:nvSpPr>
          <p:cNvPr id="5" name="TextBox 4"/>
          <p:cNvSpPr txBox="1"/>
          <p:nvPr/>
        </p:nvSpPr>
        <p:spPr>
          <a:xfrm>
            <a:off x="2912193" y="1317967"/>
            <a:ext cx="6938375" cy="707886"/>
          </a:xfrm>
          <a:prstGeom prst="rect">
            <a:avLst/>
          </a:prstGeom>
          <a:ln w="76200">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dirty="0" err="1" smtClean="0">
                <a:solidFill>
                  <a:srgbClr val="EB901B"/>
                </a:solidFill>
                <a:latin typeface="Arial Rounded MT Bold" panose="020F0704030504030204" pitchFamily="34" charset="0"/>
              </a:rPr>
              <a:t>StudentDataPrinciples.Org</a:t>
            </a:r>
            <a:endParaRPr lang="en-US" sz="4000" dirty="0" smtClean="0">
              <a:solidFill>
                <a:srgbClr val="EB901B"/>
              </a:solidFill>
              <a:latin typeface="Arial Rounded MT Bold" panose="020F0704030504030204" pitchFamily="34" charset="0"/>
            </a:endParaRPr>
          </a:p>
        </p:txBody>
      </p:sp>
      <p:sp>
        <p:nvSpPr>
          <p:cNvPr id="6" name="TextBox 5"/>
          <p:cNvSpPr txBox="1"/>
          <p:nvPr/>
        </p:nvSpPr>
        <p:spPr>
          <a:xfrm>
            <a:off x="3276544" y="2140118"/>
            <a:ext cx="7332814" cy="707886"/>
          </a:xfrm>
          <a:prstGeom prst="rect">
            <a:avLst/>
          </a:prstGeom>
          <a:noFill/>
        </p:spPr>
        <p:txBody>
          <a:bodyPr wrap="square" rtlCol="0">
            <a:spAutoFit/>
          </a:bodyPr>
          <a:lstStyle/>
          <a:p>
            <a:r>
              <a:rPr lang="en-US" sz="4000" dirty="0" smtClean="0">
                <a:solidFill>
                  <a:srgbClr val="EB901B"/>
                </a:solidFill>
                <a:latin typeface="Arial Rounded MT Bold" panose="020F0704030504030204" pitchFamily="34" charset="0"/>
              </a:rPr>
              <a:t>#</a:t>
            </a:r>
            <a:r>
              <a:rPr lang="en-US" sz="4000" dirty="0" err="1" smtClean="0">
                <a:solidFill>
                  <a:srgbClr val="EB901B"/>
                </a:solidFill>
                <a:latin typeface="Arial Rounded MT Bold" panose="020F0704030504030204" pitchFamily="34" charset="0"/>
              </a:rPr>
              <a:t>StudentDataPrinciples</a:t>
            </a:r>
            <a:endParaRPr lang="en-US" sz="4000" dirty="0">
              <a:solidFill>
                <a:srgbClr val="EB901B"/>
              </a:solidFill>
              <a:latin typeface="Arial Rounded MT Bold" panose="020F0704030504030204" pitchFamily="34" charset="0"/>
            </a:endParaRPr>
          </a:p>
        </p:txBody>
      </p:sp>
    </p:spTree>
    <p:extLst>
      <p:ext uri="{BB962C8B-B14F-4D97-AF65-F5344CB8AC3E}">
        <p14:creationId xmlns:p14="http://schemas.microsoft.com/office/powerpoint/2010/main" val="4633606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8998" y="5167752"/>
            <a:ext cx="6096000" cy="1138773"/>
          </a:xfrm>
          <a:prstGeom prst="rect">
            <a:avLst/>
          </a:prstGeom>
        </p:spPr>
        <p:txBody>
          <a:bodyPr>
            <a:spAutoFit/>
          </a:bodyPr>
          <a:lstStyle/>
          <a:p>
            <a:pPr algn="ctr"/>
            <a:r>
              <a:rPr lang="en-US" sz="4000" spc="300" dirty="0" smtClean="0">
                <a:solidFill>
                  <a:srgbClr val="196F3D"/>
                </a:solidFill>
                <a:latin typeface="Bernard MT Condensed" panose="02050806060905020404" pitchFamily="18" charset="0"/>
              </a:rPr>
              <a:t>Paige Kowalski</a:t>
            </a:r>
          </a:p>
          <a:p>
            <a:pPr algn="ctr"/>
            <a:r>
              <a:rPr lang="en-US" sz="2800" dirty="0" smtClean="0">
                <a:latin typeface="Adobe Gothic Std B" panose="020B0800000000000000" pitchFamily="34" charset="-128"/>
                <a:ea typeface="Adobe Gothic Std B" panose="020B0800000000000000" pitchFamily="34" charset="-128"/>
              </a:rPr>
              <a:t>Paige@dataqualitycampaign.org</a:t>
            </a:r>
            <a:r>
              <a:rPr lang="en-US" dirty="0" smtClean="0"/>
              <a:t>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2742" y="694084"/>
            <a:ext cx="5399027" cy="3215885"/>
          </a:xfrm>
          <a:prstGeom prst="rect">
            <a:avLst/>
          </a:prstGeom>
        </p:spPr>
      </p:pic>
      <p:cxnSp>
        <p:nvCxnSpPr>
          <p:cNvPr id="8" name="Straight Connector 7"/>
          <p:cNvCxnSpPr/>
          <p:nvPr/>
        </p:nvCxnSpPr>
        <p:spPr>
          <a:xfrm>
            <a:off x="3082741" y="4214630"/>
            <a:ext cx="5399027" cy="0"/>
          </a:xfrm>
          <a:prstGeom prst="line">
            <a:avLst/>
          </a:prstGeom>
          <a:ln>
            <a:solidFill>
              <a:srgbClr val="2C256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25162" y="4214630"/>
            <a:ext cx="5114184" cy="707886"/>
          </a:xfrm>
          <a:prstGeom prst="rect">
            <a:avLst/>
          </a:prstGeom>
          <a:noFill/>
        </p:spPr>
        <p:txBody>
          <a:bodyPr wrap="square" rtlCol="0">
            <a:spAutoFit/>
          </a:bodyPr>
          <a:lstStyle/>
          <a:p>
            <a:r>
              <a:rPr lang="en-US" sz="4000" i="1" dirty="0">
                <a:solidFill>
                  <a:srgbClr val="2C256D"/>
                </a:solidFill>
                <a:latin typeface="Traditional Arabic" panose="02020603050405020304" pitchFamily="18" charset="-78"/>
                <a:cs typeface="Traditional Arabic" panose="02020603050405020304" pitchFamily="18" charset="-78"/>
              </a:rPr>
              <a:t>d</a:t>
            </a:r>
            <a:r>
              <a:rPr lang="en-US" sz="4000" i="1" dirty="0" smtClean="0">
                <a:solidFill>
                  <a:srgbClr val="2C256D"/>
                </a:solidFill>
                <a:latin typeface="Traditional Arabic" panose="02020603050405020304" pitchFamily="18" charset="-78"/>
                <a:cs typeface="Traditional Arabic" panose="02020603050405020304" pitchFamily="18" charset="-78"/>
              </a:rPr>
              <a:t>ataqualitycampaign.org</a:t>
            </a:r>
            <a:endParaRPr lang="en-US" sz="4000" i="1" dirty="0">
              <a:solidFill>
                <a:srgbClr val="2C256D"/>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8109616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4" b="780"/>
          <a:stretch/>
        </p:blipFill>
        <p:spPr>
          <a:xfrm>
            <a:off x="0" y="0"/>
            <a:ext cx="12192000" cy="6858000"/>
          </a:xfrm>
          <a:prstGeom prst="rect">
            <a:avLst/>
          </a:prstGeom>
        </p:spPr>
      </p:pic>
      <p:graphicFrame>
        <p:nvGraphicFramePr>
          <p:cNvPr id="5" name="Diagram 4"/>
          <p:cNvGraphicFramePr/>
          <p:nvPr>
            <p:extLst>
              <p:ext uri="{D42A27DB-BD31-4B8C-83A1-F6EECF244321}">
                <p14:modId xmlns:p14="http://schemas.microsoft.com/office/powerpoint/2010/main" val="1127007585"/>
              </p:ext>
            </p:extLst>
          </p:nvPr>
        </p:nvGraphicFramePr>
        <p:xfrm>
          <a:off x="1924707" y="1040524"/>
          <a:ext cx="8149459" cy="5285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96628" t="-95773" r="-96628" b="-95773"/>
          <a:stretch/>
        </p:blipFill>
        <p:spPr>
          <a:xfrm>
            <a:off x="8823852" y="5434117"/>
            <a:ext cx="4773178" cy="1786132"/>
          </a:xfrm>
          <a:prstGeom prst="rect">
            <a:avLst/>
          </a:prstGeom>
        </p:spPr>
      </p:pic>
      <p:sp>
        <p:nvSpPr>
          <p:cNvPr id="8" name="TextBox 7"/>
          <p:cNvSpPr txBox="1"/>
          <p:nvPr/>
        </p:nvSpPr>
        <p:spPr>
          <a:xfrm>
            <a:off x="26693" y="0"/>
            <a:ext cx="8797159" cy="769441"/>
          </a:xfrm>
          <a:prstGeom prst="rect">
            <a:avLst/>
          </a:prstGeom>
          <a:noFill/>
        </p:spPr>
        <p:txBody>
          <a:bodyPr wrap="square" rtlCol="0">
            <a:spAutoFit/>
          </a:bodyPr>
          <a:lstStyle/>
          <a:p>
            <a:r>
              <a:rPr lang="en-US" sz="4400" dirty="0" smtClean="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Education is Changing</a:t>
            </a:r>
            <a:endParaRPr lang="en-US" sz="44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8522874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5483" t="11069" r="5913" b="16982"/>
          <a:stretch/>
        </p:blipFill>
        <p:spPr>
          <a:xfrm>
            <a:off x="-3732" y="0"/>
            <a:ext cx="12252960" cy="6949440"/>
          </a:xfrm>
          <a:prstGeom prst="rect">
            <a:avLst/>
          </a:prstGeom>
        </p:spPr>
      </p:pic>
      <p:sp>
        <p:nvSpPr>
          <p:cNvPr id="4" name="TextBox 3"/>
          <p:cNvSpPr txBox="1"/>
          <p:nvPr/>
        </p:nvSpPr>
        <p:spPr>
          <a:xfrm>
            <a:off x="-1" y="0"/>
            <a:ext cx="11756571" cy="707886"/>
          </a:xfrm>
          <a:prstGeom prst="rect">
            <a:avLst/>
          </a:prstGeom>
          <a:noFill/>
        </p:spPr>
        <p:txBody>
          <a:bodyPr wrap="square" rtlCol="0">
            <a:spAutoFit/>
          </a:bodyPr>
          <a:lstStyle/>
          <a:p>
            <a:r>
              <a:rPr lang="en-US" sz="4000" dirty="0" smtClean="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Focus of State and Federal Privacy Conversations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628" t="-95773" r="-96628" b="-95773"/>
          <a:stretch/>
        </p:blipFill>
        <p:spPr>
          <a:xfrm>
            <a:off x="8823852" y="5597407"/>
            <a:ext cx="4773178" cy="1786132"/>
          </a:xfrm>
          <a:prstGeom prst="rect">
            <a:avLst/>
          </a:prstGeom>
        </p:spPr>
      </p:pic>
      <p:sp>
        <p:nvSpPr>
          <p:cNvPr id="9" name="TextBox 8"/>
          <p:cNvSpPr txBox="1"/>
          <p:nvPr/>
        </p:nvSpPr>
        <p:spPr>
          <a:xfrm>
            <a:off x="186767" y="1719940"/>
            <a:ext cx="3706586" cy="4297680"/>
          </a:xfrm>
          <a:prstGeom prst="rect">
            <a:avLst/>
          </a:prstGeom>
          <a:solidFill>
            <a:schemeClr val="tx1">
              <a:lumMod val="75000"/>
              <a:lumOff val="25000"/>
            </a:schemeClr>
          </a:solidFill>
          <a:ln w="152400">
            <a:solidFill>
              <a:schemeClr val="bg1"/>
            </a:solidFill>
          </a:ln>
        </p:spPr>
        <p:txBody>
          <a:bodyPr wrap="square" rtlCol="0">
            <a:spAutoFit/>
          </a:bodyPr>
          <a:lstStyle/>
          <a:p>
            <a:pPr algn="ctr"/>
            <a:r>
              <a:rPr lang="en-US" sz="3200" dirty="0" smtClean="0">
                <a:solidFill>
                  <a:schemeClr val="bg1"/>
                </a:solidFill>
                <a:latin typeface="Arial Rounded MT Bold" panose="020F0704030504030204" pitchFamily="34" charset="0"/>
              </a:rPr>
              <a:t>Collection</a:t>
            </a:r>
          </a:p>
          <a:p>
            <a:endParaRPr lang="en-US" sz="2400" dirty="0">
              <a:solidFill>
                <a:schemeClr val="bg1"/>
              </a:solidFill>
              <a:latin typeface="Arial Rounded MT Bold" panose="020F0704030504030204" pitchFamily="34" charset="0"/>
            </a:endParaRPr>
          </a:p>
          <a:p>
            <a:r>
              <a:rPr lang="en-US" sz="2400" dirty="0" smtClean="0">
                <a:solidFill>
                  <a:schemeClr val="bg1"/>
                </a:solidFill>
                <a:latin typeface="Arial Rounded MT Bold" panose="020F0704030504030204" pitchFamily="34" charset="0"/>
              </a:rPr>
              <a:t>How are data gathered?</a:t>
            </a:r>
          </a:p>
          <a:p>
            <a:endParaRPr lang="en-US" sz="2400" dirty="0">
              <a:solidFill>
                <a:schemeClr val="bg1"/>
              </a:solidFill>
              <a:latin typeface="Arial Rounded MT Bold" panose="020F0704030504030204" pitchFamily="34" charset="0"/>
            </a:endParaRPr>
          </a:p>
          <a:p>
            <a:r>
              <a:rPr lang="en-US" sz="2400" dirty="0" smtClean="0">
                <a:solidFill>
                  <a:schemeClr val="bg1"/>
                </a:solidFill>
                <a:latin typeface="Arial Rounded MT Bold" panose="020F0704030504030204" pitchFamily="34" charset="0"/>
              </a:rPr>
              <a:t>What types of data are gathered?</a:t>
            </a:r>
          </a:p>
          <a:p>
            <a:endParaRPr lang="en-US" sz="2400" dirty="0">
              <a:solidFill>
                <a:schemeClr val="bg1"/>
              </a:solidFill>
              <a:latin typeface="Arial Rounded MT Bold" panose="020F0704030504030204" pitchFamily="34" charset="0"/>
            </a:endParaRPr>
          </a:p>
          <a:p>
            <a:r>
              <a:rPr lang="en-US" sz="2400" dirty="0" smtClean="0">
                <a:solidFill>
                  <a:schemeClr val="bg1"/>
                </a:solidFill>
                <a:latin typeface="Arial Rounded MT Bold" panose="020F0704030504030204" pitchFamily="34" charset="0"/>
              </a:rPr>
              <a:t>Is parental consent needed?</a:t>
            </a:r>
          </a:p>
          <a:p>
            <a:endParaRPr lang="en-US" sz="2400" dirty="0">
              <a:solidFill>
                <a:schemeClr val="bg1"/>
              </a:solidFill>
              <a:latin typeface="Arial Rounded MT Bold" panose="020F0704030504030204" pitchFamily="34" charset="0"/>
            </a:endParaRPr>
          </a:p>
        </p:txBody>
      </p:sp>
      <p:sp>
        <p:nvSpPr>
          <p:cNvPr id="10" name="TextBox 9"/>
          <p:cNvSpPr txBox="1"/>
          <p:nvPr/>
        </p:nvSpPr>
        <p:spPr>
          <a:xfrm>
            <a:off x="4269455" y="1719939"/>
            <a:ext cx="3706586" cy="4297680"/>
          </a:xfrm>
          <a:prstGeom prst="rect">
            <a:avLst/>
          </a:prstGeom>
          <a:solidFill>
            <a:srgbClr val="D2A429"/>
          </a:solidFill>
          <a:ln w="152400">
            <a:solidFill>
              <a:schemeClr val="bg1"/>
            </a:solidFill>
          </a:ln>
        </p:spPr>
        <p:txBody>
          <a:bodyPr wrap="square" rtlCol="0">
            <a:spAutoFit/>
          </a:bodyPr>
          <a:lstStyle/>
          <a:p>
            <a:pPr algn="ctr"/>
            <a:r>
              <a:rPr lang="en-US" sz="3200" dirty="0" smtClean="0">
                <a:solidFill>
                  <a:schemeClr val="bg1"/>
                </a:solidFill>
                <a:latin typeface="Arial Rounded MT Bold" panose="020F0704030504030204" pitchFamily="34" charset="0"/>
              </a:rPr>
              <a:t>Access</a:t>
            </a:r>
          </a:p>
          <a:p>
            <a:endParaRPr lang="en-US" sz="2400" dirty="0">
              <a:solidFill>
                <a:schemeClr val="bg1"/>
              </a:solidFill>
              <a:latin typeface="Arial Rounded MT Bold" panose="020F0704030504030204" pitchFamily="34" charset="0"/>
            </a:endParaRPr>
          </a:p>
          <a:p>
            <a:r>
              <a:rPr lang="en-US" sz="2400" dirty="0" smtClean="0">
                <a:solidFill>
                  <a:schemeClr val="bg1"/>
                </a:solidFill>
                <a:latin typeface="Arial Rounded MT Bold" panose="020F0704030504030204" pitchFamily="34" charset="0"/>
              </a:rPr>
              <a:t>Who can see these data?</a:t>
            </a:r>
          </a:p>
          <a:p>
            <a:endParaRPr lang="en-US" sz="2400" dirty="0">
              <a:solidFill>
                <a:schemeClr val="bg1"/>
              </a:solidFill>
              <a:latin typeface="Arial Rounded MT Bold" panose="020F0704030504030204" pitchFamily="34" charset="0"/>
            </a:endParaRPr>
          </a:p>
          <a:p>
            <a:r>
              <a:rPr lang="en-US" sz="2400" dirty="0" smtClean="0">
                <a:solidFill>
                  <a:schemeClr val="bg1"/>
                </a:solidFill>
                <a:latin typeface="Arial Rounded MT Bold" panose="020F0704030504030204" pitchFamily="34" charset="0"/>
              </a:rPr>
              <a:t>Who can use these data?</a:t>
            </a:r>
          </a:p>
          <a:p>
            <a:endParaRPr lang="en-US" sz="2400" dirty="0">
              <a:solidFill>
                <a:schemeClr val="bg1"/>
              </a:solidFill>
              <a:latin typeface="Arial Rounded MT Bold" panose="020F0704030504030204" pitchFamily="34" charset="0"/>
            </a:endParaRPr>
          </a:p>
          <a:p>
            <a:r>
              <a:rPr lang="en-US" sz="2400" dirty="0" smtClean="0">
                <a:solidFill>
                  <a:schemeClr val="bg1"/>
                </a:solidFill>
                <a:latin typeface="Arial Rounded MT Bold" panose="020F0704030504030204" pitchFamily="34" charset="0"/>
              </a:rPr>
              <a:t>Role-based access: Federal, State, District, Research.</a:t>
            </a:r>
            <a:endParaRPr lang="en-US" sz="2400" dirty="0">
              <a:solidFill>
                <a:schemeClr val="bg1"/>
              </a:solidFill>
              <a:latin typeface="Arial Rounded MT Bold" panose="020F0704030504030204" pitchFamily="34" charset="0"/>
            </a:endParaRPr>
          </a:p>
        </p:txBody>
      </p:sp>
      <p:sp>
        <p:nvSpPr>
          <p:cNvPr id="11" name="TextBox 10"/>
          <p:cNvSpPr txBox="1"/>
          <p:nvPr/>
        </p:nvSpPr>
        <p:spPr>
          <a:xfrm>
            <a:off x="8322132" y="1719938"/>
            <a:ext cx="3706586" cy="4031873"/>
          </a:xfrm>
          <a:prstGeom prst="rect">
            <a:avLst/>
          </a:prstGeom>
          <a:solidFill>
            <a:srgbClr val="196F3D"/>
          </a:solidFill>
          <a:ln w="152400">
            <a:solidFill>
              <a:schemeClr val="bg1"/>
            </a:solidFill>
          </a:ln>
        </p:spPr>
        <p:txBody>
          <a:bodyPr wrap="square" rtlCol="0">
            <a:spAutoFit/>
          </a:bodyPr>
          <a:lstStyle/>
          <a:p>
            <a:pPr algn="ctr"/>
            <a:r>
              <a:rPr lang="en-US" sz="3200" dirty="0" smtClean="0">
                <a:solidFill>
                  <a:schemeClr val="bg1"/>
                </a:solidFill>
                <a:latin typeface="Arial Rounded MT Bold" panose="020F0704030504030204" pitchFamily="34" charset="0"/>
              </a:rPr>
              <a:t>Sharing</a:t>
            </a:r>
          </a:p>
          <a:p>
            <a:pPr algn="ctr"/>
            <a:endParaRPr lang="en-US" sz="3200" dirty="0">
              <a:solidFill>
                <a:schemeClr val="bg1"/>
              </a:solidFill>
              <a:latin typeface="Arial Rounded MT Bold" panose="020F0704030504030204" pitchFamily="34" charset="0"/>
            </a:endParaRPr>
          </a:p>
          <a:p>
            <a:r>
              <a:rPr lang="en-US" sz="2400" dirty="0" smtClean="0">
                <a:solidFill>
                  <a:schemeClr val="bg1"/>
                </a:solidFill>
                <a:latin typeface="Arial Rounded MT Bold" panose="020F0704030504030204" pitchFamily="34" charset="0"/>
              </a:rPr>
              <a:t>Who can a school district or state export these data to?</a:t>
            </a:r>
          </a:p>
          <a:p>
            <a:endParaRPr lang="en-US" sz="2400" dirty="0">
              <a:solidFill>
                <a:schemeClr val="bg1"/>
              </a:solidFill>
              <a:latin typeface="Arial Rounded MT Bold" panose="020F0704030504030204" pitchFamily="34" charset="0"/>
            </a:endParaRPr>
          </a:p>
          <a:p>
            <a:r>
              <a:rPr lang="en-US" sz="2400" dirty="0" smtClean="0">
                <a:solidFill>
                  <a:schemeClr val="bg1"/>
                </a:solidFill>
                <a:latin typeface="Arial Rounded MT Bold" panose="020F0704030504030204" pitchFamily="34" charset="0"/>
              </a:rPr>
              <a:t>Implications for community partners, other agencies/sectors, researchers. </a:t>
            </a:r>
          </a:p>
        </p:txBody>
      </p:sp>
    </p:spTree>
    <p:extLst>
      <p:ext uri="{BB962C8B-B14F-4D97-AF65-F5344CB8AC3E}">
        <p14:creationId xmlns:p14="http://schemas.microsoft.com/office/powerpoint/2010/main" val="34558125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4" b="780"/>
          <a:stretch/>
        </p:blipFill>
        <p:spPr>
          <a:xfrm>
            <a:off x="0" y="0"/>
            <a:ext cx="12192000" cy="6858000"/>
          </a:xfrm>
          <a:prstGeom prst="rect">
            <a:avLst/>
          </a:prstGeom>
        </p:spPr>
      </p:pic>
      <p:sp>
        <p:nvSpPr>
          <p:cNvPr id="5" name="TextBox 4"/>
          <p:cNvSpPr txBox="1"/>
          <p:nvPr/>
        </p:nvSpPr>
        <p:spPr>
          <a:xfrm>
            <a:off x="1508760" y="1782304"/>
            <a:ext cx="9063990" cy="1938992"/>
          </a:xfrm>
          <a:prstGeom prst="rect">
            <a:avLst/>
          </a:prstGeom>
          <a:noFill/>
        </p:spPr>
        <p:txBody>
          <a:bodyPr wrap="square" rtlCol="0">
            <a:spAutoFit/>
          </a:bodyPr>
          <a:lstStyle/>
          <a:p>
            <a:r>
              <a:rPr lang="en-US" sz="6000" b="1" dirty="0" smtClean="0">
                <a:solidFill>
                  <a:schemeClr val="bg1"/>
                </a:solidFill>
                <a:effectLst>
                  <a:outerShdw blurRad="38100" dist="38100" dir="2700000" algn="tl">
                    <a:srgbClr val="000000">
                      <a:alpha val="43137"/>
                    </a:srgbClr>
                  </a:outerShdw>
                </a:effectLst>
                <a:latin typeface="Lucida Handwriting" panose="03010101010101010101" pitchFamily="66" charset="0"/>
              </a:rPr>
              <a:t>What does this mean for </a:t>
            </a:r>
            <a:endParaRPr lang="en-US" sz="6000" b="1" dirty="0">
              <a:solidFill>
                <a:schemeClr val="bg1"/>
              </a:solidFill>
              <a:effectLst>
                <a:outerShdw blurRad="38100" dist="38100" dir="2700000" algn="tl">
                  <a:srgbClr val="000000">
                    <a:alpha val="43137"/>
                  </a:srgbClr>
                </a:outerShdw>
              </a:effectLst>
              <a:latin typeface="Lucida Handwriting" panose="03010101010101010101" pitchFamily="66" charset="0"/>
            </a:endParaRPr>
          </a:p>
        </p:txBody>
      </p:sp>
      <p:sp>
        <p:nvSpPr>
          <p:cNvPr id="6" name="TextBox 5"/>
          <p:cNvSpPr txBox="1"/>
          <p:nvPr/>
        </p:nvSpPr>
        <p:spPr>
          <a:xfrm>
            <a:off x="1394461" y="3633267"/>
            <a:ext cx="8835390" cy="1323439"/>
          </a:xfrm>
          <a:prstGeom prst="rect">
            <a:avLst/>
          </a:prstGeom>
          <a:noFill/>
          <a:effectLst>
            <a:outerShdw blurRad="152400" dist="50800" dir="5400000" algn="ctr" rotWithShape="0">
              <a:srgbClr val="000000">
                <a:alpha val="43137"/>
              </a:srgbClr>
            </a:outerShdw>
          </a:effectLst>
        </p:spPr>
        <p:txBody>
          <a:bodyPr wrap="square" rtlCol="0">
            <a:spAutoFit/>
          </a:bodyPr>
          <a:lstStyle/>
          <a:p>
            <a:r>
              <a:rPr lang="en-US" sz="8000" b="1" dirty="0" smtClean="0">
                <a:solidFill>
                  <a:srgbClr val="D2A429"/>
                </a:solidFill>
                <a:effectLst>
                  <a:outerShdw blurRad="38100" dist="38100" dir="2700000" algn="tl">
                    <a:srgbClr val="000000">
                      <a:alpha val="43137"/>
                    </a:srgbClr>
                  </a:outerShdw>
                </a:effectLst>
                <a:latin typeface="Bernard MT Condensed" panose="02050806060905020404" pitchFamily="18" charset="0"/>
              </a:rPr>
              <a:t>states?</a:t>
            </a:r>
            <a:endParaRPr lang="en-US" sz="8000" b="1" dirty="0">
              <a:solidFill>
                <a:srgbClr val="D2A429"/>
              </a:solidFill>
              <a:effectLst>
                <a:outerShdw blurRad="38100" dist="38100" dir="2700000" algn="tl">
                  <a:srgbClr val="000000">
                    <a:alpha val="43137"/>
                  </a:srgbClr>
                </a:outerShdw>
              </a:effectLst>
              <a:latin typeface="Bernard MT Condensed" panose="02050806060905020404"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628" t="-95773" r="-96628" b="-95773"/>
          <a:stretch/>
        </p:blipFill>
        <p:spPr>
          <a:xfrm>
            <a:off x="8823852" y="5434117"/>
            <a:ext cx="4773178" cy="1786132"/>
          </a:xfrm>
          <a:prstGeom prst="rect">
            <a:avLst/>
          </a:prstGeom>
        </p:spPr>
      </p:pic>
    </p:spTree>
    <p:extLst>
      <p:ext uri="{BB962C8B-B14F-4D97-AF65-F5344CB8AC3E}">
        <p14:creationId xmlns:p14="http://schemas.microsoft.com/office/powerpoint/2010/main" val="4457292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2311" y="6127142"/>
            <a:ext cx="1624589" cy="607924"/>
          </a:xfrm>
          <a:prstGeom prst="rect">
            <a:avLst/>
          </a:prstGeom>
        </p:spPr>
      </p:pic>
      <p:sp>
        <p:nvSpPr>
          <p:cNvPr id="6" name="TextBox 5"/>
          <p:cNvSpPr txBox="1"/>
          <p:nvPr/>
        </p:nvSpPr>
        <p:spPr>
          <a:xfrm>
            <a:off x="732116" y="1730744"/>
            <a:ext cx="2203916" cy="1107996"/>
          </a:xfrm>
          <a:prstGeom prst="rect">
            <a:avLst/>
          </a:prstGeom>
          <a:noFill/>
        </p:spPr>
        <p:txBody>
          <a:bodyPr wrap="square" rtlCol="0">
            <a:spAutoFit/>
          </a:bodyPr>
          <a:lstStyle/>
          <a:p>
            <a:r>
              <a:rPr lang="en-US" sz="6600" b="1" dirty="0">
                <a:solidFill>
                  <a:srgbClr val="D2A429"/>
                </a:solidFill>
                <a:effectLst>
                  <a:outerShdw blurRad="38100" dist="38100" dir="2700000" algn="tl">
                    <a:srgbClr val="000000">
                      <a:alpha val="43137"/>
                    </a:srgbClr>
                  </a:outerShdw>
                </a:effectLst>
              </a:rPr>
              <a:t>110</a:t>
            </a:r>
          </a:p>
        </p:txBody>
      </p:sp>
      <p:sp>
        <p:nvSpPr>
          <p:cNvPr id="7" name="TextBox 6"/>
          <p:cNvSpPr txBox="1"/>
          <p:nvPr/>
        </p:nvSpPr>
        <p:spPr>
          <a:xfrm>
            <a:off x="732116" y="2680223"/>
            <a:ext cx="3124200" cy="1384995"/>
          </a:xfrm>
          <a:prstGeom prst="rect">
            <a:avLst/>
          </a:prstGeom>
          <a:noFill/>
        </p:spPr>
        <p:txBody>
          <a:bodyPr wrap="square" rtlCol="0">
            <a:spAutoFit/>
          </a:bodyPr>
          <a:lstStyle/>
          <a:p>
            <a:pPr marL="0" lvl="1"/>
            <a:r>
              <a:rPr lang="en-US" sz="2800" dirty="0"/>
              <a:t>bills related to student data privacy in </a:t>
            </a:r>
          </a:p>
        </p:txBody>
      </p:sp>
      <p:sp>
        <p:nvSpPr>
          <p:cNvPr id="9" name="TextBox 8"/>
          <p:cNvSpPr txBox="1"/>
          <p:nvPr/>
        </p:nvSpPr>
        <p:spPr>
          <a:xfrm>
            <a:off x="732116" y="3815380"/>
            <a:ext cx="2203916" cy="1107996"/>
          </a:xfrm>
          <a:prstGeom prst="rect">
            <a:avLst/>
          </a:prstGeom>
          <a:noFill/>
        </p:spPr>
        <p:txBody>
          <a:bodyPr wrap="square" rtlCol="0">
            <a:spAutoFit/>
          </a:bodyPr>
          <a:lstStyle/>
          <a:p>
            <a:r>
              <a:rPr lang="en-US" sz="6600" b="1" dirty="0">
                <a:solidFill>
                  <a:srgbClr val="D2A429"/>
                </a:solidFill>
                <a:effectLst>
                  <a:outerShdw blurRad="38100" dist="38100" dir="2700000" algn="tl">
                    <a:srgbClr val="000000">
                      <a:alpha val="43137"/>
                    </a:srgbClr>
                  </a:outerShdw>
                </a:effectLst>
              </a:rPr>
              <a:t>36</a:t>
            </a:r>
            <a:r>
              <a:rPr lang="en-US" sz="6600" b="1" dirty="0">
                <a:solidFill>
                  <a:srgbClr val="FF0000"/>
                </a:solidFill>
              </a:rPr>
              <a:t> </a:t>
            </a:r>
            <a:r>
              <a:rPr lang="en-US" sz="3200" dirty="0"/>
              <a:t>states</a:t>
            </a:r>
          </a:p>
        </p:txBody>
      </p:sp>
      <p:sp>
        <p:nvSpPr>
          <p:cNvPr id="10" name="TextBox 9"/>
          <p:cNvSpPr txBox="1"/>
          <p:nvPr/>
        </p:nvSpPr>
        <p:spPr>
          <a:xfrm>
            <a:off x="125730" y="275948"/>
            <a:ext cx="7903028" cy="707886"/>
          </a:xfrm>
          <a:prstGeom prst="rect">
            <a:avLst/>
          </a:prstGeom>
          <a:noFill/>
        </p:spPr>
        <p:txBody>
          <a:bodyPr wrap="square" rtlCol="0">
            <a:spAutoFit/>
          </a:bodyPr>
          <a:lstStyle/>
          <a:p>
            <a:r>
              <a:rPr lang="en-US" sz="4000" dirty="0" smtClean="0">
                <a:solidFill>
                  <a:srgbClr val="24077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2014 State Legislative Activity</a:t>
            </a:r>
            <a:endParaRPr lang="en-US" sz="4000" dirty="0">
              <a:solidFill>
                <a:srgbClr val="24077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940" y="1259204"/>
            <a:ext cx="6781596" cy="4227195"/>
          </a:xfrm>
          <a:prstGeom prst="rect">
            <a:avLst/>
          </a:prstGeom>
        </p:spPr>
      </p:pic>
    </p:spTree>
    <p:extLst>
      <p:ext uri="{BB962C8B-B14F-4D97-AF65-F5344CB8AC3E}">
        <p14:creationId xmlns:p14="http://schemas.microsoft.com/office/powerpoint/2010/main" val="2079221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2311" y="6127142"/>
            <a:ext cx="1624589" cy="607924"/>
          </a:xfrm>
          <a:prstGeom prst="rect">
            <a:avLst/>
          </a:prstGeom>
        </p:spPr>
      </p:pic>
      <p:sp>
        <p:nvSpPr>
          <p:cNvPr id="7" name="TextBox 6"/>
          <p:cNvSpPr txBox="1"/>
          <p:nvPr/>
        </p:nvSpPr>
        <p:spPr>
          <a:xfrm>
            <a:off x="898328" y="1857035"/>
            <a:ext cx="2203916" cy="1107996"/>
          </a:xfrm>
          <a:prstGeom prst="rect">
            <a:avLst/>
          </a:prstGeom>
          <a:noFill/>
        </p:spPr>
        <p:txBody>
          <a:bodyPr wrap="square" rtlCol="0">
            <a:spAutoFit/>
          </a:bodyPr>
          <a:lstStyle/>
          <a:p>
            <a:r>
              <a:rPr lang="en-US" sz="6600" b="1" dirty="0" smtClean="0">
                <a:solidFill>
                  <a:srgbClr val="D2A429"/>
                </a:solidFill>
                <a:effectLst>
                  <a:outerShdw blurRad="38100" dist="38100" dir="2700000" algn="tl">
                    <a:srgbClr val="000000">
                      <a:alpha val="43137"/>
                    </a:srgbClr>
                  </a:outerShdw>
                </a:effectLst>
              </a:rPr>
              <a:t>184</a:t>
            </a:r>
            <a:endParaRPr lang="en-US" sz="6600" b="1" dirty="0">
              <a:solidFill>
                <a:srgbClr val="D2A429"/>
              </a:solidFill>
              <a:effectLst>
                <a:outerShdw blurRad="38100" dist="38100" dir="2700000" algn="tl">
                  <a:srgbClr val="000000">
                    <a:alpha val="43137"/>
                  </a:srgbClr>
                </a:outerShdw>
              </a:effectLst>
            </a:endParaRPr>
          </a:p>
        </p:txBody>
      </p:sp>
      <p:sp>
        <p:nvSpPr>
          <p:cNvPr id="8" name="TextBox 7"/>
          <p:cNvSpPr txBox="1"/>
          <p:nvPr/>
        </p:nvSpPr>
        <p:spPr>
          <a:xfrm>
            <a:off x="177066" y="253828"/>
            <a:ext cx="10647336" cy="707886"/>
          </a:xfrm>
          <a:prstGeom prst="rect">
            <a:avLst/>
          </a:prstGeom>
          <a:noFill/>
        </p:spPr>
        <p:txBody>
          <a:bodyPr wrap="square" rtlCol="0">
            <a:spAutoFit/>
          </a:bodyPr>
          <a:lstStyle/>
          <a:p>
            <a:r>
              <a:rPr lang="en-US" sz="4000" dirty="0" smtClean="0">
                <a:solidFill>
                  <a:srgbClr val="24077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2015 State Legislative Activity</a:t>
            </a:r>
            <a:endParaRPr lang="en-US" sz="4000" dirty="0">
              <a:solidFill>
                <a:srgbClr val="240772"/>
              </a:solidFill>
              <a:effectLst>
                <a:outerShdw blurRad="38100" dist="38100" dir="2700000" algn="tl">
                  <a:srgbClr val="000000">
                    <a:alpha val="43137"/>
                  </a:srgbClr>
                </a:outerShdw>
              </a:effectLst>
              <a:latin typeface="Arial Rounded MT Bold" panose="020F0704030504030204" pitchFamily="34" charset="0"/>
              <a:ea typeface="Adobe Gothic Std B" panose="020B0800000000000000" pitchFamily="34" charset="-128"/>
            </a:endParaRPr>
          </a:p>
        </p:txBody>
      </p:sp>
      <p:sp>
        <p:nvSpPr>
          <p:cNvPr id="9" name="TextBox 8"/>
          <p:cNvSpPr txBox="1"/>
          <p:nvPr/>
        </p:nvSpPr>
        <p:spPr>
          <a:xfrm>
            <a:off x="898328" y="2813980"/>
            <a:ext cx="3124200" cy="1384995"/>
          </a:xfrm>
          <a:prstGeom prst="rect">
            <a:avLst/>
          </a:prstGeom>
          <a:noFill/>
        </p:spPr>
        <p:txBody>
          <a:bodyPr wrap="square" rtlCol="0">
            <a:spAutoFit/>
          </a:bodyPr>
          <a:lstStyle/>
          <a:p>
            <a:pPr marL="0" lvl="1"/>
            <a:r>
              <a:rPr lang="en-US" sz="2800" dirty="0"/>
              <a:t>bills related to student data privacy in </a:t>
            </a:r>
          </a:p>
        </p:txBody>
      </p:sp>
      <p:sp>
        <p:nvSpPr>
          <p:cNvPr id="10" name="TextBox 9"/>
          <p:cNvSpPr txBox="1"/>
          <p:nvPr/>
        </p:nvSpPr>
        <p:spPr>
          <a:xfrm>
            <a:off x="898328" y="3986300"/>
            <a:ext cx="2203916" cy="1107996"/>
          </a:xfrm>
          <a:prstGeom prst="rect">
            <a:avLst/>
          </a:prstGeom>
          <a:noFill/>
        </p:spPr>
        <p:txBody>
          <a:bodyPr wrap="square" rtlCol="0">
            <a:spAutoFit/>
          </a:bodyPr>
          <a:lstStyle/>
          <a:p>
            <a:r>
              <a:rPr lang="en-US" sz="6600" b="1" dirty="0" smtClean="0">
                <a:solidFill>
                  <a:srgbClr val="D2A429"/>
                </a:solidFill>
                <a:effectLst>
                  <a:outerShdw blurRad="38100" dist="38100" dir="2700000" algn="tl">
                    <a:srgbClr val="000000">
                      <a:alpha val="43137"/>
                    </a:srgbClr>
                  </a:outerShdw>
                </a:effectLst>
              </a:rPr>
              <a:t>46</a:t>
            </a:r>
            <a:r>
              <a:rPr lang="en-US" sz="6600" b="1" dirty="0" smtClean="0">
                <a:solidFill>
                  <a:srgbClr val="D2A429"/>
                </a:solidFill>
              </a:rPr>
              <a:t> </a:t>
            </a:r>
            <a:r>
              <a:rPr lang="en-US" sz="3200" dirty="0" smtClean="0"/>
              <a:t>states</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270" y="1348073"/>
            <a:ext cx="6869430" cy="4594494"/>
          </a:xfrm>
          <a:prstGeom prst="rect">
            <a:avLst/>
          </a:prstGeom>
        </p:spPr>
      </p:pic>
    </p:spTree>
    <p:extLst>
      <p:ext uri="{BB962C8B-B14F-4D97-AF65-F5344CB8AC3E}">
        <p14:creationId xmlns:p14="http://schemas.microsoft.com/office/powerpoint/2010/main" val="12462126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 y="77232"/>
            <a:ext cx="12090400" cy="707886"/>
          </a:xfrm>
          <a:prstGeom prst="rect">
            <a:avLst/>
          </a:prstGeom>
          <a:noFill/>
        </p:spPr>
        <p:txBody>
          <a:bodyPr wrap="square" rtlCol="0">
            <a:spAutoFit/>
          </a:bodyPr>
          <a:lstStyle/>
          <a:p>
            <a:r>
              <a:rPr lang="en-US" sz="4000" dirty="0" smtClean="0">
                <a:solidFill>
                  <a:srgbClr val="24077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Louisiana: A case of unintended consequences</a:t>
            </a:r>
            <a:endParaRPr lang="en-US" sz="4000" dirty="0">
              <a:solidFill>
                <a:srgbClr val="24077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5" name="Rectangle 4"/>
          <p:cNvSpPr/>
          <p:nvPr/>
        </p:nvSpPr>
        <p:spPr>
          <a:xfrm>
            <a:off x="482600" y="1518452"/>
            <a:ext cx="6096000" cy="3970318"/>
          </a:xfrm>
          <a:prstGeom prst="rect">
            <a:avLst/>
          </a:prstGeom>
        </p:spPr>
        <p:txBody>
          <a:bodyPr>
            <a:spAutoFit/>
          </a:bodyPr>
          <a:lstStyle/>
          <a:p>
            <a:r>
              <a:rPr lang="en-US" sz="2800" dirty="0" smtClean="0">
                <a:solidFill>
                  <a:srgbClr val="111111"/>
                </a:solidFill>
                <a:latin typeface="Arial Rounded MT Bold" panose="020F0704030504030204" pitchFamily="34" charset="0"/>
              </a:rPr>
              <a:t>“In </a:t>
            </a:r>
            <a:r>
              <a:rPr lang="en-US" sz="2800" dirty="0">
                <a:solidFill>
                  <a:srgbClr val="111111"/>
                </a:solidFill>
                <a:latin typeface="Arial Rounded MT Bold" panose="020F0704030504030204" pitchFamily="34" charset="0"/>
              </a:rPr>
              <a:t>Louisiana, a data privacy bill led to administrative headaches and potential inequities by requiring parent permission for students’ data to leave the district even for purposes such as determining college financial aid and scholarships</a:t>
            </a:r>
            <a:r>
              <a:rPr lang="en-US" sz="2800" dirty="0" smtClean="0">
                <a:solidFill>
                  <a:srgbClr val="111111"/>
                </a:solidFill>
                <a:latin typeface="Arial Rounded MT Bold" panose="020F0704030504030204" pitchFamily="34" charset="0"/>
              </a:rPr>
              <a:t>.”</a:t>
            </a:r>
          </a:p>
          <a:p>
            <a:r>
              <a:rPr lang="en-US" sz="2800" dirty="0">
                <a:solidFill>
                  <a:srgbClr val="111111"/>
                </a:solidFill>
                <a:latin typeface="Arial Rounded MT Bold" panose="020F0704030504030204" pitchFamily="34" charset="0"/>
              </a:rPr>
              <a:t> </a:t>
            </a:r>
            <a:r>
              <a:rPr lang="en-US" sz="2800" dirty="0" smtClean="0">
                <a:solidFill>
                  <a:srgbClr val="111111"/>
                </a:solidFill>
                <a:latin typeface="Arial Rounded MT Bold" panose="020F0704030504030204" pitchFamily="34" charset="0"/>
              </a:rPr>
              <a:t>                     – The Washington Post</a:t>
            </a:r>
            <a:endParaRPr lang="en-US" sz="2800" dirty="0">
              <a:latin typeface="Arial Rounded MT Bold" panose="020F07040305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2281" y="6222104"/>
            <a:ext cx="881179" cy="524867"/>
          </a:xfrm>
          <a:prstGeom prst="rect">
            <a:avLst/>
          </a:prstGeom>
        </p:spPr>
      </p:pic>
      <p:pic>
        <p:nvPicPr>
          <p:cNvPr id="1026" name="Picture 2" descr="http://cf067b.medialib.glogster.com/media/75/75674a1bfc9150b2add3da627124e61d8de5a8115c7f8bdcba57dbc5dfa7bdf1/louisian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520" y="1685028"/>
            <a:ext cx="4153253" cy="368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0195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0" y="0"/>
            <a:ext cx="12026900" cy="1323439"/>
          </a:xfrm>
          <a:prstGeom prst="rect">
            <a:avLst/>
          </a:prstGeom>
          <a:noFill/>
        </p:spPr>
        <p:txBody>
          <a:bodyPr wrap="square" rtlCol="0">
            <a:spAutoFit/>
          </a:bodyPr>
          <a:lstStyle/>
          <a:p>
            <a:r>
              <a:rPr lang="en-US" sz="4000" dirty="0" smtClean="0">
                <a:solidFill>
                  <a:srgbClr val="24077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Georgia’s Student Data Privacy, Accessibility, and Transparency Act (</a:t>
            </a:r>
            <a:r>
              <a:rPr lang="en-US" sz="4000" dirty="0" smtClean="0">
                <a:solidFill>
                  <a:srgbClr val="24077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hlinkClick r:id="rId3"/>
              </a:rPr>
              <a:t>SB 89</a:t>
            </a:r>
            <a:r>
              <a:rPr lang="en-US" sz="4000" dirty="0" smtClean="0">
                <a:solidFill>
                  <a:srgbClr val="24077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endParaRPr lang="en-US" sz="4000" dirty="0">
              <a:solidFill>
                <a:srgbClr val="24077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5" name="Rectangle 4"/>
          <p:cNvSpPr/>
          <p:nvPr/>
        </p:nvSpPr>
        <p:spPr>
          <a:xfrm>
            <a:off x="0" y="1395197"/>
            <a:ext cx="9004300" cy="6647974"/>
          </a:xfrm>
          <a:prstGeom prst="rect">
            <a:avLst/>
          </a:prstGeom>
        </p:spPr>
        <p:txBody>
          <a:bodyPr wrap="square">
            <a:spAutoFit/>
          </a:bodyPr>
          <a:lstStyle/>
          <a:p>
            <a:pPr marL="457200" marR="0" lvl="0" indent="-457200">
              <a:spcBef>
                <a:spcPts val="0"/>
              </a:spcBef>
              <a:spcAft>
                <a:spcPts val="0"/>
              </a:spcAft>
              <a:buFont typeface="Arial" panose="020B0604020202020204" pitchFamily="34" charset="0"/>
              <a:buChar char="•"/>
            </a:pPr>
            <a:r>
              <a:rPr lang="en-US" sz="2800" dirty="0" smtClean="0">
                <a:latin typeface="Arial Rounded MT Bold" panose="020F0704030504030204" pitchFamily="34" charset="0"/>
                <a:ea typeface="Calibri" panose="020F0502020204030204" pitchFamily="34" charset="0"/>
              </a:rPr>
              <a:t>Combines provisions from many of last year’s most robust </a:t>
            </a:r>
            <a:r>
              <a:rPr lang="en-US" sz="2800" dirty="0" smtClean="0">
                <a:solidFill>
                  <a:srgbClr val="D2A429"/>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governance</a:t>
            </a:r>
            <a:r>
              <a:rPr lang="en-US" sz="2800" dirty="0" smtClean="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 </a:t>
            </a:r>
            <a:r>
              <a:rPr lang="en-US" sz="2800" dirty="0" smtClean="0">
                <a:latin typeface="Arial Rounded MT Bold" panose="020F0704030504030204" pitchFamily="34" charset="0"/>
                <a:ea typeface="Calibri" panose="020F0502020204030204" pitchFamily="34" charset="0"/>
              </a:rPr>
              <a:t>and </a:t>
            </a:r>
            <a:r>
              <a:rPr lang="en-US" sz="2800" dirty="0" smtClean="0">
                <a:solidFill>
                  <a:srgbClr val="D2A429"/>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transparency</a:t>
            </a:r>
            <a:r>
              <a:rPr lang="en-US" sz="2800" dirty="0" smtClean="0">
                <a:solidFill>
                  <a:srgbClr val="D2A429"/>
                </a:solidFill>
                <a:latin typeface="Arial Rounded MT Bold" panose="020F0704030504030204" pitchFamily="34" charset="0"/>
                <a:ea typeface="Calibri" panose="020F0502020204030204" pitchFamily="34" charset="0"/>
              </a:rPr>
              <a:t> </a:t>
            </a:r>
            <a:r>
              <a:rPr lang="en-US" sz="2800" dirty="0" smtClean="0">
                <a:latin typeface="Arial Rounded MT Bold" panose="020F0704030504030204" pitchFamily="34" charset="0"/>
                <a:ea typeface="Calibri" panose="020F0502020204030204" pitchFamily="34" charset="0"/>
              </a:rPr>
              <a:t>bills</a:t>
            </a:r>
          </a:p>
          <a:p>
            <a:pPr marL="457200" marR="0" lvl="0" indent="-457200">
              <a:spcBef>
                <a:spcPts val="0"/>
              </a:spcBef>
              <a:spcAft>
                <a:spcPts val="0"/>
              </a:spcAft>
              <a:buFont typeface="Arial" panose="020B0604020202020204" pitchFamily="34" charset="0"/>
              <a:buChar char="•"/>
            </a:pPr>
            <a:endParaRPr lang="en-US" sz="2800" dirty="0" smtClean="0">
              <a:latin typeface="Arial Rounded MT Bold" panose="020F0704030504030204" pitchFamily="34" charset="0"/>
              <a:ea typeface="Calibri" panose="020F0502020204030204" pitchFamily="34" charset="0"/>
            </a:endParaRPr>
          </a:p>
          <a:p>
            <a:pPr marL="457200" marR="0" lvl="0" indent="-457200">
              <a:spcBef>
                <a:spcPts val="0"/>
              </a:spcBef>
              <a:spcAft>
                <a:spcPts val="0"/>
              </a:spcAft>
              <a:buFont typeface="Arial" panose="020B0604020202020204" pitchFamily="34" charset="0"/>
              <a:buChar char="•"/>
            </a:pPr>
            <a:r>
              <a:rPr lang="en-US" sz="2800" dirty="0" smtClean="0">
                <a:latin typeface="Arial Rounded MT Bold" panose="020F0704030504030204" pitchFamily="34" charset="0"/>
                <a:ea typeface="Calibri" panose="020F0502020204030204" pitchFamily="34" charset="0"/>
              </a:rPr>
              <a:t>Covers </a:t>
            </a:r>
            <a:r>
              <a:rPr lang="en-US" sz="2800" dirty="0" smtClean="0">
                <a:solidFill>
                  <a:srgbClr val="D2A429"/>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state data, </a:t>
            </a:r>
            <a:r>
              <a:rPr lang="en-US" sz="2800" dirty="0" smtClean="0">
                <a:latin typeface="Arial Rounded MT Bold" panose="020F0704030504030204" pitchFamily="34" charset="0"/>
                <a:ea typeface="Calibri" panose="020F0502020204030204" pitchFamily="34" charset="0"/>
              </a:rPr>
              <a:t>with the </a:t>
            </a:r>
            <a:r>
              <a:rPr lang="en-US" sz="2800" dirty="0" smtClean="0">
                <a:solidFill>
                  <a:srgbClr val="D2A429"/>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online service provider</a:t>
            </a:r>
            <a:r>
              <a:rPr lang="en-US" sz="2800" dirty="0" smtClean="0">
                <a:latin typeface="Arial Rounded MT Bold" panose="020F0704030504030204" pitchFamily="34" charset="0"/>
                <a:ea typeface="Calibri" panose="020F0502020204030204" pitchFamily="34" charset="0"/>
              </a:rPr>
              <a:t> governance aspects of the </a:t>
            </a:r>
            <a:r>
              <a:rPr lang="en-US" sz="2800" dirty="0" smtClean="0">
                <a:solidFill>
                  <a:srgbClr val="240772"/>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SOPIPA </a:t>
            </a:r>
            <a:r>
              <a:rPr lang="en-US" sz="2800" dirty="0" smtClean="0">
                <a:latin typeface="Arial Rounded MT Bold" panose="020F0704030504030204" pitchFamily="34" charset="0"/>
                <a:ea typeface="Calibri" panose="020F0502020204030204" pitchFamily="34" charset="0"/>
              </a:rPr>
              <a:t>law that California passed last year</a:t>
            </a:r>
          </a:p>
          <a:p>
            <a:pPr marL="457200" marR="0" lvl="0" indent="-457200">
              <a:spcBef>
                <a:spcPts val="0"/>
              </a:spcBef>
              <a:spcAft>
                <a:spcPts val="0"/>
              </a:spcAft>
              <a:buFont typeface="Arial" panose="020B0604020202020204" pitchFamily="34" charset="0"/>
              <a:buChar char="•"/>
            </a:pPr>
            <a:endParaRPr lang="en-US" sz="2800" dirty="0" smtClean="0">
              <a:latin typeface="Arial Rounded MT Bold" panose="020F0704030504030204" pitchFamily="34" charset="0"/>
              <a:ea typeface="Calibri" panose="020F0502020204030204" pitchFamily="34" charset="0"/>
            </a:endParaRPr>
          </a:p>
          <a:p>
            <a:pPr marL="1371600" lvl="2" indent="-457200">
              <a:buFont typeface="Arial" panose="020B0604020202020204" pitchFamily="34" charset="0"/>
              <a:buChar char="•"/>
            </a:pPr>
            <a:r>
              <a:rPr lang="en-US" sz="2800" dirty="0" smtClean="0">
                <a:latin typeface="Arial Rounded MT Bold" panose="020F0704030504030204" pitchFamily="34" charset="0"/>
                <a:ea typeface="Calibri" panose="020F0502020204030204" pitchFamily="34" charset="0"/>
              </a:rPr>
              <a:t>Would prohibit service providers from using data for </a:t>
            </a:r>
            <a:r>
              <a:rPr lang="en-US" sz="2800" dirty="0" smtClean="0">
                <a:solidFill>
                  <a:srgbClr val="D2A429"/>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commercial</a:t>
            </a:r>
            <a:r>
              <a:rPr lang="en-US" sz="2800" dirty="0" smtClean="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 </a:t>
            </a:r>
            <a:r>
              <a:rPr lang="en-US" sz="2800" dirty="0" smtClean="0">
                <a:latin typeface="Arial Rounded MT Bold" panose="020F0704030504030204" pitchFamily="34" charset="0"/>
                <a:ea typeface="Calibri" panose="020F0502020204030204" pitchFamily="34" charset="0"/>
              </a:rPr>
              <a:t>purposes</a:t>
            </a:r>
          </a:p>
          <a:p>
            <a:pPr marL="1371600" lvl="2" indent="-457200">
              <a:buFont typeface="Arial" panose="020B0604020202020204" pitchFamily="34" charset="0"/>
              <a:buChar char="•"/>
            </a:pPr>
            <a:endParaRPr lang="en-US" sz="2800" dirty="0" smtClean="0">
              <a:latin typeface="Arial Rounded MT Bold" panose="020F0704030504030204" pitchFamily="34" charset="0"/>
              <a:ea typeface="Calibri" panose="020F0502020204030204" pitchFamily="34" charset="0"/>
            </a:endParaRPr>
          </a:p>
          <a:p>
            <a:pPr marL="457200" indent="-457200">
              <a:buFont typeface="Arial" panose="020B0604020202020204" pitchFamily="34" charset="0"/>
              <a:buChar char="•"/>
            </a:pPr>
            <a:r>
              <a:rPr lang="en-US" sz="2800" dirty="0" smtClean="0">
                <a:latin typeface="Arial Rounded MT Bold" panose="020F0704030504030204" pitchFamily="34" charset="0"/>
                <a:ea typeface="Calibri" panose="020F0502020204030204" pitchFamily="34" charset="0"/>
              </a:rPr>
              <a:t>Protects student privacy </a:t>
            </a:r>
            <a:r>
              <a:rPr lang="en-US" sz="2800" dirty="0" smtClean="0">
                <a:solidFill>
                  <a:srgbClr val="240772"/>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and </a:t>
            </a:r>
            <a:r>
              <a:rPr lang="en-US" sz="2800" dirty="0" smtClean="0">
                <a:latin typeface="Arial Rounded MT Bold" panose="020F0704030504030204" pitchFamily="34" charset="0"/>
                <a:ea typeface="Calibri" panose="020F0502020204030204" pitchFamily="34" charset="0"/>
              </a:rPr>
              <a:t>promotes the use of data to improve student achievement</a:t>
            </a:r>
          </a:p>
          <a:p>
            <a:pPr marL="457200" indent="-457200">
              <a:buFont typeface="Arial" panose="020B0604020202020204" pitchFamily="34" charset="0"/>
              <a:buChar char="•"/>
            </a:pPr>
            <a:endParaRPr lang="en-US" sz="3000" dirty="0">
              <a:latin typeface="Arial Rounded MT Bold" panose="020F0704030504030204" pitchFamily="34" charset="0"/>
              <a:ea typeface="Calibri" panose="020F0502020204030204" pitchFamily="34" charset="0"/>
            </a:endParaRPr>
          </a:p>
          <a:p>
            <a:pPr marL="457200" indent="-457200">
              <a:buFont typeface="Arial" panose="020B0604020202020204" pitchFamily="34" charset="0"/>
              <a:buChar char="•"/>
            </a:pPr>
            <a:endParaRPr lang="en-US" sz="3000" dirty="0" smtClean="0">
              <a:latin typeface="Arial Rounded MT Bold" panose="020F0704030504030204" pitchFamily="34" charset="0"/>
              <a:ea typeface="Calibri" panose="020F0502020204030204" pitchFamily="34" charset="0"/>
            </a:endParaRPr>
          </a:p>
          <a:p>
            <a:pPr marL="457200" marR="0" lvl="0" indent="-457200">
              <a:spcBef>
                <a:spcPts val="0"/>
              </a:spcBef>
              <a:spcAft>
                <a:spcPts val="0"/>
              </a:spcAft>
              <a:buFont typeface="Arial" panose="020B0604020202020204" pitchFamily="34" charset="0"/>
              <a:buChar char="•"/>
            </a:pPr>
            <a:endParaRPr lang="en-US" sz="3000" dirty="0">
              <a:effectLst/>
              <a:latin typeface="Arial Rounded MT Bold" panose="020F0704030504030204" pitchFamily="34" charset="0"/>
              <a:ea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2281" y="6233534"/>
            <a:ext cx="881179" cy="524867"/>
          </a:xfrm>
          <a:prstGeom prst="rect">
            <a:avLst/>
          </a:prstGeom>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004300" y="2214563"/>
            <a:ext cx="2875111" cy="3379378"/>
          </a:xfrm>
          <a:prstGeom prst="rect">
            <a:avLst/>
          </a:prstGeom>
          <a:noFill/>
        </p:spPr>
      </p:pic>
    </p:spTree>
    <p:extLst>
      <p:ext uri="{BB962C8B-B14F-4D97-AF65-F5344CB8AC3E}">
        <p14:creationId xmlns:p14="http://schemas.microsoft.com/office/powerpoint/2010/main" val="13827355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4" b="780"/>
          <a:stretch/>
        </p:blipFill>
        <p:spPr>
          <a:xfrm>
            <a:off x="0" y="0"/>
            <a:ext cx="12192000" cy="6858000"/>
          </a:xfrm>
          <a:prstGeom prst="rect">
            <a:avLst/>
          </a:prstGeom>
        </p:spPr>
      </p:pic>
      <p:sp>
        <p:nvSpPr>
          <p:cNvPr id="5" name="TextBox 4"/>
          <p:cNvSpPr txBox="1"/>
          <p:nvPr/>
        </p:nvSpPr>
        <p:spPr>
          <a:xfrm>
            <a:off x="1508760" y="1782304"/>
            <a:ext cx="9063990" cy="1938992"/>
          </a:xfrm>
          <a:prstGeom prst="rect">
            <a:avLst/>
          </a:prstGeom>
          <a:noFill/>
        </p:spPr>
        <p:txBody>
          <a:bodyPr wrap="square" rtlCol="0">
            <a:spAutoFit/>
          </a:bodyPr>
          <a:lstStyle/>
          <a:p>
            <a:r>
              <a:rPr lang="en-US" sz="6000" b="1" dirty="0" smtClean="0">
                <a:solidFill>
                  <a:schemeClr val="bg1"/>
                </a:solidFill>
                <a:effectLst>
                  <a:outerShdw blurRad="38100" dist="38100" dir="2700000" algn="tl">
                    <a:srgbClr val="000000">
                      <a:alpha val="43137"/>
                    </a:srgbClr>
                  </a:outerShdw>
                </a:effectLst>
                <a:latin typeface="Lucida Handwriting" panose="03010101010101010101" pitchFamily="66" charset="0"/>
              </a:rPr>
              <a:t>What does this mean for </a:t>
            </a:r>
            <a:endParaRPr lang="en-US" sz="6000" b="1" dirty="0">
              <a:solidFill>
                <a:schemeClr val="bg1"/>
              </a:solidFill>
              <a:effectLst>
                <a:outerShdw blurRad="38100" dist="38100" dir="2700000" algn="tl">
                  <a:srgbClr val="000000">
                    <a:alpha val="43137"/>
                  </a:srgbClr>
                </a:outerShdw>
              </a:effectLst>
              <a:latin typeface="Lucida Handwriting" panose="03010101010101010101" pitchFamily="66" charset="0"/>
            </a:endParaRPr>
          </a:p>
        </p:txBody>
      </p:sp>
      <p:sp>
        <p:nvSpPr>
          <p:cNvPr id="6" name="TextBox 5"/>
          <p:cNvSpPr txBox="1"/>
          <p:nvPr/>
        </p:nvSpPr>
        <p:spPr>
          <a:xfrm>
            <a:off x="1394461" y="3633267"/>
            <a:ext cx="8835390" cy="1323439"/>
          </a:xfrm>
          <a:prstGeom prst="rect">
            <a:avLst/>
          </a:prstGeom>
          <a:noFill/>
          <a:effectLst>
            <a:outerShdw blurRad="152400" dist="50800" dir="5400000" algn="ctr" rotWithShape="0">
              <a:srgbClr val="000000">
                <a:alpha val="43137"/>
              </a:srgbClr>
            </a:outerShdw>
          </a:effectLst>
        </p:spPr>
        <p:txBody>
          <a:bodyPr wrap="square" rtlCol="0">
            <a:spAutoFit/>
          </a:bodyPr>
          <a:lstStyle/>
          <a:p>
            <a:r>
              <a:rPr lang="en-US" sz="8000" b="1" dirty="0" smtClean="0">
                <a:solidFill>
                  <a:srgbClr val="D2A429"/>
                </a:solidFill>
                <a:effectLst>
                  <a:outerShdw blurRad="38100" dist="38100" dir="2700000" algn="tl">
                    <a:srgbClr val="000000">
                      <a:alpha val="43137"/>
                    </a:srgbClr>
                  </a:outerShdw>
                </a:effectLst>
                <a:latin typeface="Bernard MT Condensed" panose="02050806060905020404" pitchFamily="18" charset="0"/>
              </a:rPr>
              <a:t>congress?</a:t>
            </a:r>
            <a:endParaRPr lang="en-US" sz="8000" b="1" dirty="0">
              <a:solidFill>
                <a:srgbClr val="D2A429"/>
              </a:solidFill>
              <a:effectLst>
                <a:outerShdw blurRad="38100" dist="38100" dir="2700000" algn="tl">
                  <a:srgbClr val="000000">
                    <a:alpha val="43137"/>
                  </a:srgbClr>
                </a:outerShdw>
              </a:effectLst>
              <a:latin typeface="Bernard MT Condensed" panose="02050806060905020404"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628" t="-95773" r="-96628" b="-95773"/>
          <a:stretch/>
        </p:blipFill>
        <p:spPr>
          <a:xfrm>
            <a:off x="8823852" y="5434117"/>
            <a:ext cx="4773178" cy="1786132"/>
          </a:xfrm>
          <a:prstGeom prst="rect">
            <a:avLst/>
          </a:prstGeom>
        </p:spPr>
      </p:pic>
    </p:spTree>
    <p:extLst>
      <p:ext uri="{BB962C8B-B14F-4D97-AF65-F5344CB8AC3E}">
        <p14:creationId xmlns:p14="http://schemas.microsoft.com/office/powerpoint/2010/main" val="13118282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6050</TotalTime>
  <Words>919</Words>
  <Application>Microsoft Macintosh PowerPoint</Application>
  <PresentationFormat>Custom</PresentationFormat>
  <Paragraphs>128</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Ida</dc:creator>
  <cp:lastModifiedBy>Lan Neugent</cp:lastModifiedBy>
  <cp:revision>51</cp:revision>
  <dcterms:created xsi:type="dcterms:W3CDTF">2015-04-16T15:24:35Z</dcterms:created>
  <dcterms:modified xsi:type="dcterms:W3CDTF">2015-10-20T18:50:19Z</dcterms:modified>
</cp:coreProperties>
</file>