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2" r:id="rId6"/>
    <p:sldId id="270" r:id="rId7"/>
    <p:sldId id="274" r:id="rId8"/>
    <p:sldId id="269" r:id="rId9"/>
    <p:sldId id="261" r:id="rId10"/>
    <p:sldId id="275" r:id="rId11"/>
    <p:sldId id="273" r:id="rId12"/>
    <p:sldId id="272" r:id="rId13"/>
    <p:sldId id="276" r:id="rId14"/>
    <p:sldId id="265" r:id="rId15"/>
    <p:sldId id="260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2CA"/>
    <a:srgbClr val="CD0920"/>
    <a:srgbClr val="C0DB37"/>
    <a:srgbClr val="040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157" autoAdjust="0"/>
    <p:restoredTop sz="79356" autoAdjust="0"/>
  </p:normalViewPr>
  <p:slideViewPr>
    <p:cSldViewPr snapToGrid="0" snapToObjects="1">
      <p:cViewPr varScale="1">
        <p:scale>
          <a:sx n="72" d="100"/>
          <a:sy n="72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CD2E7-8A20-4151-9982-17F38EC5E588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63E53-0323-4C0A-958B-85E2BAC08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1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2B8A50-36A2-40FA-85F8-D22A6400798F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8EB8E9-7E05-4C60-A58D-798732DD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14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17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43527-8EAB-40B4-A534-3045E607F5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38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8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0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6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82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6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40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28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07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34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7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67" y="5514102"/>
            <a:ext cx="7772400" cy="646331"/>
          </a:xfrm>
        </p:spPr>
        <p:txBody>
          <a:bodyPr lIns="0" tIns="0" rIns="0" bIns="0" anchor="b" anchorCtr="0">
            <a:spAutoFit/>
          </a:bodyPr>
          <a:lstStyle>
            <a:lvl1pPr algn="l">
              <a:defRPr sz="4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67" y="6279478"/>
            <a:ext cx="6400800" cy="430887"/>
          </a:xfrm>
        </p:spPr>
        <p:txBody>
          <a:bodyPr lIns="0" tIns="0" rIns="0" bIns="0" anchor="t" anchorCtr="0">
            <a:sp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ODE_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07267" y="6186917"/>
            <a:ext cx="2012050" cy="369560"/>
          </a:xfrm>
          <a:prstGeom prst="rect">
            <a:avLst/>
          </a:prstGeom>
        </p:spPr>
      </p:pic>
      <p:pic>
        <p:nvPicPr>
          <p:cNvPr id="8" name="Picture 7" descr="PhotoOption3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6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>
            <a:spAutoFit/>
          </a:bodyPr>
          <a:lstStyle>
            <a:lvl1pPr>
              <a:defRPr sz="42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644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FOOTER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78160"/>
            <a:ext cx="9144000" cy="4876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18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9036"/>
            <a:ext cx="82296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200" b="1" kern="1200">
          <a:solidFill>
            <a:srgbClr val="C00000"/>
          </a:solidFill>
          <a:latin typeface="Arial"/>
          <a:ea typeface="+mj-ea"/>
          <a:cs typeface="Arial"/>
        </a:defRPr>
      </a:lvl1pPr>
    </p:titleStyle>
    <p:bodyStyle>
      <a:lvl1pPr marL="227013" indent="-227013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571500" indent="-225425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2pPr>
      <a:lvl3pPr marL="1025525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3pPr>
      <a:lvl4pPr marL="1490663" indent="-22860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4pPr>
      <a:lvl5pPr marL="1947863" indent="-228600" algn="l" defTabSz="45720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ohio.gov/Topics/Quality-School-Choice/Credit-Flexibility-Plan" TargetMode="External"/><Relationship Id="rId4" Type="http://schemas.openxmlformats.org/officeDocument/2006/relationships/hyperlink" Target="http://education.ohio.gov/Topics/Other-Resources/Competency_Based-Education-Pilo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67" y="4907920"/>
            <a:ext cx="9245532" cy="1107996"/>
          </a:xfrm>
        </p:spPr>
        <p:txBody>
          <a:bodyPr/>
          <a:lstStyle/>
          <a:p>
            <a:r>
              <a:rPr lang="en-US" sz="3600" dirty="0" smtClean="0"/>
              <a:t>Competency Based Education in Ohio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67" y="6279478"/>
            <a:ext cx="6400800" cy="369332"/>
          </a:xfrm>
        </p:spPr>
        <p:txBody>
          <a:bodyPr/>
          <a:lstStyle/>
          <a:p>
            <a:r>
              <a:rPr lang="en-US" sz="2400" dirty="0" smtClean="0"/>
              <a:t>Dan Badea – October 26, 2015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1057644"/>
            <a:ext cx="8969829" cy="4525963"/>
          </a:xfrm>
        </p:spPr>
        <p:txBody>
          <a:bodyPr/>
          <a:lstStyle/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Credit </a:t>
            </a:r>
            <a:r>
              <a:rPr lang="en-US" b="1" smtClean="0"/>
              <a:t>Flexibility Option</a:t>
            </a:r>
            <a:endParaRPr lang="en-US" b="1" dirty="0" smtClean="0"/>
          </a:p>
          <a:p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education.ohio.gov/Topics/Quality-School-Choice/Credit-Flexibility-Plan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Competency-Based Education </a:t>
            </a:r>
            <a:r>
              <a:rPr lang="en-US" sz="2800" b="1" dirty="0" smtClean="0"/>
              <a:t>Pilot</a:t>
            </a:r>
          </a:p>
          <a:p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education.ohio.gov/Topics/Other-Resources/Competency_Based-Education-Pilot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49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" t="5024" r="5025"/>
          <a:stretch/>
        </p:blipFill>
        <p:spPr>
          <a:xfrm>
            <a:off x="0" y="-1"/>
            <a:ext cx="9144000" cy="639216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427"/>
            <a:ext cx="8229600" cy="64633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education.ohio.gov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8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Media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02" y="2675530"/>
            <a:ext cx="1600200" cy="452034"/>
          </a:xfrm>
          <a:prstGeom prst="rect">
            <a:avLst/>
          </a:prstGeom>
        </p:spPr>
      </p:pic>
      <p:pic>
        <p:nvPicPr>
          <p:cNvPr id="9" name="Picture 8" descr="facebook-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954" y="1441033"/>
            <a:ext cx="1603248" cy="32918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55695" y="4494210"/>
            <a:ext cx="2854949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@</a:t>
            </a:r>
            <a:r>
              <a:rPr lang="en-US" sz="3200" dirty="0" err="1" smtClean="0">
                <a:latin typeface="Arial"/>
                <a:cs typeface="Arial"/>
              </a:rPr>
              <a:t>OHEducation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695" y="2656173"/>
            <a:ext cx="5371663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3200" dirty="0" err="1" smtClean="0">
                <a:latin typeface="Arial"/>
                <a:cs typeface="Arial"/>
              </a:rPr>
              <a:t>ohio</a:t>
            </a:r>
            <a:r>
              <a:rPr lang="en-US" sz="3200" dirty="0" smtClean="0">
                <a:latin typeface="Arial"/>
                <a:cs typeface="Arial"/>
              </a:rPr>
              <a:t>-department-of-education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5695" y="1339441"/>
            <a:ext cx="5238614" cy="9848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Ohio Families and Education</a:t>
            </a:r>
          </a:p>
          <a:p>
            <a:r>
              <a:rPr lang="en-US" sz="3200" dirty="0" smtClean="0">
                <a:latin typeface="Arial"/>
                <a:cs typeface="Arial"/>
              </a:rPr>
              <a:t>Ohio Teachers’ Homeroom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55695" y="5522187"/>
            <a:ext cx="2325317" cy="492443"/>
          </a:xfrm>
          <a:prstGeom prst="rect">
            <a:avLst/>
          </a:prstGeom>
        </p:spPr>
        <p:txBody>
          <a:bodyPr wrap="none" lIns="0" tIns="0" bIns="0">
            <a:spAutoFit/>
          </a:bodyPr>
          <a:lstStyle/>
          <a:p>
            <a:r>
              <a:rPr lang="en-US" sz="3200" dirty="0" err="1" smtClean="0">
                <a:latin typeface="Arial"/>
                <a:cs typeface="Arial"/>
              </a:rPr>
              <a:t>OhioEdDept</a:t>
            </a:r>
            <a:endParaRPr lang="en-US" sz="3200" dirty="0" smtClean="0"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5695" y="3524403"/>
            <a:ext cx="4206280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3200" dirty="0" err="1" smtClean="0">
                <a:latin typeface="Arial"/>
                <a:cs typeface="Arial"/>
              </a:rPr>
              <a:t>storify.com/ohioEdDept</a:t>
            </a:r>
            <a:endParaRPr lang="en-US" sz="3200" dirty="0" smtClean="0">
              <a:latin typeface="Arial"/>
              <a:cs typeface="Arial"/>
            </a:endParaRPr>
          </a:p>
        </p:txBody>
      </p:sp>
      <p:pic>
        <p:nvPicPr>
          <p:cNvPr id="15" name="Picture 14" descr="facebook-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002" y="4590233"/>
            <a:ext cx="1600200" cy="298703"/>
          </a:xfrm>
          <a:prstGeom prst="rect">
            <a:avLst/>
          </a:prstGeom>
        </p:spPr>
      </p:pic>
      <p:pic>
        <p:nvPicPr>
          <p:cNvPr id="17" name="Picture 16" descr="facebook-lo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597" y="5462783"/>
            <a:ext cx="1152605" cy="457200"/>
          </a:xfrm>
          <a:prstGeom prst="rect">
            <a:avLst/>
          </a:prstGeom>
        </p:spPr>
      </p:pic>
      <p:pic>
        <p:nvPicPr>
          <p:cNvPr id="18" name="Picture 17" descr="facebook-log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127" y="3581627"/>
            <a:ext cx="16002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0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00986" y="1505425"/>
            <a:ext cx="7162800" cy="14478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00986" y="3357154"/>
            <a:ext cx="7162800" cy="13716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92443"/>
          </a:xfrm>
        </p:spPr>
        <p:txBody>
          <a:bodyPr/>
          <a:lstStyle/>
          <a:p>
            <a:pPr algn="ctr"/>
            <a:r>
              <a:rPr lang="en-US" sz="3200" dirty="0" smtClean="0"/>
              <a:t>Competency Based Education in Ohio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990" y="1909354"/>
            <a:ext cx="6772940" cy="63994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Credit Flexibility Option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1990" y="3734555"/>
            <a:ext cx="6772940" cy="6167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Competency Based Education Pilot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42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17715"/>
            <a:ext cx="8229600" cy="646331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Ohio SB 311 (Ohio Core)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199" y="1286360"/>
            <a:ext cx="8345837" cy="3952067"/>
          </a:xfrm>
        </p:spPr>
        <p:txBody>
          <a:bodyPr/>
          <a:lstStyle/>
          <a:p>
            <a:pPr marL="801687" lvl="1" indent="-457200">
              <a:buFont typeface="Wingdings" panose="05000000000000000000" pitchFamily="2" charset="2"/>
              <a:buChar char="§"/>
            </a:pPr>
            <a:r>
              <a:rPr lang="en-US" altLang="en-US" dirty="0" smtClean="0"/>
              <a:t>Permits students to meet Core coursework requirements in four ways:</a:t>
            </a:r>
          </a:p>
          <a:p>
            <a:pPr marL="1255712" lvl="2" indent="-457200">
              <a:buFont typeface="Courier New" panose="02070309020205020404" pitchFamily="49" charset="0"/>
              <a:buChar char="o"/>
            </a:pPr>
            <a:r>
              <a:rPr lang="en-US" altLang="en-US" dirty="0" smtClean="0"/>
              <a:t>Traditional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1255712" lvl="2" indent="-457200">
              <a:buFont typeface="Courier New" panose="02070309020205020404" pitchFamily="49" charset="0"/>
              <a:buChar char="o"/>
            </a:pPr>
            <a:r>
              <a:rPr lang="en-US" altLang="en-US" dirty="0" smtClean="0"/>
              <a:t>Integrated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1255712" lvl="2" indent="-457200">
              <a:buFont typeface="Courier New" panose="02070309020205020404" pitchFamily="49" charset="0"/>
              <a:buChar char="o"/>
            </a:pPr>
            <a:r>
              <a:rPr lang="en-US" altLang="en-US" dirty="0" smtClean="0"/>
              <a:t>Applied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1255712" lvl="2" indent="-457200">
              <a:buFont typeface="Courier New" panose="02070309020205020404" pitchFamily="49" charset="0"/>
              <a:buChar char="o"/>
            </a:pPr>
            <a:r>
              <a:rPr lang="en-US" altLang="en-US" dirty="0" smtClean="0"/>
              <a:t>Career-technical</a:t>
            </a:r>
          </a:p>
          <a:p>
            <a:pPr marL="801687" lvl="1" indent="-457200">
              <a:buFont typeface="Wingdings" panose="05000000000000000000" pitchFamily="2" charset="2"/>
              <a:buChar char="§"/>
            </a:pPr>
            <a:r>
              <a:rPr lang="en-US" altLang="en-US" dirty="0" smtClean="0"/>
              <a:t>Set guidelines for credit flexibility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1200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041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317715"/>
            <a:ext cx="8229600" cy="646331"/>
          </a:xfrm>
        </p:spPr>
        <p:txBody>
          <a:bodyPr/>
          <a:lstStyle/>
          <a:p>
            <a:r>
              <a:rPr lang="en-US" altLang="en-US" dirty="0"/>
              <a:t>What Is Credit Flexibility?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91" y="1130442"/>
            <a:ext cx="8531817" cy="4715570"/>
          </a:xfrm>
        </p:spPr>
        <p:txBody>
          <a:bodyPr>
            <a:noAutofit/>
          </a:bodyPr>
          <a:lstStyle/>
          <a:p>
            <a:pPr marL="842835" lvl="1" indent="-457200"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/>
              <a:t>Earn credit through: </a:t>
            </a:r>
          </a:p>
          <a:p>
            <a:pPr marL="1292288" lvl="2" indent="-457200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Completion </a:t>
            </a:r>
            <a:r>
              <a:rPr lang="en-US" dirty="0"/>
              <a:t>of traditional </a:t>
            </a:r>
            <a:r>
              <a:rPr lang="en-US" dirty="0" smtClean="0"/>
              <a:t>coursework</a:t>
            </a:r>
          </a:p>
          <a:p>
            <a:pPr marL="1292288" lvl="2" indent="-457200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Testing out</a:t>
            </a:r>
          </a:p>
          <a:p>
            <a:pPr marL="1292288" lvl="2" indent="-457200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Demonstration </a:t>
            </a:r>
            <a:r>
              <a:rPr lang="en-US" dirty="0"/>
              <a:t>of subject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area </a:t>
            </a:r>
            <a:r>
              <a:rPr lang="en-US" dirty="0" smtClean="0"/>
              <a:t>competency</a:t>
            </a:r>
            <a:endParaRPr lang="en-US" dirty="0"/>
          </a:p>
          <a:p>
            <a:pPr marL="842835" lvl="1" indent="-457200"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/>
              <a:t>Pertains only to high school </a:t>
            </a:r>
            <a:r>
              <a:rPr lang="en-US" dirty="0" smtClean="0"/>
              <a:t>graduation credit</a:t>
            </a:r>
            <a:endParaRPr lang="en-US" dirty="0"/>
          </a:p>
          <a:p>
            <a:pPr marL="842835" lvl="1" indent="-457200"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/>
              <a:t>No limit to kind of course work or number of credits</a:t>
            </a:r>
          </a:p>
        </p:txBody>
      </p:sp>
    </p:spTree>
    <p:extLst>
      <p:ext uri="{BB962C8B-B14F-4D97-AF65-F5344CB8AC3E}">
        <p14:creationId xmlns:p14="http://schemas.microsoft.com/office/powerpoint/2010/main" val="142241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41702"/>
            <a:ext cx="8229600" cy="646331"/>
          </a:xfrm>
        </p:spPr>
        <p:txBody>
          <a:bodyPr/>
          <a:lstStyle/>
          <a:p>
            <a:r>
              <a:rPr lang="en-US" altLang="en-US" dirty="0"/>
              <a:t>What Is Credit Flexibility?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4910"/>
            <a:ext cx="8686800" cy="4525963"/>
          </a:xfrm>
        </p:spPr>
        <p:txBody>
          <a:bodyPr>
            <a:noAutofit/>
          </a:bodyPr>
          <a:lstStyle/>
          <a:p>
            <a:pPr marL="838263" lvl="1" indent="-457200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Traditional coursework</a:t>
            </a:r>
          </a:p>
          <a:p>
            <a:pPr marL="1359281" lvl="2" indent="-457200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Distance learning</a:t>
            </a:r>
          </a:p>
          <a:p>
            <a:pPr marL="1359281" lvl="2" indent="-457200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After-school program</a:t>
            </a:r>
          </a:p>
          <a:p>
            <a:pPr marL="838263" lvl="1" indent="-457200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Educational Options</a:t>
            </a:r>
          </a:p>
          <a:p>
            <a:pPr marL="1359281" lvl="2" indent="-457200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Educational travel</a:t>
            </a:r>
          </a:p>
          <a:p>
            <a:pPr marL="1359281" lvl="2" indent="-457200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Independent study</a:t>
            </a:r>
          </a:p>
          <a:p>
            <a:pPr marL="1359281" lvl="2" indent="-457200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Internship</a:t>
            </a:r>
          </a:p>
          <a:p>
            <a:pPr marL="1359281" lvl="2" indent="-457200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Community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6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325"/>
            <a:ext cx="8229600" cy="40140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Student (and family) express interest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District has a policy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Student (and family) </a:t>
            </a:r>
            <a:r>
              <a:rPr lang="en-US" dirty="0" smtClean="0"/>
              <a:t>meet with school representative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" y="2472769"/>
            <a:ext cx="73481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C00000"/>
            </a:extrusionClr>
            <a:contourClr>
              <a:srgbClr val="C00000"/>
            </a:contourClr>
          </a:sp3d>
        </p:spPr>
      </p:cxnSp>
      <p:cxnSp>
        <p:nvCxnSpPr>
          <p:cNvPr id="5" name="Straight Connector 4"/>
          <p:cNvCxnSpPr/>
          <p:nvPr/>
        </p:nvCxnSpPr>
        <p:spPr bwMode="auto">
          <a:xfrm>
            <a:off x="457200" y="3591611"/>
            <a:ext cx="73481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C00000"/>
            </a:extrusionClr>
            <a:contourClr>
              <a:srgbClr val="C00000"/>
            </a:contourClr>
          </a:sp3d>
        </p:spPr>
      </p:cxnSp>
    </p:spTree>
    <p:extLst>
      <p:ext uri="{BB962C8B-B14F-4D97-AF65-F5344CB8AC3E}">
        <p14:creationId xmlns:p14="http://schemas.microsoft.com/office/powerpoint/2010/main" val="424049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325"/>
            <a:ext cx="8229600" cy="401406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Middle school curriculum </a:t>
            </a:r>
            <a:r>
              <a:rPr lang="en-US" dirty="0" smtClean="0"/>
              <a:t>credit</a:t>
            </a:r>
            <a:endParaRPr lang="en-US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Reduce </a:t>
            </a:r>
            <a:r>
              <a:rPr lang="en-US" dirty="0" smtClean="0"/>
              <a:t>barriers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Business involvement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" y="2689745"/>
            <a:ext cx="73481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C00000"/>
            </a:extrusionClr>
            <a:contourClr>
              <a:srgbClr val="C00000"/>
            </a:contourClr>
          </a:sp3d>
        </p:spPr>
      </p:cxnSp>
      <p:cxnSp>
        <p:nvCxnSpPr>
          <p:cNvPr id="5" name="Straight Connector 4"/>
          <p:cNvCxnSpPr/>
          <p:nvPr/>
        </p:nvCxnSpPr>
        <p:spPr bwMode="auto">
          <a:xfrm>
            <a:off x="457200" y="3793089"/>
            <a:ext cx="73481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C00000"/>
            </a:extrusionClr>
            <a:contourClr>
              <a:srgbClr val="C00000"/>
            </a:contourClr>
          </a:sp3d>
        </p:spPr>
      </p:cxnSp>
    </p:spTree>
    <p:extLst>
      <p:ext uri="{BB962C8B-B14F-4D97-AF65-F5344CB8AC3E}">
        <p14:creationId xmlns:p14="http://schemas.microsoft.com/office/powerpoint/2010/main" val="121813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r>
              <a:rPr lang="en-US" dirty="0"/>
              <a:t>Competency Based Education Pilot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8240"/>
            <a:ext cx="8229600" cy="36885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$200,000 </a:t>
            </a:r>
            <a:r>
              <a:rPr lang="en-US" dirty="0" smtClean="0"/>
              <a:t>grants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/>
              <a:t>Pilot to run through 2018 – 2019 school year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Final Report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" y="3046206"/>
            <a:ext cx="73481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C00000"/>
            </a:extrusionClr>
            <a:contourClr>
              <a:srgbClr val="C00000"/>
            </a:contourClr>
          </a:sp3d>
        </p:spPr>
      </p:cxnSp>
      <p:cxnSp>
        <p:nvCxnSpPr>
          <p:cNvPr id="5" name="Straight Connector 4"/>
          <p:cNvCxnSpPr/>
          <p:nvPr/>
        </p:nvCxnSpPr>
        <p:spPr bwMode="auto">
          <a:xfrm>
            <a:off x="457200" y="4482024"/>
            <a:ext cx="73481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C00000"/>
            </a:extrusionClr>
            <a:contourClr>
              <a:srgbClr val="C00000"/>
            </a:contourClr>
          </a:sp3d>
        </p:spPr>
      </p:cxnSp>
    </p:spTree>
    <p:extLst>
      <p:ext uri="{BB962C8B-B14F-4D97-AF65-F5344CB8AC3E}">
        <p14:creationId xmlns:p14="http://schemas.microsoft.com/office/powerpoint/2010/main" val="95383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r>
              <a:rPr lang="en-US" dirty="0"/>
              <a:t>Competency Based Education Pilot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4769"/>
            <a:ext cx="8229600" cy="36885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Promote </a:t>
            </a:r>
            <a:r>
              <a:rPr lang="en-US" dirty="0"/>
              <a:t>innovative learning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Keep </a:t>
            </a:r>
            <a:r>
              <a:rPr lang="en-US" dirty="0"/>
              <a:t>all students on pace to </a:t>
            </a:r>
            <a:r>
              <a:rPr lang="en-US" dirty="0" smtClean="0"/>
              <a:t>graduate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Inform </a:t>
            </a:r>
            <a:r>
              <a:rPr lang="en-US" dirty="0"/>
              <a:t>future development of statewide competency-based policies and </a:t>
            </a:r>
            <a:r>
              <a:rPr lang="en-US" dirty="0" smtClean="0"/>
              <a:t>programs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" y="3046206"/>
            <a:ext cx="73481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C00000"/>
            </a:extrusionClr>
            <a:contourClr>
              <a:srgbClr val="C00000"/>
            </a:contourClr>
          </a:sp3d>
        </p:spPr>
      </p:cxnSp>
      <p:cxnSp>
        <p:nvCxnSpPr>
          <p:cNvPr id="5" name="Straight Connector 4"/>
          <p:cNvCxnSpPr/>
          <p:nvPr/>
        </p:nvCxnSpPr>
        <p:spPr bwMode="auto">
          <a:xfrm>
            <a:off x="457200" y="4242539"/>
            <a:ext cx="73481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C00000"/>
            </a:extrusionClr>
            <a:contourClr>
              <a:srgbClr val="C00000"/>
            </a:contourClr>
          </a:sp3d>
        </p:spPr>
      </p:cxnSp>
    </p:spTree>
    <p:extLst>
      <p:ext uri="{BB962C8B-B14F-4D97-AF65-F5344CB8AC3E}">
        <p14:creationId xmlns:p14="http://schemas.microsoft.com/office/powerpoint/2010/main" val="18850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5B1FABC32805468FE9B806B792CFE9" ma:contentTypeVersion="1" ma:contentTypeDescription="Create a new document." ma:contentTypeScope="" ma:versionID="7816300b107979b0377c2283553afb8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F06F1B4-6B39-424C-8135-BC1BE26616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0317DC-592D-4C52-8FB5-DACE86888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A317C4-3467-43D4-BFE5-9F8516BB7E7A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269</Words>
  <Application>Microsoft Macintosh PowerPoint</Application>
  <PresentationFormat>On-screen Show (4:3)</PresentationFormat>
  <Paragraphs>79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Competency Based Education in Ohio</vt:lpstr>
      <vt:lpstr>Competency Based Education in Ohio </vt:lpstr>
      <vt:lpstr>Ohio SB 311 (Ohio Core) </vt:lpstr>
      <vt:lpstr>What Is Credit Flexibility?</vt:lpstr>
      <vt:lpstr>What Is Credit Flexibility?</vt:lpstr>
      <vt:lpstr>The Process</vt:lpstr>
      <vt:lpstr>Program Updates</vt:lpstr>
      <vt:lpstr>Competency Based Education Pilot</vt:lpstr>
      <vt:lpstr>Competency Based Education Pilot</vt:lpstr>
      <vt:lpstr>Resources</vt:lpstr>
      <vt:lpstr>education.ohio.gov</vt:lpstr>
      <vt:lpstr>Social Media</vt:lpstr>
    </vt:vector>
  </TitlesOfParts>
  <Company>Sanger &amp; Eby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Ramous</dc:creator>
  <cp:lastModifiedBy>Lan Neugent</cp:lastModifiedBy>
  <cp:revision>76</cp:revision>
  <cp:lastPrinted>2015-10-19T16:54:53Z</cp:lastPrinted>
  <dcterms:created xsi:type="dcterms:W3CDTF">2013-05-22T22:25:08Z</dcterms:created>
  <dcterms:modified xsi:type="dcterms:W3CDTF">2015-10-24T14:16:33Z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0x010100205B1FABC32805468FE9B806B792CFE9</vt:lpwstr>
  </property>
</Properties>
</file>