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ny Weiss" initials="" lastIdx="2" clrIdx="0"/>
  <p:cmAuthor id="1" name="Susannah Savage"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9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commentAuthors" Target="commentAuthor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307527345"/>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r>
              <a:rPr lang="en-US"/>
              <a:t>The following slides discuss E-rate modernization in greater depth than the Policymaker and Digital Leader decks. State leaders should pull slides from this deck as necessary to best present E-rate to different audiences. </a:t>
            </a:r>
          </a:p>
        </p:txBody>
      </p:sp>
      <p:sp>
        <p:nvSpPr>
          <p:cNvPr id="81" name="Shape 8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a:t>(We will be focusing on these two for the remainder of the deck). </a:t>
            </a:r>
          </a:p>
        </p:txBody>
      </p:sp>
      <p:sp>
        <p:nvSpPr>
          <p:cNvPr id="139" name="Shape 13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a:t>We need to </a:t>
            </a:r>
          </a:p>
        </p:txBody>
      </p:sp>
      <p:sp>
        <p:nvSpPr>
          <p:cNvPr id="157" name="Shape 157"/>
          <p:cNvSpPr>
            <a:spLocks noGrp="1" noRot="1" noChangeAspect="1"/>
          </p:cNvSpPr>
          <p:nvPr>
            <p:ph type="sldImg" idx="2"/>
          </p:nvPr>
        </p:nvSpPr>
        <p:spPr>
          <a:xfrm>
            <a:off x="1143212"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a:t>This graphic demonstrates visually how far we have come since E-rate was first implemented and how far we still have to go. Has been used successfully by SETDA members in the past. </a:t>
            </a:r>
          </a:p>
        </p:txBody>
      </p:sp>
      <p:sp>
        <p:nvSpPr>
          <p:cNvPr id="163" name="Shape 163"/>
          <p:cNvSpPr>
            <a:spLocks noGrp="1" noRot="1" noChangeAspect="1"/>
          </p:cNvSpPr>
          <p:nvPr>
            <p:ph type="sldImg" idx="2"/>
          </p:nvPr>
        </p:nvSpPr>
        <p:spPr>
          <a:xfrm>
            <a:off x="1143212"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a:t>(We will be focusing on these two for the remainder of the deck). </a:t>
            </a:r>
          </a:p>
        </p:txBody>
      </p:sp>
      <p:sp>
        <p:nvSpPr>
          <p:cNvPr id="169" name="Shape 16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a:t>(We will be focusing on these two for the remainder of the deck). </a:t>
            </a:r>
          </a:p>
        </p:txBody>
      </p:sp>
      <p:sp>
        <p:nvSpPr>
          <p:cNvPr id="175" name="Shape 17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81" name="Shape 18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87" name="Shape 18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7" name="Shape 8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93" name="Shape 9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rtl="0">
              <a:spcBef>
                <a:spcPts val="0"/>
              </a:spcBef>
              <a:buNone/>
            </a:pPr>
            <a:r>
              <a:rPr lang="en-US" dirty="0" smtClean="0"/>
              <a:t>Please note: If</a:t>
            </a:r>
            <a:r>
              <a:rPr lang="en-US" baseline="0" dirty="0" smtClean="0"/>
              <a:t> </a:t>
            </a:r>
            <a:r>
              <a:rPr lang="en-US" sz="1000" dirty="0" smtClean="0">
                <a:solidFill>
                  <a:srgbClr val="333333"/>
                </a:solidFill>
              </a:rPr>
              <a:t>Category </a:t>
            </a:r>
            <a:r>
              <a:rPr lang="en-US" sz="1000" dirty="0">
                <a:solidFill>
                  <a:srgbClr val="333333"/>
                </a:solidFill>
              </a:rPr>
              <a:t>1 requests </a:t>
            </a:r>
            <a:r>
              <a:rPr lang="en-US" sz="1000" dirty="0" smtClean="0">
                <a:solidFill>
                  <a:srgbClr val="333333"/>
                </a:solidFill>
              </a:rPr>
              <a:t>overrun </a:t>
            </a:r>
            <a:r>
              <a:rPr lang="en-US" sz="1000" dirty="0">
                <a:solidFill>
                  <a:srgbClr val="333333"/>
                </a:solidFill>
              </a:rPr>
              <a:t>their threshold the FCC will dip into Cat 2 funds </a:t>
            </a:r>
            <a:r>
              <a:rPr lang="en-US" sz="1000" dirty="0" smtClean="0">
                <a:solidFill>
                  <a:srgbClr val="333333"/>
                </a:solidFill>
              </a:rPr>
              <a:t>therefore </a:t>
            </a:r>
            <a:r>
              <a:rPr lang="en-US" sz="1000" dirty="0">
                <a:solidFill>
                  <a:srgbClr val="333333"/>
                </a:solidFill>
              </a:rPr>
              <a:t>reducing the Cat 2 $1billion...</a:t>
            </a:r>
            <a:r>
              <a:rPr lang="en-US" sz="1000" dirty="0" smtClean="0">
                <a:solidFill>
                  <a:srgbClr val="333333"/>
                </a:solidFill>
              </a:rPr>
              <a:t>.</a:t>
            </a:r>
            <a:endParaRPr sz="1000" dirty="0">
              <a:solidFill>
                <a:srgbClr val="333333"/>
              </a:solidFill>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a:t>(We will be focusing on these two for the remainder of the deck). </a:t>
            </a:r>
          </a:p>
        </p:txBody>
      </p:sp>
      <p:sp>
        <p:nvSpPr>
          <p:cNvPr id="106" name="Shape 10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a:t>(We will be focusing on these two for the remainder of the deck). </a:t>
            </a:r>
          </a:p>
        </p:txBody>
      </p:sp>
      <p:sp>
        <p:nvSpPr>
          <p:cNvPr id="112" name="Shape 11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18" name="Shape 11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26" name="Shape 12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33" name="Shape 13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rgbClr val="007DB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9" name="Shape 9"/>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0" name="Shape 10"/>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 name="Shape 11"/>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67" name="Shape 67"/>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8" name="Shape 68"/>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9" name="Shape 69"/>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0"/>
        <p:cNvGrpSpPr/>
        <p:nvPr/>
      </p:nvGrpSpPr>
      <p:grpSpPr>
        <a:xfrm>
          <a:off x="0" y="0"/>
          <a:ext cx="0" cy="0"/>
          <a:chOff x="0" y="0"/>
          <a:chExt cx="0" cy="0"/>
        </a:xfrm>
      </p:grpSpPr>
      <p:sp>
        <p:nvSpPr>
          <p:cNvPr id="71" name="Shape 71"/>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2" name="Shape 72"/>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3" name="Shape 73"/>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4" name="Shape 74"/>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5" name="Shape 75"/>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 name="Shape 15"/>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6" name="Shape 16"/>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2" name="Shape 22"/>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 name="Shape 24"/>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5" name="Shape 35"/>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7" name="Shape 37"/>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9" name="Shape 39"/>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0" name="Shape 40"/>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4" name="Shape 44"/>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5" name="Shape 45"/>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6"/>
        <p:cNvGrpSpPr/>
        <p:nvPr/>
      </p:nvGrpSpPr>
      <p:grpSpPr>
        <a:xfrm>
          <a:off x="0" y="0"/>
          <a:ext cx="0" cy="0"/>
          <a:chOff x="0" y="0"/>
          <a:chExt cx="0" cy="0"/>
        </a:xfrm>
      </p:grpSpPr>
      <p:sp>
        <p:nvSpPr>
          <p:cNvPr id="47" name="Shape 47"/>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9" name="Shape 49"/>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3" name="Shape 5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a:spLocks noGrp="1"/>
          </p:cNvSpPr>
          <p:nvPr>
            <p:ph type="pic" idx="2"/>
          </p:nvPr>
        </p:nvSpPr>
        <p:spPr>
          <a:xfrm>
            <a:off x="1792288" y="612775"/>
            <a:ext cx="5486399" cy="4114800"/>
          </a:xfrm>
          <a:prstGeom prst="rect">
            <a:avLst/>
          </a:prstGeom>
          <a:noFill/>
          <a:ln>
            <a:noFill/>
          </a:ln>
        </p:spPr>
      </p:sp>
      <p:sp>
        <p:nvSpPr>
          <p:cNvPr id="60" name="Shape 6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rgbClr val="007DB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s://apps.fcc.gov/edocs_public/attachmatch/FCC-14-99A1.pdf" TargetMode="External"/><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mailto:Charles.Eberle@fcc.gov" TargetMode="External"/><Relationship Id="rId5" Type="http://schemas.openxmlformats.org/officeDocument/2006/relationships/hyperlink" Target="mailto:cfox@setda.org" TargetMode="External"/><Relationship Id="rId6" Type="http://schemas.openxmlformats.org/officeDocument/2006/relationships/hyperlink" Target="mailto:ssavage@commonsense.org" TargetMode="External"/><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setda.org/" TargetMode="External"/><Relationship Id="rId5" Type="http://schemas.openxmlformats.org/officeDocument/2006/relationships/hyperlink" Target="https://commonsensemedia.org/kids-action" TargetMode="External"/><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76"/>
        <p:cNvGrpSpPr/>
        <p:nvPr/>
      </p:nvGrpSpPr>
      <p:grpSpPr>
        <a:xfrm>
          <a:off x="0" y="0"/>
          <a:ext cx="0" cy="0"/>
          <a:chOff x="0" y="0"/>
          <a:chExt cx="0" cy="0"/>
        </a:xfrm>
      </p:grpSpPr>
      <p:sp>
        <p:nvSpPr>
          <p:cNvPr id="77" name="Shape 77"/>
          <p:cNvSpPr txBox="1">
            <a:spLocks noGrp="1"/>
          </p:cNvSpPr>
          <p:nvPr>
            <p:ph type="ctrTitle"/>
          </p:nvPr>
        </p:nvSpPr>
        <p:spPr>
          <a:xfrm>
            <a:off x="685800" y="1269069"/>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5600">
                <a:solidFill>
                  <a:srgbClr val="007DB1"/>
                </a:solidFill>
              </a:rPr>
              <a:t>The E-rate Opportunity</a:t>
            </a:r>
          </a:p>
        </p:txBody>
      </p:sp>
      <p:sp>
        <p:nvSpPr>
          <p:cNvPr id="78" name="Shape 78"/>
          <p:cNvSpPr txBox="1">
            <a:spLocks noGrp="1"/>
          </p:cNvSpPr>
          <p:nvPr>
            <p:ph type="subTitle" idx="1"/>
          </p:nvPr>
        </p:nvSpPr>
        <p:spPr>
          <a:xfrm>
            <a:off x="1371600" y="3009900"/>
            <a:ext cx="6400799" cy="175260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4400">
                <a:solidFill>
                  <a:srgbClr val="888888"/>
                </a:solidFill>
                <a:latin typeface="Calibri"/>
                <a:ea typeface="Calibri"/>
                <a:cs typeface="Calibri"/>
                <a:sym typeface="Calibri"/>
              </a:rPr>
              <a:t>Supplemental Slides </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34"/>
        <p:cNvGrpSpPr/>
        <p:nvPr/>
      </p:nvGrpSpPr>
      <p:grpSpPr>
        <a:xfrm>
          <a:off x="0" y="0"/>
          <a:ext cx="0" cy="0"/>
          <a:chOff x="0" y="0"/>
          <a:chExt cx="0" cy="0"/>
        </a:xfrm>
      </p:grpSpPr>
      <p:sp>
        <p:nvSpPr>
          <p:cNvPr id="135" name="Shape 135"/>
          <p:cNvSpPr txBox="1">
            <a:spLocks noGrp="1"/>
          </p:cNvSpPr>
          <p:nvPr>
            <p:ph type="ctrTitle"/>
          </p:nvPr>
        </p:nvSpPr>
        <p:spPr>
          <a:xfrm>
            <a:off x="676550" y="152704"/>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000">
                <a:solidFill>
                  <a:srgbClr val="007DB1"/>
                </a:solidFill>
              </a:rPr>
              <a:t>Expanded Budget for Wi-Fi</a:t>
            </a:r>
          </a:p>
          <a:p>
            <a:pPr marL="0" marR="0" lvl="0" indent="0" algn="ctr" rtl="0">
              <a:spcBef>
                <a:spcPts val="0"/>
              </a:spcBef>
              <a:buClr>
                <a:srgbClr val="007DB1"/>
              </a:buClr>
              <a:buSzPct val="25000"/>
              <a:buFont typeface="Arial"/>
              <a:buNone/>
            </a:pPr>
            <a:r>
              <a:rPr lang="en-US" sz="3000">
                <a:solidFill>
                  <a:srgbClr val="888888"/>
                </a:solidFill>
              </a:rPr>
              <a:t>Category Two and Eligible Services</a:t>
            </a:r>
            <a:r>
              <a:rPr lang="en-US" sz="3600">
                <a:solidFill>
                  <a:srgbClr val="888888"/>
                </a:solidFill>
              </a:rPr>
              <a:t> </a:t>
            </a:r>
          </a:p>
        </p:txBody>
      </p:sp>
      <p:sp>
        <p:nvSpPr>
          <p:cNvPr id="136" name="Shape 136"/>
          <p:cNvSpPr txBox="1">
            <a:spLocks noGrp="1"/>
          </p:cNvSpPr>
          <p:nvPr>
            <p:ph type="subTitle" idx="1"/>
          </p:nvPr>
        </p:nvSpPr>
        <p:spPr>
          <a:xfrm>
            <a:off x="329650" y="1395250"/>
            <a:ext cx="8253599" cy="4680299"/>
          </a:xfrm>
          <a:prstGeom prst="rect">
            <a:avLst/>
          </a:prstGeom>
          <a:noFill/>
          <a:ln>
            <a:noFill/>
          </a:ln>
        </p:spPr>
        <p:txBody>
          <a:bodyPr lIns="91425" tIns="45700" rIns="91425" bIns="45700" anchor="t" anchorCtr="0">
            <a:noAutofit/>
          </a:bodyPr>
          <a:lstStyle/>
          <a:p>
            <a:pPr marL="457200" lvl="0" indent="-330200" algn="l" rtl="0">
              <a:spcBef>
                <a:spcPts val="0"/>
              </a:spcBef>
              <a:buSzPct val="88888"/>
              <a:buFont typeface="Calibri"/>
              <a:buChar char="●"/>
            </a:pPr>
            <a:r>
              <a:rPr lang="en-US" sz="1800" b="1">
                <a:solidFill>
                  <a:srgbClr val="888888"/>
                </a:solidFill>
                <a:latin typeface="Calibri"/>
                <a:ea typeface="Calibri"/>
                <a:cs typeface="Calibri"/>
                <a:sym typeface="Calibri"/>
              </a:rPr>
              <a:t>Category Two Services:</a:t>
            </a:r>
            <a:r>
              <a:rPr lang="en-US" sz="1800" b="1">
                <a:solidFill>
                  <a:srgbClr val="007DB1"/>
                </a:solidFill>
                <a:latin typeface="Calibri"/>
                <a:ea typeface="Calibri"/>
                <a:cs typeface="Calibri"/>
                <a:sym typeface="Calibri"/>
              </a:rPr>
              <a:t> </a:t>
            </a:r>
            <a:r>
              <a:rPr lang="en-US" sz="1800">
                <a:solidFill>
                  <a:srgbClr val="888888"/>
                </a:solidFill>
                <a:latin typeface="Calibri"/>
                <a:ea typeface="Calibri"/>
                <a:cs typeface="Calibri"/>
                <a:sym typeface="Calibri"/>
              </a:rPr>
              <a:t>Replace “Priority Two” services, include internal connections and services (including managed services and maintenance) needed to provide broadband connectivity throughout a school or library building to get connectivity to the student in the classroom. </a:t>
            </a:r>
          </a:p>
          <a:p>
            <a:pPr lvl="0" algn="l" rtl="0">
              <a:spcBef>
                <a:spcPts val="0"/>
              </a:spcBef>
              <a:buNone/>
            </a:pPr>
            <a:endParaRPr sz="1800">
              <a:solidFill>
                <a:srgbClr val="888888"/>
              </a:solidFill>
              <a:latin typeface="Calibri"/>
              <a:ea typeface="Calibri"/>
              <a:cs typeface="Calibri"/>
              <a:sym typeface="Calibri"/>
            </a:endParaRPr>
          </a:p>
          <a:p>
            <a:pPr marL="457200" lvl="0" indent="-342900" algn="l" rtl="0">
              <a:spcBef>
                <a:spcPts val="0"/>
              </a:spcBef>
              <a:buClr>
                <a:srgbClr val="888888"/>
              </a:buClr>
              <a:buSzPct val="100000"/>
              <a:buFont typeface="Calibri"/>
              <a:buChar char="●"/>
            </a:pPr>
            <a:r>
              <a:rPr lang="en-US" sz="1800" b="1">
                <a:solidFill>
                  <a:srgbClr val="888888"/>
                </a:solidFill>
                <a:latin typeface="Calibri"/>
                <a:ea typeface="Calibri"/>
                <a:cs typeface="Calibri"/>
                <a:sym typeface="Calibri"/>
              </a:rPr>
              <a:t>Eligible Services Include:</a:t>
            </a:r>
            <a:r>
              <a:rPr lang="en-US" sz="1800">
                <a:solidFill>
                  <a:srgbClr val="888888"/>
                </a:solidFill>
                <a:latin typeface="Calibri"/>
                <a:ea typeface="Calibri"/>
                <a:cs typeface="Calibri"/>
                <a:sym typeface="Calibri"/>
              </a:rPr>
              <a:t> </a:t>
            </a:r>
          </a:p>
          <a:p>
            <a:pPr marL="91440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Access points used in a LAN or WLAN environment </a:t>
            </a:r>
          </a:p>
          <a:p>
            <a:pPr marL="91440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Antennas, cabling, connectors and related components for internal broadband connections </a:t>
            </a:r>
          </a:p>
          <a:p>
            <a:pPr marL="91440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Firewall services and components </a:t>
            </a:r>
          </a:p>
          <a:p>
            <a:pPr marL="91440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Switches, routers, racks</a:t>
            </a:r>
          </a:p>
          <a:p>
            <a:pPr marL="91440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UPS/battery backup</a:t>
            </a:r>
          </a:p>
          <a:p>
            <a:pPr marL="91440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Wireless controller systems </a:t>
            </a:r>
          </a:p>
          <a:p>
            <a:pPr marL="91440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Software supporting the components </a:t>
            </a:r>
          </a:p>
          <a:p>
            <a:pPr marL="91440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Caching</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40"/>
        <p:cNvGrpSpPr/>
        <p:nvPr/>
      </p:nvGrpSpPr>
      <p:grpSpPr>
        <a:xfrm>
          <a:off x="0" y="0"/>
          <a:ext cx="0" cy="0"/>
          <a:chOff x="0" y="0"/>
          <a:chExt cx="0" cy="0"/>
        </a:xfrm>
      </p:grpSpPr>
      <p:sp>
        <p:nvSpPr>
          <p:cNvPr id="141" name="Shape 141"/>
          <p:cNvSpPr txBox="1">
            <a:spLocks noGrp="1"/>
          </p:cNvSpPr>
          <p:nvPr>
            <p:ph type="ctrTitle"/>
          </p:nvPr>
        </p:nvSpPr>
        <p:spPr>
          <a:xfrm>
            <a:off x="576300" y="107200"/>
            <a:ext cx="7991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3600">
                <a:solidFill>
                  <a:srgbClr val="007DB1"/>
                </a:solidFill>
              </a:rPr>
              <a:t>How Broadband Flows</a:t>
            </a:r>
          </a:p>
        </p:txBody>
      </p:sp>
      <p:sp>
        <p:nvSpPr>
          <p:cNvPr id="142" name="Shape 142"/>
          <p:cNvSpPr txBox="1"/>
          <p:nvPr/>
        </p:nvSpPr>
        <p:spPr>
          <a:xfrm>
            <a:off x="2353775" y="6099150"/>
            <a:ext cx="4408499" cy="3789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US"/>
              <a:t>Adopted from the </a:t>
            </a:r>
            <a:r>
              <a:rPr lang="en-US" i="1" u="sng">
                <a:solidFill>
                  <a:srgbClr val="0000FF"/>
                </a:solidFill>
                <a:hlinkClick r:id="rId4"/>
              </a:rPr>
              <a:t>First Modernization Order</a:t>
            </a:r>
            <a:r>
              <a:rPr lang="en-US" i="1"/>
              <a:t>, </a:t>
            </a:r>
            <a:r>
              <a:rPr lang="en-US"/>
              <a:t>pg. 16.</a:t>
            </a:r>
          </a:p>
        </p:txBody>
      </p:sp>
      <p:sp>
        <p:nvSpPr>
          <p:cNvPr id="143" name="Shape 143"/>
          <p:cNvSpPr txBox="1"/>
          <p:nvPr/>
        </p:nvSpPr>
        <p:spPr>
          <a:xfrm>
            <a:off x="2686475" y="1874712"/>
            <a:ext cx="3743099" cy="831900"/>
          </a:xfrm>
          <a:prstGeom prst="rect">
            <a:avLst/>
          </a:prstGeom>
          <a:solidFill>
            <a:schemeClr val="lt2"/>
          </a:solid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algn="ctr" rtl="0">
              <a:spcBef>
                <a:spcPts val="0"/>
              </a:spcBef>
              <a:buNone/>
            </a:pPr>
            <a:r>
              <a:rPr lang="en-US" sz="1800">
                <a:solidFill>
                  <a:srgbClr val="007DB1"/>
                </a:solidFill>
              </a:rPr>
              <a:t>Public Internet </a:t>
            </a:r>
          </a:p>
          <a:p>
            <a:pPr algn="ctr">
              <a:spcBef>
                <a:spcPts val="0"/>
              </a:spcBef>
              <a:buNone/>
            </a:pPr>
            <a:r>
              <a:rPr lang="en-US">
                <a:solidFill>
                  <a:srgbClr val="888888"/>
                </a:solidFill>
              </a:rPr>
              <a:t>Access made possible through an Internet Service Provider (ISP)</a:t>
            </a:r>
          </a:p>
        </p:txBody>
      </p:sp>
      <p:sp>
        <p:nvSpPr>
          <p:cNvPr id="144" name="Shape 144"/>
          <p:cNvSpPr txBox="1"/>
          <p:nvPr/>
        </p:nvSpPr>
        <p:spPr>
          <a:xfrm>
            <a:off x="2635650" y="1352500"/>
            <a:ext cx="3872699" cy="351300"/>
          </a:xfrm>
          <a:prstGeom prst="rect">
            <a:avLst/>
          </a:prstGeom>
          <a:noFill/>
          <a:ln>
            <a:noFill/>
          </a:ln>
        </p:spPr>
        <p:txBody>
          <a:bodyPr lIns="91425" tIns="91425" rIns="91425" bIns="91425" anchor="t" anchorCtr="0">
            <a:noAutofit/>
          </a:bodyPr>
          <a:lstStyle/>
          <a:p>
            <a:pPr algn="ctr">
              <a:spcBef>
                <a:spcPts val="0"/>
              </a:spcBef>
              <a:buNone/>
            </a:pPr>
            <a:r>
              <a:rPr lang="en-US" sz="2400" b="1">
                <a:solidFill>
                  <a:srgbClr val="007DB1"/>
                </a:solidFill>
              </a:rPr>
              <a:t>School District Network </a:t>
            </a:r>
          </a:p>
        </p:txBody>
      </p:sp>
      <p:pic>
        <p:nvPicPr>
          <p:cNvPr id="145" name="Shape 145"/>
          <p:cNvPicPr preferRelativeResize="0"/>
          <p:nvPr/>
        </p:nvPicPr>
        <p:blipFill>
          <a:blip r:embed="rId5">
            <a:alphaModFix/>
          </a:blip>
          <a:stretch>
            <a:fillRect/>
          </a:stretch>
        </p:blipFill>
        <p:spPr>
          <a:xfrm>
            <a:off x="2351621" y="3401600"/>
            <a:ext cx="1399830" cy="1142150"/>
          </a:xfrm>
          <a:prstGeom prst="rect">
            <a:avLst/>
          </a:prstGeom>
          <a:noFill/>
          <a:ln w="19050" cap="flat" cmpd="sng">
            <a:solidFill>
              <a:schemeClr val="dk2"/>
            </a:solidFill>
            <a:prstDash val="solid"/>
            <a:round/>
            <a:headEnd type="none" w="med" len="med"/>
            <a:tailEnd type="none" w="med" len="med"/>
          </a:ln>
        </p:spPr>
      </p:pic>
      <p:sp>
        <p:nvSpPr>
          <p:cNvPr id="146" name="Shape 146"/>
          <p:cNvSpPr txBox="1"/>
          <p:nvPr/>
        </p:nvSpPr>
        <p:spPr>
          <a:xfrm>
            <a:off x="533050" y="3589125"/>
            <a:ext cx="1774499" cy="767099"/>
          </a:xfrm>
          <a:prstGeom prst="rect">
            <a:avLst/>
          </a:prstGeom>
          <a:noFill/>
          <a:ln>
            <a:noFill/>
          </a:ln>
        </p:spPr>
        <p:txBody>
          <a:bodyPr lIns="91425" tIns="91425" rIns="91425" bIns="91425" anchor="t" anchorCtr="0">
            <a:noAutofit/>
          </a:bodyPr>
          <a:lstStyle/>
          <a:p>
            <a:pPr algn="ctr">
              <a:spcBef>
                <a:spcPts val="0"/>
              </a:spcBef>
              <a:buNone/>
            </a:pPr>
            <a:r>
              <a:rPr lang="en-US">
                <a:solidFill>
                  <a:srgbClr val="888888"/>
                </a:solidFill>
              </a:rPr>
              <a:t>Internet Access Aggregation Point (ex., District Data Center) </a:t>
            </a:r>
          </a:p>
        </p:txBody>
      </p:sp>
      <p:pic>
        <p:nvPicPr>
          <p:cNvPr id="147" name="Shape 147"/>
          <p:cNvPicPr preferRelativeResize="0"/>
          <p:nvPr/>
        </p:nvPicPr>
        <p:blipFill>
          <a:blip r:embed="rId6">
            <a:alphaModFix/>
          </a:blip>
          <a:stretch>
            <a:fillRect/>
          </a:stretch>
        </p:blipFill>
        <p:spPr>
          <a:xfrm>
            <a:off x="4822644" y="3063300"/>
            <a:ext cx="1047975" cy="1541475"/>
          </a:xfrm>
          <a:prstGeom prst="rect">
            <a:avLst/>
          </a:prstGeom>
          <a:noFill/>
          <a:ln>
            <a:noFill/>
          </a:ln>
        </p:spPr>
      </p:pic>
      <p:pic>
        <p:nvPicPr>
          <p:cNvPr id="148" name="Shape 148"/>
          <p:cNvPicPr preferRelativeResize="0"/>
          <p:nvPr/>
        </p:nvPicPr>
        <p:blipFill>
          <a:blip r:embed="rId7">
            <a:alphaModFix/>
          </a:blip>
          <a:stretch>
            <a:fillRect/>
          </a:stretch>
        </p:blipFill>
        <p:spPr>
          <a:xfrm>
            <a:off x="6812425" y="3589125"/>
            <a:ext cx="1524000" cy="857250"/>
          </a:xfrm>
          <a:prstGeom prst="rect">
            <a:avLst/>
          </a:prstGeom>
          <a:noFill/>
          <a:ln>
            <a:noFill/>
          </a:ln>
        </p:spPr>
      </p:pic>
      <p:cxnSp>
        <p:nvCxnSpPr>
          <p:cNvPr id="149" name="Shape 149"/>
          <p:cNvCxnSpPr/>
          <p:nvPr/>
        </p:nvCxnSpPr>
        <p:spPr>
          <a:xfrm>
            <a:off x="3911994" y="3957212"/>
            <a:ext cx="734099" cy="1800"/>
          </a:xfrm>
          <a:prstGeom prst="straightConnector1">
            <a:avLst/>
          </a:prstGeom>
          <a:noFill/>
          <a:ln w="19050" cap="flat" cmpd="sng">
            <a:solidFill>
              <a:srgbClr val="007DB1"/>
            </a:solidFill>
            <a:prstDash val="solid"/>
            <a:round/>
            <a:headEnd type="none" w="lg" len="lg"/>
            <a:tailEnd type="triangle" w="lg" len="lg"/>
          </a:ln>
        </p:spPr>
      </p:cxnSp>
      <p:cxnSp>
        <p:nvCxnSpPr>
          <p:cNvPr id="150" name="Shape 150"/>
          <p:cNvCxnSpPr/>
          <p:nvPr/>
        </p:nvCxnSpPr>
        <p:spPr>
          <a:xfrm>
            <a:off x="6078319" y="4091112"/>
            <a:ext cx="734099" cy="1800"/>
          </a:xfrm>
          <a:prstGeom prst="straightConnector1">
            <a:avLst/>
          </a:prstGeom>
          <a:noFill/>
          <a:ln w="19050" cap="flat" cmpd="sng">
            <a:solidFill>
              <a:srgbClr val="007DB1"/>
            </a:solidFill>
            <a:prstDash val="solid"/>
            <a:round/>
            <a:headEnd type="none" w="lg" len="lg"/>
            <a:tailEnd type="triangle" w="lg" len="lg"/>
          </a:ln>
        </p:spPr>
      </p:cxnSp>
      <p:sp>
        <p:nvSpPr>
          <p:cNvPr id="151" name="Shape 151"/>
          <p:cNvSpPr txBox="1"/>
          <p:nvPr/>
        </p:nvSpPr>
        <p:spPr>
          <a:xfrm>
            <a:off x="1753000" y="4960962"/>
            <a:ext cx="1774499" cy="489899"/>
          </a:xfrm>
          <a:prstGeom prst="rect">
            <a:avLst/>
          </a:prstGeom>
          <a:noFill/>
          <a:ln>
            <a:noFill/>
          </a:ln>
        </p:spPr>
        <p:txBody>
          <a:bodyPr lIns="91425" tIns="91425" rIns="91425" bIns="91425" anchor="t" anchorCtr="0">
            <a:noAutofit/>
          </a:bodyPr>
          <a:lstStyle/>
          <a:p>
            <a:pPr lvl="0">
              <a:spcBef>
                <a:spcPts val="0"/>
              </a:spcBef>
              <a:buNone/>
            </a:pPr>
            <a:r>
              <a:rPr lang="en-US" b="1">
                <a:solidFill>
                  <a:srgbClr val="007DB1"/>
                </a:solidFill>
              </a:rPr>
              <a:t>1) Internet Access </a:t>
            </a:r>
          </a:p>
        </p:txBody>
      </p:sp>
      <p:sp>
        <p:nvSpPr>
          <p:cNvPr id="152" name="Shape 152"/>
          <p:cNvSpPr txBox="1"/>
          <p:nvPr/>
        </p:nvSpPr>
        <p:spPr>
          <a:xfrm>
            <a:off x="4160600" y="4991475"/>
            <a:ext cx="2038200" cy="489899"/>
          </a:xfrm>
          <a:prstGeom prst="rect">
            <a:avLst/>
          </a:prstGeom>
          <a:noFill/>
          <a:ln>
            <a:noFill/>
          </a:ln>
        </p:spPr>
        <p:txBody>
          <a:bodyPr lIns="91425" tIns="91425" rIns="91425" bIns="91425" anchor="t" anchorCtr="0">
            <a:noAutofit/>
          </a:bodyPr>
          <a:lstStyle/>
          <a:p>
            <a:pPr lvl="0" rtl="0">
              <a:spcBef>
                <a:spcPts val="0"/>
              </a:spcBef>
              <a:buNone/>
            </a:pPr>
            <a:r>
              <a:rPr lang="en-US" b="1">
                <a:solidFill>
                  <a:srgbClr val="007DB1"/>
                </a:solidFill>
              </a:rPr>
              <a:t>2) Wide Area Network </a:t>
            </a:r>
          </a:p>
        </p:txBody>
      </p:sp>
      <p:sp>
        <p:nvSpPr>
          <p:cNvPr id="153" name="Shape 153"/>
          <p:cNvSpPr txBox="1"/>
          <p:nvPr/>
        </p:nvSpPr>
        <p:spPr>
          <a:xfrm>
            <a:off x="6647750" y="4912275"/>
            <a:ext cx="2286599" cy="489899"/>
          </a:xfrm>
          <a:prstGeom prst="rect">
            <a:avLst/>
          </a:prstGeom>
          <a:noFill/>
          <a:ln>
            <a:noFill/>
          </a:ln>
        </p:spPr>
        <p:txBody>
          <a:bodyPr lIns="91425" tIns="91425" rIns="91425" bIns="91425" anchor="t" anchorCtr="0">
            <a:noAutofit/>
          </a:bodyPr>
          <a:lstStyle/>
          <a:p>
            <a:pPr lvl="0" rtl="0">
              <a:spcBef>
                <a:spcPts val="0"/>
              </a:spcBef>
              <a:buNone/>
            </a:pPr>
            <a:r>
              <a:rPr lang="en-US" b="1">
                <a:solidFill>
                  <a:srgbClr val="007DB1"/>
                </a:solidFill>
              </a:rPr>
              <a:t>3) Internal Connections (Wi-Fi/WLAN)</a:t>
            </a:r>
          </a:p>
        </p:txBody>
      </p:sp>
      <p:cxnSp>
        <p:nvCxnSpPr>
          <p:cNvPr id="154" name="Shape 154"/>
          <p:cNvCxnSpPr/>
          <p:nvPr/>
        </p:nvCxnSpPr>
        <p:spPr>
          <a:xfrm flipH="1">
            <a:off x="2635650" y="2836912"/>
            <a:ext cx="461999" cy="434400"/>
          </a:xfrm>
          <a:prstGeom prst="straightConnector1">
            <a:avLst/>
          </a:prstGeom>
          <a:noFill/>
          <a:ln w="19050" cap="flat" cmpd="sng">
            <a:solidFill>
              <a:srgbClr val="007DB1"/>
            </a:solidFill>
            <a:prstDash val="solid"/>
            <a:round/>
            <a:headEnd type="none" w="lg" len="lg"/>
            <a:tailEnd type="triangle" w="lg" len="lg"/>
          </a:ln>
        </p:spPr>
      </p:cxn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58"/>
        <p:cNvGrpSpPr/>
        <p:nvPr/>
      </p:nvGrpSpPr>
      <p:grpSpPr>
        <a:xfrm>
          <a:off x="0" y="0"/>
          <a:ext cx="0" cy="0"/>
          <a:chOff x="0" y="0"/>
          <a:chExt cx="0" cy="0"/>
        </a:xfrm>
      </p:grpSpPr>
      <p:sp>
        <p:nvSpPr>
          <p:cNvPr id="159" name="Shape 159"/>
          <p:cNvSpPr txBox="1">
            <a:spLocks noGrp="1"/>
          </p:cNvSpPr>
          <p:nvPr>
            <p:ph type="ctrTitle"/>
          </p:nvPr>
        </p:nvSpPr>
        <p:spPr>
          <a:xfrm>
            <a:off x="576300" y="107200"/>
            <a:ext cx="7991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3600">
                <a:solidFill>
                  <a:srgbClr val="007DB1"/>
                </a:solidFill>
              </a:rPr>
              <a:t>Mount Everest Graphic </a:t>
            </a:r>
          </a:p>
        </p:txBody>
      </p:sp>
      <p:pic>
        <p:nvPicPr>
          <p:cNvPr id="160" name="Shape 160"/>
          <p:cNvPicPr preferRelativeResize="0"/>
          <p:nvPr/>
        </p:nvPicPr>
        <p:blipFill>
          <a:blip r:embed="rId4">
            <a:alphaModFix/>
          </a:blip>
          <a:stretch>
            <a:fillRect/>
          </a:stretch>
        </p:blipFill>
        <p:spPr>
          <a:xfrm>
            <a:off x="1362075" y="1507700"/>
            <a:ext cx="6419850" cy="4286250"/>
          </a:xfrm>
          <a:prstGeom prst="rect">
            <a:avLst/>
          </a:prstGeom>
          <a:noFill/>
          <a:ln>
            <a:noFill/>
          </a:ln>
        </p:spPr>
      </p:pic>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64"/>
        <p:cNvGrpSpPr/>
        <p:nvPr/>
      </p:nvGrpSpPr>
      <p:grpSpPr>
        <a:xfrm>
          <a:off x="0" y="0"/>
          <a:ext cx="0" cy="0"/>
          <a:chOff x="0" y="0"/>
          <a:chExt cx="0" cy="0"/>
        </a:xfrm>
      </p:grpSpPr>
      <p:sp>
        <p:nvSpPr>
          <p:cNvPr id="165" name="Shape 165"/>
          <p:cNvSpPr txBox="1">
            <a:spLocks noGrp="1"/>
          </p:cNvSpPr>
          <p:nvPr>
            <p:ph type="ctrTitle"/>
          </p:nvPr>
        </p:nvSpPr>
        <p:spPr>
          <a:xfrm>
            <a:off x="329650" y="152700"/>
            <a:ext cx="8663399" cy="979200"/>
          </a:xfrm>
          <a:prstGeom prst="rect">
            <a:avLst/>
          </a:prstGeom>
          <a:noFill/>
          <a:ln>
            <a:noFill/>
          </a:ln>
        </p:spPr>
        <p:txBody>
          <a:bodyPr lIns="91425" tIns="45700" rIns="91425" bIns="45700" anchor="ctr" anchorCtr="0">
            <a:noAutofit/>
          </a:bodyPr>
          <a:lstStyle/>
          <a:p>
            <a:pPr marL="0" marR="0" lvl="0" indent="0" rtl="0">
              <a:spcBef>
                <a:spcPts val="0"/>
              </a:spcBef>
              <a:buClr>
                <a:srgbClr val="007DB1"/>
              </a:buClr>
              <a:buSzPct val="25000"/>
              <a:buFont typeface="Arial"/>
              <a:buNone/>
            </a:pPr>
            <a:r>
              <a:rPr lang="en-US" sz="3600">
                <a:solidFill>
                  <a:srgbClr val="888888"/>
                </a:solidFill>
              </a:rPr>
              <a:t>E-rate Application and Funding Timeline </a:t>
            </a:r>
          </a:p>
        </p:txBody>
      </p:sp>
      <p:pic>
        <p:nvPicPr>
          <p:cNvPr id="166" name="Shape 166"/>
          <p:cNvPicPr preferRelativeResize="0"/>
          <p:nvPr/>
        </p:nvPicPr>
        <p:blipFill>
          <a:blip r:embed="rId4">
            <a:alphaModFix/>
          </a:blip>
          <a:stretch>
            <a:fillRect/>
          </a:stretch>
        </p:blipFill>
        <p:spPr>
          <a:xfrm>
            <a:off x="949400" y="1558000"/>
            <a:ext cx="7347375" cy="4083050"/>
          </a:xfrm>
          <a:prstGeom prst="rect">
            <a:avLst/>
          </a:prstGeom>
          <a:noFill/>
          <a:ln w="19050" cap="flat" cmpd="sng">
            <a:solidFill>
              <a:schemeClr val="dk2"/>
            </a:solidFill>
            <a:prstDash val="solid"/>
            <a:round/>
            <a:headEnd type="none" w="med" len="med"/>
            <a:tailEnd type="none" w="med" len="med"/>
          </a:ln>
        </p:spPr>
      </p:pic>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70"/>
        <p:cNvGrpSpPr/>
        <p:nvPr/>
      </p:nvGrpSpPr>
      <p:grpSpPr>
        <a:xfrm>
          <a:off x="0" y="0"/>
          <a:ext cx="0" cy="0"/>
          <a:chOff x="0" y="0"/>
          <a:chExt cx="0" cy="0"/>
        </a:xfrm>
      </p:grpSpPr>
      <p:sp>
        <p:nvSpPr>
          <p:cNvPr id="171" name="Shape 171"/>
          <p:cNvSpPr txBox="1">
            <a:spLocks noGrp="1"/>
          </p:cNvSpPr>
          <p:nvPr>
            <p:ph type="ctrTitle"/>
          </p:nvPr>
        </p:nvSpPr>
        <p:spPr>
          <a:xfrm>
            <a:off x="329650" y="152700"/>
            <a:ext cx="8663399" cy="979200"/>
          </a:xfrm>
          <a:prstGeom prst="rect">
            <a:avLst/>
          </a:prstGeom>
          <a:noFill/>
          <a:ln>
            <a:noFill/>
          </a:ln>
        </p:spPr>
        <p:txBody>
          <a:bodyPr lIns="91425" tIns="45700" rIns="91425" bIns="45700" anchor="ctr" anchorCtr="0">
            <a:noAutofit/>
          </a:bodyPr>
          <a:lstStyle/>
          <a:p>
            <a:pPr marL="0" marR="0" lvl="0" indent="0" rtl="0">
              <a:spcBef>
                <a:spcPts val="0"/>
              </a:spcBef>
              <a:buClr>
                <a:srgbClr val="007DB1"/>
              </a:buClr>
              <a:buSzPct val="25000"/>
              <a:buFont typeface="Arial"/>
              <a:buNone/>
            </a:pPr>
            <a:r>
              <a:rPr lang="en-US" sz="3600">
                <a:solidFill>
                  <a:srgbClr val="888888"/>
                </a:solidFill>
              </a:rPr>
              <a:t>E-rate Application and Funding Timeline </a:t>
            </a:r>
          </a:p>
        </p:txBody>
      </p:sp>
      <p:pic>
        <p:nvPicPr>
          <p:cNvPr id="172" name="Shape 172"/>
          <p:cNvPicPr preferRelativeResize="0"/>
          <p:nvPr/>
        </p:nvPicPr>
        <p:blipFill>
          <a:blip r:embed="rId4">
            <a:alphaModFix/>
          </a:blip>
          <a:stretch>
            <a:fillRect/>
          </a:stretch>
        </p:blipFill>
        <p:spPr>
          <a:xfrm>
            <a:off x="1030176" y="1514475"/>
            <a:ext cx="7262349" cy="4274474"/>
          </a:xfrm>
          <a:prstGeom prst="rect">
            <a:avLst/>
          </a:prstGeom>
          <a:noFill/>
          <a:ln>
            <a:noFill/>
          </a:ln>
        </p:spPr>
      </p:pic>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76"/>
        <p:cNvGrpSpPr/>
        <p:nvPr/>
      </p:nvGrpSpPr>
      <p:grpSpPr>
        <a:xfrm>
          <a:off x="0" y="0"/>
          <a:ext cx="0" cy="0"/>
          <a:chOff x="0" y="0"/>
          <a:chExt cx="0" cy="0"/>
        </a:xfrm>
      </p:grpSpPr>
      <p:sp>
        <p:nvSpPr>
          <p:cNvPr id="177" name="Shape 177"/>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a:solidFill>
                  <a:srgbClr val="007DB1"/>
                </a:solidFill>
              </a:rPr>
              <a:t>Contact Information </a:t>
            </a:r>
          </a:p>
        </p:txBody>
      </p:sp>
      <p:sp>
        <p:nvSpPr>
          <p:cNvPr id="178" name="Shape 178"/>
          <p:cNvSpPr txBox="1">
            <a:spLocks noGrp="1"/>
          </p:cNvSpPr>
          <p:nvPr>
            <p:ph type="subTitle" idx="1"/>
          </p:nvPr>
        </p:nvSpPr>
        <p:spPr>
          <a:xfrm>
            <a:off x="685800" y="1367500"/>
            <a:ext cx="7772400" cy="4347600"/>
          </a:xfrm>
          <a:prstGeom prst="rect">
            <a:avLst/>
          </a:prstGeom>
          <a:noFill/>
          <a:ln>
            <a:noFill/>
          </a:ln>
        </p:spPr>
        <p:txBody>
          <a:bodyPr lIns="91425" tIns="45700" rIns="91425" bIns="45700" anchor="t" anchorCtr="0">
            <a:noAutofit/>
          </a:bodyPr>
          <a:lstStyle/>
          <a:p>
            <a:pPr marL="457200" marR="0" lvl="0" indent="-368300" algn="l" rtl="0">
              <a:spcBef>
                <a:spcPts val="0"/>
              </a:spcBef>
              <a:buClr>
                <a:srgbClr val="888888"/>
              </a:buClr>
              <a:buSzPct val="100000"/>
              <a:buFont typeface="Calibri"/>
              <a:buAutoNum type="arabicPeriod"/>
            </a:pPr>
            <a:r>
              <a:rPr lang="en-US" sz="2200">
                <a:solidFill>
                  <a:srgbClr val="888888"/>
                </a:solidFill>
                <a:latin typeface="Calibri"/>
                <a:ea typeface="Calibri"/>
                <a:cs typeface="Calibri"/>
                <a:sym typeface="Calibri"/>
              </a:rPr>
              <a:t>[Insert State Contact]</a:t>
            </a:r>
          </a:p>
          <a:p>
            <a:pPr marR="0" lvl="0" algn="l" rtl="0">
              <a:spcBef>
                <a:spcPts val="0"/>
              </a:spcBef>
              <a:buNone/>
            </a:pPr>
            <a:endParaRPr sz="2200">
              <a:solidFill>
                <a:srgbClr val="888888"/>
              </a:solidFill>
              <a:latin typeface="Calibri"/>
              <a:ea typeface="Calibri"/>
              <a:cs typeface="Calibri"/>
              <a:sym typeface="Calibri"/>
            </a:endParaRPr>
          </a:p>
          <a:p>
            <a:pPr marL="457200" lvl="0" indent="-368300" algn="l" rtl="0">
              <a:lnSpc>
                <a:spcPct val="120000"/>
              </a:lnSpc>
              <a:spcBef>
                <a:spcPts val="0"/>
              </a:spcBef>
              <a:buSzPct val="100000"/>
              <a:buFont typeface="Calibri"/>
              <a:buAutoNum type="arabicPeriod"/>
            </a:pPr>
            <a:r>
              <a:rPr lang="en-US" sz="2200">
                <a:solidFill>
                  <a:srgbClr val="888888"/>
                </a:solidFill>
                <a:latin typeface="Calibri"/>
                <a:ea typeface="Calibri"/>
                <a:cs typeface="Calibri"/>
                <a:sym typeface="Calibri"/>
              </a:rPr>
              <a:t>FCC Contacts:</a:t>
            </a:r>
          </a:p>
          <a:p>
            <a:pPr marL="914400" lvl="1" indent="-330200" algn="l" rtl="0">
              <a:lnSpc>
                <a:spcPct val="100000"/>
              </a:lnSpc>
              <a:spcBef>
                <a:spcPts val="0"/>
              </a:spcBef>
              <a:buSzPct val="100000"/>
              <a:buFont typeface="Calibri"/>
              <a:buAutoNum type="alphaLcPeriod"/>
            </a:pPr>
            <a:r>
              <a:rPr lang="en-US" sz="1600">
                <a:solidFill>
                  <a:srgbClr val="888888"/>
                </a:solidFill>
                <a:latin typeface="Calibri"/>
                <a:ea typeface="Calibri"/>
                <a:cs typeface="Calibri"/>
                <a:sym typeface="Calibri"/>
              </a:rPr>
              <a:t>Dana Shaffer, Deputy Managing Director (dana.shaffer@fcc.gov)</a:t>
            </a:r>
          </a:p>
          <a:p>
            <a:pPr marL="914400" lvl="1" indent="-330200" algn="l" rtl="0">
              <a:lnSpc>
                <a:spcPct val="100000"/>
              </a:lnSpc>
              <a:spcBef>
                <a:spcPts val="0"/>
              </a:spcBef>
              <a:buSzPct val="100000"/>
              <a:buFont typeface="Calibri"/>
              <a:buAutoNum type="alphaLcPeriod"/>
            </a:pPr>
            <a:r>
              <a:rPr lang="en-US" sz="1600">
                <a:solidFill>
                  <a:srgbClr val="888888"/>
                </a:solidFill>
                <a:latin typeface="Calibri"/>
                <a:ea typeface="Calibri"/>
                <a:cs typeface="Calibri"/>
                <a:sym typeface="Calibri"/>
              </a:rPr>
              <a:t>Charles Eberle, Attorney Advisor, Wireline Competition Bureau (</a:t>
            </a:r>
            <a:r>
              <a:rPr lang="en-US" sz="1600" u="sng">
                <a:solidFill>
                  <a:schemeClr val="hlink"/>
                </a:solidFill>
                <a:latin typeface="Calibri"/>
                <a:ea typeface="Calibri"/>
                <a:cs typeface="Calibri"/>
                <a:sym typeface="Calibri"/>
                <a:hlinkClick r:id="rId4"/>
              </a:rPr>
              <a:t>Charles.Eberle@fcc.gov</a:t>
            </a:r>
            <a:r>
              <a:rPr lang="en-US" sz="1600">
                <a:solidFill>
                  <a:srgbClr val="888888"/>
                </a:solidFill>
                <a:latin typeface="Calibri"/>
                <a:ea typeface="Calibri"/>
                <a:cs typeface="Calibri"/>
                <a:sym typeface="Calibri"/>
              </a:rPr>
              <a:t>)</a:t>
            </a:r>
          </a:p>
          <a:p>
            <a:pPr marL="914400" lvl="1" indent="-330200" algn="l" rtl="0">
              <a:lnSpc>
                <a:spcPct val="100000"/>
              </a:lnSpc>
              <a:spcBef>
                <a:spcPts val="0"/>
              </a:spcBef>
              <a:buSzPct val="100000"/>
              <a:buFont typeface="Calibri"/>
              <a:buAutoNum type="alphaLcPeriod"/>
            </a:pPr>
            <a:r>
              <a:rPr lang="en-US" sz="1600">
                <a:solidFill>
                  <a:srgbClr val="888888"/>
                </a:solidFill>
                <a:latin typeface="Calibri"/>
                <a:ea typeface="Calibri"/>
                <a:cs typeface="Calibri"/>
                <a:sym typeface="Calibri"/>
              </a:rPr>
              <a:t>Joe Freddoso, Dark Fiber Consultant - USAC (jfreddoso@gmail.com)</a:t>
            </a:r>
          </a:p>
          <a:p>
            <a:pPr lvl="0" algn="l" rtl="0">
              <a:spcBef>
                <a:spcPts val="0"/>
              </a:spcBef>
              <a:buNone/>
            </a:pPr>
            <a:endParaRPr sz="1600">
              <a:solidFill>
                <a:srgbClr val="888888"/>
              </a:solidFill>
              <a:latin typeface="Calibri"/>
              <a:ea typeface="Calibri"/>
              <a:cs typeface="Calibri"/>
              <a:sym typeface="Calibri"/>
            </a:endParaRPr>
          </a:p>
          <a:p>
            <a:pPr marL="457200" lvl="0" indent="-368300" algn="l" rtl="0">
              <a:spcBef>
                <a:spcPts val="0"/>
              </a:spcBef>
              <a:buClr>
                <a:srgbClr val="888888"/>
              </a:buClr>
              <a:buSzPct val="100000"/>
              <a:buFont typeface="Calibri"/>
              <a:buAutoNum type="arabicPeriod"/>
            </a:pPr>
            <a:r>
              <a:rPr lang="en-US" sz="2200">
                <a:solidFill>
                  <a:srgbClr val="888888"/>
                </a:solidFill>
                <a:latin typeface="Calibri"/>
                <a:ea typeface="Calibri"/>
                <a:cs typeface="Calibri"/>
                <a:sym typeface="Calibri"/>
              </a:rPr>
              <a:t>Christine Fox, Director of Educational Leadership and Research, SETDA (</a:t>
            </a:r>
            <a:r>
              <a:rPr lang="en-US" sz="2200" u="sng">
                <a:solidFill>
                  <a:schemeClr val="hlink"/>
                </a:solidFill>
                <a:latin typeface="Calibri"/>
                <a:ea typeface="Calibri"/>
                <a:cs typeface="Calibri"/>
                <a:sym typeface="Calibri"/>
                <a:hlinkClick r:id="rId5"/>
              </a:rPr>
              <a:t>cfox@setda.org</a:t>
            </a:r>
            <a:r>
              <a:rPr lang="en-US" sz="2200">
                <a:solidFill>
                  <a:srgbClr val="888888"/>
                </a:solidFill>
                <a:latin typeface="Calibri"/>
                <a:ea typeface="Calibri"/>
                <a:cs typeface="Calibri"/>
                <a:sym typeface="Calibri"/>
              </a:rPr>
              <a:t>) </a:t>
            </a:r>
          </a:p>
          <a:p>
            <a:pPr lvl="0" algn="l" rtl="0">
              <a:spcBef>
                <a:spcPts val="0"/>
              </a:spcBef>
              <a:buNone/>
            </a:pPr>
            <a:endParaRPr sz="2200">
              <a:solidFill>
                <a:srgbClr val="888888"/>
              </a:solidFill>
              <a:latin typeface="Calibri"/>
              <a:ea typeface="Calibri"/>
              <a:cs typeface="Calibri"/>
              <a:sym typeface="Calibri"/>
            </a:endParaRPr>
          </a:p>
          <a:p>
            <a:pPr marL="457200" lvl="0" indent="-368300" algn="l" rtl="0">
              <a:spcBef>
                <a:spcPts val="0"/>
              </a:spcBef>
              <a:buClr>
                <a:srgbClr val="888888"/>
              </a:buClr>
              <a:buSzPct val="100000"/>
              <a:buFont typeface="Calibri"/>
              <a:buAutoNum type="arabicPeriod"/>
            </a:pPr>
            <a:r>
              <a:rPr lang="en-US" sz="2200">
                <a:solidFill>
                  <a:srgbClr val="888888"/>
                </a:solidFill>
                <a:latin typeface="Calibri"/>
                <a:ea typeface="Calibri"/>
                <a:cs typeface="Calibri"/>
                <a:sym typeface="Calibri"/>
              </a:rPr>
              <a:t>Susannah Savage, Honors Policy Associate, Common Sense Kids Action (</a:t>
            </a:r>
            <a:r>
              <a:rPr lang="en-US" sz="2200" u="sng">
                <a:solidFill>
                  <a:schemeClr val="hlink"/>
                </a:solidFill>
                <a:latin typeface="Calibri"/>
                <a:ea typeface="Calibri"/>
                <a:cs typeface="Calibri"/>
                <a:sym typeface="Calibri"/>
                <a:hlinkClick r:id="rId6"/>
              </a:rPr>
              <a:t>ssavage@commonsense.org</a:t>
            </a:r>
            <a:r>
              <a:rPr lang="en-US" sz="2200">
                <a:solidFill>
                  <a:srgbClr val="888888"/>
                </a:solidFill>
                <a:latin typeface="Calibri"/>
                <a:ea typeface="Calibri"/>
                <a:cs typeface="Calibri"/>
                <a:sym typeface="Calibri"/>
              </a:rPr>
              <a:t>) </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82"/>
        <p:cNvGrpSpPr/>
        <p:nvPr/>
      </p:nvGrpSpPr>
      <p:grpSpPr>
        <a:xfrm>
          <a:off x="0" y="0"/>
          <a:ext cx="0" cy="0"/>
          <a:chOff x="0" y="0"/>
          <a:chExt cx="0" cy="0"/>
        </a:xfrm>
      </p:grpSpPr>
      <p:sp>
        <p:nvSpPr>
          <p:cNvPr id="183" name="Shape 183"/>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a:solidFill>
                  <a:srgbClr val="007DB1"/>
                </a:solidFill>
              </a:rPr>
              <a:t>About Us </a:t>
            </a:r>
          </a:p>
        </p:txBody>
      </p:sp>
      <p:sp>
        <p:nvSpPr>
          <p:cNvPr id="184" name="Shape 184"/>
          <p:cNvSpPr txBox="1">
            <a:spLocks noGrp="1"/>
          </p:cNvSpPr>
          <p:nvPr>
            <p:ph type="subTitle" idx="1"/>
          </p:nvPr>
        </p:nvSpPr>
        <p:spPr>
          <a:xfrm>
            <a:off x="564150" y="1393175"/>
            <a:ext cx="8015700" cy="4347600"/>
          </a:xfrm>
          <a:prstGeom prst="rect">
            <a:avLst/>
          </a:prstGeom>
          <a:noFill/>
          <a:ln>
            <a:noFill/>
          </a:ln>
        </p:spPr>
        <p:txBody>
          <a:bodyPr lIns="91425" tIns="45700" rIns="91425" bIns="45700" anchor="t" anchorCtr="0">
            <a:noAutofit/>
          </a:bodyPr>
          <a:lstStyle/>
          <a:p>
            <a:pPr lvl="0" algn="l" rtl="0">
              <a:spcBef>
                <a:spcPts val="0"/>
              </a:spcBef>
              <a:buNone/>
            </a:pPr>
            <a:r>
              <a:rPr lang="en-US" sz="2000">
                <a:solidFill>
                  <a:srgbClr val="007DB1"/>
                </a:solidFill>
                <a:latin typeface="Calibri"/>
                <a:ea typeface="Calibri"/>
                <a:cs typeface="Calibri"/>
                <a:sym typeface="Calibri"/>
              </a:rPr>
              <a:t>SETDA and Common Sense Kids Action are working together to help finish the job of connecting all classrooms and libraries to the Internet by 2018. </a:t>
            </a:r>
          </a:p>
          <a:p>
            <a:pPr lvl="0" rtl="0">
              <a:spcBef>
                <a:spcPts val="0"/>
              </a:spcBef>
              <a:buNone/>
            </a:pPr>
            <a:endParaRPr>
              <a:solidFill>
                <a:srgbClr val="888888"/>
              </a:solidFill>
            </a:endParaRPr>
          </a:p>
          <a:p>
            <a:pPr marL="457200" lvl="0" indent="-330200" algn="l" rtl="0">
              <a:lnSpc>
                <a:spcPct val="115000"/>
              </a:lnSpc>
              <a:spcBef>
                <a:spcPts val="0"/>
              </a:spcBef>
              <a:buSzPct val="100000"/>
              <a:buChar char="●"/>
            </a:pPr>
            <a:r>
              <a:rPr lang="en-US" sz="1600">
                <a:solidFill>
                  <a:srgbClr val="888888"/>
                </a:solidFill>
              </a:rPr>
              <a:t>Founded in 2001, the </a:t>
            </a:r>
            <a:r>
              <a:rPr lang="en-US" sz="1600" b="1">
                <a:solidFill>
                  <a:srgbClr val="007DB1"/>
                </a:solidFill>
              </a:rPr>
              <a:t>State Educational Technology Directors Association (SETDA)</a:t>
            </a:r>
            <a:r>
              <a:rPr lang="en-US" sz="1600">
                <a:solidFill>
                  <a:srgbClr val="888888"/>
                </a:solidFill>
              </a:rPr>
              <a:t> is the principal nonprofit membership association representing US state and territorial educational technology leaders. Our mission is to build and increase the capacity of state and national leaders to improve education through technology policy and practice. </a:t>
            </a:r>
            <a:r>
              <a:rPr lang="en-US" sz="1600" u="sng">
                <a:solidFill>
                  <a:srgbClr val="007DB1"/>
                </a:solidFill>
                <a:hlinkClick r:id="rId4"/>
              </a:rPr>
              <a:t>setda.org</a:t>
            </a:r>
            <a:r>
              <a:rPr lang="en-US" sz="1600">
                <a:solidFill>
                  <a:srgbClr val="007DB1"/>
                </a:solidFill>
              </a:rPr>
              <a:t> </a:t>
            </a:r>
            <a:r>
              <a:rPr lang="en-US" sz="1600">
                <a:solidFill>
                  <a:srgbClr val="888888"/>
                </a:solidFill>
              </a:rPr>
              <a:t> </a:t>
            </a:r>
          </a:p>
          <a:p>
            <a:pPr lvl="0" algn="l" rtl="0">
              <a:lnSpc>
                <a:spcPct val="115000"/>
              </a:lnSpc>
              <a:spcBef>
                <a:spcPts val="0"/>
              </a:spcBef>
              <a:buClr>
                <a:schemeClr val="dk1"/>
              </a:buClr>
              <a:buFont typeface="Arial"/>
              <a:buNone/>
            </a:pPr>
            <a:endParaRPr sz="600">
              <a:solidFill>
                <a:srgbClr val="888888"/>
              </a:solidFill>
            </a:endParaRPr>
          </a:p>
          <a:p>
            <a:pPr marL="457200" lvl="0" indent="-330200" algn="l" rtl="0">
              <a:lnSpc>
                <a:spcPct val="115000"/>
              </a:lnSpc>
              <a:spcBef>
                <a:spcPts val="0"/>
              </a:spcBef>
              <a:buSzPct val="100000"/>
              <a:buChar char="●"/>
            </a:pPr>
            <a:r>
              <a:rPr lang="en-US" sz="1600" b="1">
                <a:solidFill>
                  <a:srgbClr val="007DB1"/>
                </a:solidFill>
              </a:rPr>
              <a:t>Common Sense Kids Action</a:t>
            </a:r>
            <a:r>
              <a:rPr lang="en-US" sz="1600">
                <a:solidFill>
                  <a:srgbClr val="888888"/>
                </a:solidFill>
              </a:rPr>
              <a:t> works with policy makers, business leaders, and other advocates to ensure that every child has the opportunity to succeed in the 21st century. Our mission is to make kids and education our nation's top priority by building a membership base and driving policies that promote access for all kids to 21st-century schools, protect their online privacy, invest in early childhood supports, and reduce child poverty.</a:t>
            </a:r>
            <a:r>
              <a:rPr lang="en-US" sz="1600">
                <a:solidFill>
                  <a:srgbClr val="888888"/>
                </a:solidFill>
                <a:hlinkClick r:id="rId5"/>
              </a:rPr>
              <a:t> </a:t>
            </a:r>
            <a:r>
              <a:rPr lang="en-US" sz="1600" u="sng">
                <a:solidFill>
                  <a:srgbClr val="007DB1"/>
                </a:solidFill>
                <a:hlinkClick r:id="rId5"/>
              </a:rPr>
              <a:t>https://commonsensemedia.org/kids-action</a:t>
            </a:r>
            <a:r>
              <a:rPr lang="en-US" sz="1600" u="sng">
                <a:solidFill>
                  <a:srgbClr val="007DB1"/>
                </a:solidFill>
              </a:rPr>
              <a:t> </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82"/>
        <p:cNvGrpSpPr/>
        <p:nvPr/>
      </p:nvGrpSpPr>
      <p:grpSpPr>
        <a:xfrm>
          <a:off x="0" y="0"/>
          <a:ext cx="0" cy="0"/>
          <a:chOff x="0" y="0"/>
          <a:chExt cx="0" cy="0"/>
        </a:xfrm>
      </p:grpSpPr>
      <p:sp>
        <p:nvSpPr>
          <p:cNvPr id="83" name="Shape 83"/>
          <p:cNvSpPr txBox="1">
            <a:spLocks noGrp="1"/>
          </p:cNvSpPr>
          <p:nvPr>
            <p:ph type="ctrTitle"/>
          </p:nvPr>
        </p:nvSpPr>
        <p:spPr>
          <a:xfrm>
            <a:off x="514500" y="115725"/>
            <a:ext cx="8216699"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3900">
                <a:solidFill>
                  <a:srgbClr val="007DB1"/>
                </a:solidFill>
              </a:rPr>
              <a:t>Supplemental Slides </a:t>
            </a:r>
          </a:p>
        </p:txBody>
      </p:sp>
      <p:sp>
        <p:nvSpPr>
          <p:cNvPr id="84" name="Shape 84"/>
          <p:cNvSpPr txBox="1">
            <a:spLocks noGrp="1"/>
          </p:cNvSpPr>
          <p:nvPr>
            <p:ph type="subTitle" idx="1"/>
          </p:nvPr>
        </p:nvSpPr>
        <p:spPr>
          <a:xfrm>
            <a:off x="329650" y="1459925"/>
            <a:ext cx="8401499" cy="4292099"/>
          </a:xfrm>
          <a:prstGeom prst="rect">
            <a:avLst/>
          </a:pr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New Connectivity Targets </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Category One vs. Category Two</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Modernization Highlights </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Lit v. Dark Fiber Definitions </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Lit v. Dark Fiber Rules </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Amortization of Special Construction Costs </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Expanded Budget for Wi-Fi: Category Two and Eligible Services</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How Broadband Flows </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Mt. Everest Graphic</a:t>
            </a:r>
          </a:p>
          <a:p>
            <a:pPr marL="457200" marR="0" lvl="0" indent="-381000" algn="l" rtl="0">
              <a:lnSpc>
                <a:spcPct val="115000"/>
              </a:lnSpc>
              <a:spcBef>
                <a:spcPts val="0"/>
              </a:spcBef>
              <a:buClr>
                <a:srgbClr val="007DB1"/>
              </a:buClr>
              <a:buSzPct val="100000"/>
              <a:buFont typeface="Calibri"/>
              <a:buAutoNum type="arabicPeriod"/>
            </a:pPr>
            <a:r>
              <a:rPr lang="en-US" sz="2400">
                <a:solidFill>
                  <a:srgbClr val="888888"/>
                </a:solidFill>
                <a:latin typeface="Calibri"/>
                <a:ea typeface="Calibri"/>
                <a:cs typeface="Calibri"/>
                <a:sym typeface="Calibri"/>
              </a:rPr>
              <a:t>E-rate Application and Funding Timeline</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514500" y="115725"/>
            <a:ext cx="8216699"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3900">
                <a:solidFill>
                  <a:srgbClr val="007DB1"/>
                </a:solidFill>
              </a:rPr>
              <a:t>New Connectivity Targets </a:t>
            </a:r>
          </a:p>
        </p:txBody>
      </p:sp>
      <p:sp>
        <p:nvSpPr>
          <p:cNvPr id="90" name="Shape 90"/>
          <p:cNvSpPr txBox="1">
            <a:spLocks noGrp="1"/>
          </p:cNvSpPr>
          <p:nvPr>
            <p:ph type="subTitle" idx="1"/>
          </p:nvPr>
        </p:nvSpPr>
        <p:spPr>
          <a:xfrm>
            <a:off x="329650" y="1459925"/>
            <a:ext cx="8401499" cy="4292099"/>
          </a:xfrm>
          <a:prstGeom prst="rect">
            <a:avLst/>
          </a:pr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R="0" lvl="0" algn="l" rtl="0">
              <a:spcBef>
                <a:spcPts val="0"/>
              </a:spcBef>
              <a:buNone/>
            </a:pPr>
            <a:r>
              <a:rPr lang="en-US" sz="3500" b="1">
                <a:solidFill>
                  <a:srgbClr val="888888"/>
                </a:solidFill>
                <a:latin typeface="Calibri"/>
                <a:ea typeface="Calibri"/>
                <a:cs typeface="Calibri"/>
                <a:sym typeface="Calibri"/>
              </a:rPr>
              <a:t>Schools </a:t>
            </a:r>
          </a:p>
          <a:p>
            <a:pPr marL="457200" marR="0" lvl="0" indent="-431800" algn="l" rtl="0">
              <a:spcBef>
                <a:spcPts val="0"/>
              </a:spcBef>
              <a:buClr>
                <a:srgbClr val="888888"/>
              </a:buClr>
              <a:buSzPct val="100000"/>
              <a:buFont typeface="Calibri"/>
              <a:buChar char="●"/>
            </a:pPr>
            <a:r>
              <a:rPr lang="en-US" sz="3200" u="sng">
                <a:solidFill>
                  <a:srgbClr val="888888"/>
                </a:solidFill>
                <a:latin typeface="Calibri"/>
                <a:ea typeface="Calibri"/>
                <a:cs typeface="Calibri"/>
                <a:sym typeface="Calibri"/>
              </a:rPr>
              <a:t>Short Term:</a:t>
            </a:r>
            <a:r>
              <a:rPr lang="en-US" sz="3200">
                <a:solidFill>
                  <a:srgbClr val="888888"/>
                </a:solidFill>
                <a:latin typeface="Calibri"/>
                <a:ea typeface="Calibri"/>
                <a:cs typeface="Calibri"/>
                <a:sym typeface="Calibri"/>
              </a:rPr>
              <a:t> 100 Mbps Internet access per 1,000 students and staff (users)</a:t>
            </a:r>
          </a:p>
          <a:p>
            <a:pPr marL="457200" marR="0" lvl="0" indent="-431800" algn="l" rtl="0">
              <a:spcBef>
                <a:spcPts val="0"/>
              </a:spcBef>
              <a:buClr>
                <a:srgbClr val="888888"/>
              </a:buClr>
              <a:buSzPct val="100000"/>
              <a:buFont typeface="Calibri"/>
              <a:buChar char="●"/>
            </a:pPr>
            <a:r>
              <a:rPr lang="en-US" sz="3200" u="sng">
                <a:solidFill>
                  <a:srgbClr val="888888"/>
                </a:solidFill>
                <a:latin typeface="Calibri"/>
                <a:ea typeface="Calibri"/>
                <a:cs typeface="Calibri"/>
                <a:sym typeface="Calibri"/>
              </a:rPr>
              <a:t>Long Term:</a:t>
            </a:r>
            <a:r>
              <a:rPr lang="en-US" sz="3200">
                <a:solidFill>
                  <a:srgbClr val="888888"/>
                </a:solidFill>
                <a:latin typeface="Calibri"/>
                <a:ea typeface="Calibri"/>
                <a:cs typeface="Calibri"/>
                <a:sym typeface="Calibri"/>
              </a:rPr>
              <a:t> 1 Gbps Internet Access per 1,000 users. </a:t>
            </a:r>
          </a:p>
          <a:p>
            <a:pPr marR="0" lvl="0" algn="l" rtl="0">
              <a:spcBef>
                <a:spcPts val="0"/>
              </a:spcBef>
              <a:buNone/>
            </a:pPr>
            <a:endParaRPr sz="1200">
              <a:solidFill>
                <a:srgbClr val="888888"/>
              </a:solidFill>
              <a:latin typeface="Calibri"/>
              <a:ea typeface="Calibri"/>
              <a:cs typeface="Calibri"/>
              <a:sym typeface="Calibri"/>
            </a:endParaRPr>
          </a:p>
          <a:p>
            <a:pPr marR="0" lvl="0" algn="l" rtl="0">
              <a:spcBef>
                <a:spcPts val="0"/>
              </a:spcBef>
              <a:buNone/>
            </a:pPr>
            <a:r>
              <a:rPr lang="en-US" sz="3500" b="1">
                <a:solidFill>
                  <a:srgbClr val="888888"/>
                </a:solidFill>
                <a:latin typeface="Calibri"/>
                <a:ea typeface="Calibri"/>
                <a:cs typeface="Calibri"/>
                <a:sym typeface="Calibri"/>
              </a:rPr>
              <a:t>Libraries</a:t>
            </a:r>
          </a:p>
          <a:p>
            <a:pPr marL="457200" marR="0" lvl="0" indent="-431800" algn="l" rtl="0">
              <a:spcBef>
                <a:spcPts val="0"/>
              </a:spcBef>
              <a:buClr>
                <a:srgbClr val="888888"/>
              </a:buClr>
              <a:buSzPct val="100000"/>
              <a:buFont typeface="Calibri"/>
              <a:buChar char="●"/>
            </a:pPr>
            <a:r>
              <a:rPr lang="en-US" sz="3200">
                <a:solidFill>
                  <a:srgbClr val="888888"/>
                </a:solidFill>
                <a:latin typeface="Calibri"/>
                <a:ea typeface="Calibri"/>
                <a:cs typeface="Calibri"/>
                <a:sym typeface="Calibri"/>
              </a:rPr>
              <a:t>100 Mbps for libraries serving &lt;50,000 patrons </a:t>
            </a:r>
          </a:p>
          <a:p>
            <a:pPr marL="457200" marR="0" lvl="0" indent="-431800" algn="l" rtl="0">
              <a:spcBef>
                <a:spcPts val="0"/>
              </a:spcBef>
              <a:buClr>
                <a:srgbClr val="888888"/>
              </a:buClr>
              <a:buSzPct val="100000"/>
              <a:buFont typeface="Calibri"/>
              <a:buChar char="●"/>
            </a:pPr>
            <a:r>
              <a:rPr lang="en-US" sz="3200">
                <a:solidFill>
                  <a:srgbClr val="888888"/>
                </a:solidFill>
                <a:latin typeface="Calibri"/>
                <a:ea typeface="Calibri"/>
                <a:cs typeface="Calibri"/>
                <a:sym typeface="Calibri"/>
              </a:rPr>
              <a:t>1 Gbps for libraries serving &gt;50,000 patrons</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94"/>
        <p:cNvGrpSpPr/>
        <p:nvPr/>
      </p:nvGrpSpPr>
      <p:grpSpPr>
        <a:xfrm>
          <a:off x="0" y="0"/>
          <a:ext cx="0" cy="0"/>
          <a:chOff x="0" y="0"/>
          <a:chExt cx="0" cy="0"/>
        </a:xfrm>
      </p:grpSpPr>
      <p:sp>
        <p:nvSpPr>
          <p:cNvPr id="95" name="Shape 95"/>
          <p:cNvSpPr txBox="1">
            <a:spLocks noGrp="1"/>
          </p:cNvSpPr>
          <p:nvPr>
            <p:ph type="ctrTitle"/>
          </p:nvPr>
        </p:nvSpPr>
        <p:spPr>
          <a:xfrm>
            <a:off x="514500" y="115725"/>
            <a:ext cx="8216699"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3900">
                <a:solidFill>
                  <a:srgbClr val="007DB1"/>
                </a:solidFill>
              </a:rPr>
              <a:t>Category One vs. Category Two</a:t>
            </a:r>
          </a:p>
        </p:txBody>
      </p:sp>
      <p:sp>
        <p:nvSpPr>
          <p:cNvPr id="96" name="Shape 96"/>
          <p:cNvSpPr txBox="1">
            <a:spLocks noGrp="1"/>
          </p:cNvSpPr>
          <p:nvPr>
            <p:ph type="subTitle" idx="1"/>
          </p:nvPr>
        </p:nvSpPr>
        <p:spPr>
          <a:xfrm>
            <a:off x="338900" y="1459925"/>
            <a:ext cx="4177500" cy="4486199"/>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3000" b="1">
                <a:solidFill>
                  <a:srgbClr val="007DB1"/>
                </a:solidFill>
                <a:latin typeface="Calibri"/>
                <a:ea typeface="Calibri"/>
                <a:cs typeface="Calibri"/>
                <a:sym typeface="Calibri"/>
              </a:rPr>
              <a:t>Old Rule</a:t>
            </a:r>
          </a:p>
          <a:p>
            <a:pPr marL="457200" marR="0" lvl="0" indent="-349250" algn="l" rtl="0">
              <a:spcBef>
                <a:spcPts val="0"/>
              </a:spcBef>
              <a:buClr>
                <a:srgbClr val="888888"/>
              </a:buClr>
              <a:buSzPct val="100000"/>
              <a:buFont typeface="Calibri"/>
              <a:buChar char="●"/>
            </a:pPr>
            <a:r>
              <a:rPr lang="en-US" sz="1900">
                <a:solidFill>
                  <a:srgbClr val="888888"/>
                </a:solidFill>
                <a:latin typeface="Calibri"/>
                <a:ea typeface="Calibri"/>
                <a:cs typeface="Calibri"/>
                <a:sym typeface="Calibri"/>
              </a:rPr>
              <a:t>Funding requests divided into “Priority One” and “Priority Two” categories. </a:t>
            </a:r>
          </a:p>
          <a:p>
            <a:pPr marR="0" lvl="0" algn="l" rtl="0">
              <a:spcBef>
                <a:spcPts val="0"/>
              </a:spcBef>
              <a:buNone/>
            </a:pPr>
            <a:endParaRPr sz="600">
              <a:solidFill>
                <a:srgbClr val="888888"/>
              </a:solidFill>
              <a:latin typeface="Calibri"/>
              <a:ea typeface="Calibri"/>
              <a:cs typeface="Calibri"/>
              <a:sym typeface="Calibri"/>
            </a:endParaRPr>
          </a:p>
          <a:p>
            <a:pPr marL="457200" marR="0" lvl="0" indent="-349250" algn="l" rtl="0">
              <a:spcBef>
                <a:spcPts val="0"/>
              </a:spcBef>
              <a:buClr>
                <a:srgbClr val="888888"/>
              </a:buClr>
              <a:buSzPct val="100000"/>
              <a:buFont typeface="Calibri"/>
              <a:buChar char="●"/>
            </a:pPr>
            <a:r>
              <a:rPr lang="en-US" sz="1900" b="1">
                <a:solidFill>
                  <a:srgbClr val="888888"/>
                </a:solidFill>
                <a:latin typeface="Calibri"/>
                <a:ea typeface="Calibri"/>
                <a:cs typeface="Calibri"/>
                <a:sym typeface="Calibri"/>
              </a:rPr>
              <a:t>Priority One</a:t>
            </a:r>
            <a:r>
              <a:rPr lang="en-US" sz="1900">
                <a:solidFill>
                  <a:srgbClr val="888888"/>
                </a:solidFill>
                <a:latin typeface="Calibri"/>
                <a:ea typeface="Calibri"/>
                <a:cs typeface="Calibri"/>
                <a:sym typeface="Calibri"/>
              </a:rPr>
              <a:t> (telecommunications, telecommunications services, and Internet connections) funding requests received first priority. Most requests fulfilled by E-rate. </a:t>
            </a:r>
          </a:p>
          <a:p>
            <a:pPr marR="0" lvl="0" algn="l" rtl="0">
              <a:spcBef>
                <a:spcPts val="0"/>
              </a:spcBef>
              <a:buNone/>
            </a:pPr>
            <a:endParaRPr sz="600">
              <a:solidFill>
                <a:srgbClr val="888888"/>
              </a:solidFill>
              <a:latin typeface="Calibri"/>
              <a:ea typeface="Calibri"/>
              <a:cs typeface="Calibri"/>
              <a:sym typeface="Calibri"/>
            </a:endParaRPr>
          </a:p>
          <a:p>
            <a:pPr marL="457200" marR="0" lvl="0" indent="-349250" algn="l" rtl="0">
              <a:spcBef>
                <a:spcPts val="0"/>
              </a:spcBef>
              <a:buClr>
                <a:srgbClr val="888888"/>
              </a:buClr>
              <a:buSzPct val="100000"/>
              <a:buFont typeface="Calibri"/>
              <a:buChar char="●"/>
            </a:pPr>
            <a:r>
              <a:rPr lang="en-US" sz="1900" b="1">
                <a:solidFill>
                  <a:srgbClr val="888888"/>
                </a:solidFill>
                <a:latin typeface="Calibri"/>
                <a:ea typeface="Calibri"/>
                <a:cs typeface="Calibri"/>
                <a:sym typeface="Calibri"/>
              </a:rPr>
              <a:t>Priority Two</a:t>
            </a:r>
            <a:r>
              <a:rPr lang="en-US" sz="1900">
                <a:solidFill>
                  <a:srgbClr val="888888"/>
                </a:solidFill>
                <a:latin typeface="Calibri"/>
                <a:ea typeface="Calibri"/>
                <a:cs typeface="Calibri"/>
                <a:sym typeface="Calibri"/>
              </a:rPr>
              <a:t> (internal connections) requests received remaining funds. Requests are rarely funded, unpredictable. </a:t>
            </a:r>
          </a:p>
        </p:txBody>
      </p:sp>
      <p:sp>
        <p:nvSpPr>
          <p:cNvPr id="97" name="Shape 97"/>
          <p:cNvSpPr txBox="1">
            <a:spLocks noGrp="1"/>
          </p:cNvSpPr>
          <p:nvPr>
            <p:ph type="subTitle" idx="2"/>
          </p:nvPr>
        </p:nvSpPr>
        <p:spPr>
          <a:xfrm>
            <a:off x="4683150" y="1459925"/>
            <a:ext cx="4177500" cy="4486199"/>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3000" b="1" dirty="0">
                <a:solidFill>
                  <a:srgbClr val="007DB1"/>
                </a:solidFill>
                <a:latin typeface="Calibri"/>
                <a:ea typeface="Calibri"/>
                <a:cs typeface="Calibri"/>
                <a:sym typeface="Calibri"/>
              </a:rPr>
              <a:t>New Rule</a:t>
            </a:r>
          </a:p>
          <a:p>
            <a:pPr marL="457200" marR="0" lvl="0" indent="-349250" algn="l" rtl="0">
              <a:spcBef>
                <a:spcPts val="0"/>
              </a:spcBef>
              <a:buClr>
                <a:srgbClr val="888888"/>
              </a:buClr>
              <a:buSzPct val="100000"/>
              <a:buFont typeface="Calibri"/>
              <a:buChar char="●"/>
            </a:pPr>
            <a:r>
              <a:rPr lang="en-US" sz="1900" dirty="0">
                <a:solidFill>
                  <a:srgbClr val="888888"/>
                </a:solidFill>
                <a:latin typeface="Calibri"/>
                <a:ea typeface="Calibri"/>
                <a:cs typeface="Calibri"/>
                <a:sym typeface="Calibri"/>
              </a:rPr>
              <a:t>Priority One requests relabeled “Category One”; Priority Two requests relabeled “Category Two”.</a:t>
            </a:r>
          </a:p>
          <a:p>
            <a:pPr marR="0" lvl="0" algn="l" rtl="0">
              <a:spcBef>
                <a:spcPts val="0"/>
              </a:spcBef>
              <a:buNone/>
            </a:pPr>
            <a:endParaRPr sz="600" dirty="0">
              <a:solidFill>
                <a:srgbClr val="888888"/>
              </a:solidFill>
              <a:latin typeface="Calibri"/>
              <a:ea typeface="Calibri"/>
              <a:cs typeface="Calibri"/>
              <a:sym typeface="Calibri"/>
            </a:endParaRPr>
          </a:p>
          <a:p>
            <a:pPr marL="457200" marR="0" lvl="0" indent="-349250" algn="l" rtl="0">
              <a:spcBef>
                <a:spcPts val="0"/>
              </a:spcBef>
              <a:buClr>
                <a:srgbClr val="888888"/>
              </a:buClr>
              <a:buSzPct val="100000"/>
              <a:buFont typeface="Calibri"/>
              <a:buChar char="●"/>
            </a:pPr>
            <a:r>
              <a:rPr lang="en-US" sz="1900" dirty="0">
                <a:solidFill>
                  <a:srgbClr val="888888"/>
                </a:solidFill>
                <a:latin typeface="Calibri"/>
                <a:ea typeface="Calibri"/>
                <a:cs typeface="Calibri"/>
                <a:sym typeface="Calibri"/>
              </a:rPr>
              <a:t> </a:t>
            </a:r>
            <a:r>
              <a:rPr lang="en-US" sz="1900" b="1" dirty="0">
                <a:solidFill>
                  <a:srgbClr val="888888"/>
                </a:solidFill>
                <a:latin typeface="Calibri"/>
                <a:ea typeface="Calibri"/>
                <a:cs typeface="Calibri"/>
                <a:sym typeface="Calibri"/>
              </a:rPr>
              <a:t>Category One </a:t>
            </a:r>
            <a:r>
              <a:rPr lang="en-US" sz="1900" dirty="0">
                <a:solidFill>
                  <a:srgbClr val="888888"/>
                </a:solidFill>
                <a:latin typeface="Calibri"/>
                <a:ea typeface="Calibri"/>
                <a:cs typeface="Calibri"/>
                <a:sym typeface="Calibri"/>
              </a:rPr>
              <a:t>(telecommunications, telecommunications services, and Internet Connections) requests funded normally.  </a:t>
            </a:r>
          </a:p>
          <a:p>
            <a:pPr marR="0" lvl="0" algn="l" rtl="0">
              <a:spcBef>
                <a:spcPts val="0"/>
              </a:spcBef>
              <a:buNone/>
            </a:pPr>
            <a:endParaRPr sz="600" dirty="0">
              <a:solidFill>
                <a:srgbClr val="888888"/>
              </a:solidFill>
              <a:latin typeface="Calibri"/>
              <a:ea typeface="Calibri"/>
              <a:cs typeface="Calibri"/>
              <a:sym typeface="Calibri"/>
            </a:endParaRPr>
          </a:p>
          <a:p>
            <a:pPr marL="457200" marR="0" lvl="0" indent="-349250" algn="l" rtl="0">
              <a:spcBef>
                <a:spcPts val="0"/>
              </a:spcBef>
              <a:buClr>
                <a:srgbClr val="888888"/>
              </a:buClr>
              <a:buSzPct val="100000"/>
              <a:buFont typeface="Calibri"/>
              <a:buChar char="●"/>
            </a:pPr>
            <a:r>
              <a:rPr lang="en-US" sz="1900" b="1" dirty="0">
                <a:solidFill>
                  <a:srgbClr val="888888"/>
                </a:solidFill>
                <a:latin typeface="Calibri"/>
                <a:ea typeface="Calibri"/>
                <a:cs typeface="Calibri"/>
                <a:sym typeface="Calibri"/>
              </a:rPr>
              <a:t>Category Two </a:t>
            </a:r>
            <a:r>
              <a:rPr lang="en-US" sz="1900" dirty="0">
                <a:solidFill>
                  <a:srgbClr val="888888"/>
                </a:solidFill>
                <a:latin typeface="Calibri"/>
                <a:ea typeface="Calibri"/>
                <a:cs typeface="Calibri"/>
                <a:sym typeface="Calibri"/>
              </a:rPr>
              <a:t>(internal connections) requests funded with a new $1 billion annual budget. Support for Category Two requests more predictable, reliable.  </a:t>
            </a:r>
            <a:r>
              <a:rPr lang="en-US" sz="1900" dirty="0" smtClean="0">
                <a:solidFill>
                  <a:srgbClr val="888888"/>
                </a:solidFill>
                <a:latin typeface="Calibri"/>
                <a:ea typeface="Calibri"/>
                <a:cs typeface="Calibri"/>
                <a:sym typeface="Calibri"/>
              </a:rPr>
              <a:t>**</a:t>
            </a:r>
            <a:endParaRPr lang="en-US" sz="1900" dirty="0">
              <a:solidFill>
                <a:srgbClr val="888888"/>
              </a:solidFill>
              <a:latin typeface="Calibri"/>
              <a:ea typeface="Calibri"/>
              <a:cs typeface="Calibri"/>
              <a:sym typeface="Calibri"/>
            </a:endParaRPr>
          </a:p>
        </p:txBody>
      </p:sp>
      <p:sp>
        <p:nvSpPr>
          <p:cNvPr id="2" name="TextBox 1"/>
          <p:cNvSpPr txBox="1"/>
          <p:nvPr/>
        </p:nvSpPr>
        <p:spPr>
          <a:xfrm>
            <a:off x="2186011" y="6146179"/>
            <a:ext cx="4713969" cy="400110"/>
          </a:xfrm>
          <a:prstGeom prst="rect">
            <a:avLst/>
          </a:prstGeom>
          <a:noFill/>
        </p:spPr>
        <p:txBody>
          <a:bodyPr wrap="square" rtlCol="0">
            <a:spAutoFit/>
          </a:bodyPr>
          <a:lstStyle/>
          <a:p>
            <a:r>
              <a:rPr lang="en-US" sz="1000" dirty="0"/>
              <a:t>Please note: If Category 1 requests overrun their threshold the FCC will dip into Cat 2 funds therefore reducing the Cat 2 $</a:t>
            </a:r>
            <a:r>
              <a:rPr lang="en-US" sz="1000" dirty="0" smtClean="0"/>
              <a:t>1billion.</a:t>
            </a:r>
            <a:endParaRPr lang="en-US" sz="1000" dirty="0"/>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01"/>
        <p:cNvGrpSpPr/>
        <p:nvPr/>
      </p:nvGrpSpPr>
      <p:grpSpPr>
        <a:xfrm>
          <a:off x="0" y="0"/>
          <a:ext cx="0" cy="0"/>
          <a:chOff x="0" y="0"/>
          <a:chExt cx="0" cy="0"/>
        </a:xfrm>
      </p:grpSpPr>
      <p:sp>
        <p:nvSpPr>
          <p:cNvPr id="102" name="Shape 102"/>
          <p:cNvSpPr txBox="1">
            <a:spLocks noGrp="1"/>
          </p:cNvSpPr>
          <p:nvPr>
            <p:ph type="ctrTitle"/>
          </p:nvPr>
        </p:nvSpPr>
        <p:spPr>
          <a:xfrm>
            <a:off x="676550" y="152704"/>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000">
                <a:solidFill>
                  <a:srgbClr val="007DB1"/>
                </a:solidFill>
              </a:rPr>
              <a:t>Modernization Highlights </a:t>
            </a:r>
          </a:p>
        </p:txBody>
      </p:sp>
      <p:sp>
        <p:nvSpPr>
          <p:cNvPr id="103" name="Shape 103"/>
          <p:cNvSpPr txBox="1">
            <a:spLocks noGrp="1"/>
          </p:cNvSpPr>
          <p:nvPr>
            <p:ph type="subTitle" idx="1"/>
          </p:nvPr>
        </p:nvSpPr>
        <p:spPr>
          <a:xfrm>
            <a:off x="329650" y="1395250"/>
            <a:ext cx="8253599" cy="4680299"/>
          </a:xfrm>
          <a:prstGeom prst="rect">
            <a:avLst/>
          </a:prstGeom>
          <a:noFill/>
          <a:ln>
            <a:noFill/>
          </a:ln>
        </p:spPr>
        <p:txBody>
          <a:bodyPr lIns="91425" tIns="45700" rIns="91425" bIns="45700" anchor="t" anchorCtr="0">
            <a:noAutofit/>
          </a:bodyPr>
          <a:lstStyle/>
          <a:p>
            <a:pPr marL="457200" lvl="0" indent="-368300" algn="l" rtl="0">
              <a:spcBef>
                <a:spcPts val="0"/>
              </a:spcBef>
              <a:buClr>
                <a:srgbClr val="007DB1"/>
              </a:buClr>
              <a:buSzPct val="100000"/>
              <a:buFont typeface="Calibri"/>
              <a:buChar char="●"/>
            </a:pPr>
            <a:r>
              <a:rPr lang="en-US" sz="2200" b="1">
                <a:solidFill>
                  <a:srgbClr val="007DB1"/>
                </a:solidFill>
                <a:latin typeface="Calibri"/>
                <a:ea typeface="Calibri"/>
                <a:cs typeface="Calibri"/>
                <a:sym typeface="Calibri"/>
              </a:rPr>
              <a:t>Provides an incentive for state support of last-mile broadband facilities through a match from E-rate of up to 10% of the cost of construction </a:t>
            </a:r>
          </a:p>
          <a:p>
            <a:pPr lvl="0" algn="l" rtl="0">
              <a:spcBef>
                <a:spcPts val="0"/>
              </a:spcBef>
              <a:buNone/>
            </a:pPr>
            <a:endParaRPr sz="2200" b="1">
              <a:solidFill>
                <a:srgbClr val="007DB1"/>
              </a:solidFill>
              <a:latin typeface="Calibri"/>
              <a:ea typeface="Calibri"/>
              <a:cs typeface="Calibri"/>
              <a:sym typeface="Calibri"/>
            </a:endParaRPr>
          </a:p>
          <a:p>
            <a:pPr marL="457200" lvl="0" indent="-368300" algn="l" rtl="0">
              <a:spcBef>
                <a:spcPts val="0"/>
              </a:spcBef>
              <a:buClr>
                <a:srgbClr val="007DB1"/>
              </a:buClr>
              <a:buSzPct val="100000"/>
              <a:buFont typeface="Calibri"/>
              <a:buChar char="●"/>
            </a:pPr>
            <a:r>
              <a:rPr lang="en-US" sz="2200" b="1">
                <a:solidFill>
                  <a:srgbClr val="007DB1"/>
                </a:solidFill>
                <a:latin typeface="Calibri"/>
                <a:ea typeface="Calibri"/>
                <a:cs typeface="Calibri"/>
                <a:sym typeface="Calibri"/>
              </a:rPr>
              <a:t>Expands the five-year budget for internal connections (Wi-Fi) and provides a $150-per-student (pre-discount) budget for schools over a 5-year period. </a:t>
            </a:r>
          </a:p>
          <a:p>
            <a:pPr lvl="0" algn="l" rtl="0">
              <a:spcBef>
                <a:spcPts val="0"/>
              </a:spcBef>
              <a:buNone/>
            </a:pPr>
            <a:endParaRPr sz="2200">
              <a:solidFill>
                <a:srgbClr val="888888"/>
              </a:solidFill>
              <a:latin typeface="Calibri"/>
              <a:ea typeface="Calibri"/>
              <a:cs typeface="Calibri"/>
              <a:sym typeface="Calibri"/>
            </a:endParaRPr>
          </a:p>
          <a:p>
            <a:pPr marL="457200" lvl="0" indent="-368300" algn="l" rtl="0">
              <a:spcBef>
                <a:spcPts val="0"/>
              </a:spcBef>
              <a:buSzPct val="100000"/>
              <a:buFont typeface="Calibri"/>
              <a:buChar char="●"/>
            </a:pPr>
            <a:r>
              <a:rPr lang="en-US" sz="2200">
                <a:solidFill>
                  <a:srgbClr val="888888"/>
                </a:solidFill>
                <a:latin typeface="Calibri"/>
                <a:ea typeface="Calibri"/>
                <a:cs typeface="Calibri"/>
                <a:sym typeface="Calibri"/>
              </a:rPr>
              <a:t>Raises E-rate spending cap to $3.9 bil. </a:t>
            </a:r>
          </a:p>
          <a:p>
            <a:pPr lvl="0" algn="l" rtl="0">
              <a:spcBef>
                <a:spcPts val="0"/>
              </a:spcBef>
              <a:buClr>
                <a:srgbClr val="000000"/>
              </a:buClr>
              <a:buNone/>
            </a:pPr>
            <a:endParaRPr sz="2200">
              <a:solidFill>
                <a:srgbClr val="888888"/>
              </a:solidFill>
              <a:latin typeface="Calibri"/>
              <a:ea typeface="Calibri"/>
              <a:cs typeface="Calibri"/>
              <a:sym typeface="Calibri"/>
            </a:endParaRPr>
          </a:p>
          <a:p>
            <a:pPr marL="457200" lvl="0" indent="-368300" algn="l" rtl="0">
              <a:spcBef>
                <a:spcPts val="0"/>
              </a:spcBef>
              <a:buSzPct val="100000"/>
              <a:buFont typeface="Calibri"/>
              <a:buChar char="●"/>
            </a:pPr>
            <a:r>
              <a:rPr lang="en-US" sz="2200">
                <a:solidFill>
                  <a:srgbClr val="888888"/>
                </a:solidFill>
                <a:latin typeface="Calibri"/>
                <a:ea typeface="Calibri"/>
                <a:cs typeface="Calibri"/>
                <a:sym typeface="Calibri"/>
              </a:rPr>
              <a:t>Suspends the requirement that applicants seek funding for large, up-front construction costs over several years, and allows applicants to pay for up-front construction costs over multiple years </a:t>
            </a:r>
          </a:p>
          <a:p>
            <a:pPr lvl="0" algn="l" rtl="0">
              <a:spcBef>
                <a:spcPts val="0"/>
              </a:spcBef>
              <a:buClr>
                <a:srgbClr val="000000"/>
              </a:buClr>
              <a:buNone/>
            </a:pPr>
            <a:endParaRPr sz="2200">
              <a:solidFill>
                <a:srgbClr val="888888"/>
              </a:solidFill>
              <a:latin typeface="Calibri"/>
              <a:ea typeface="Calibri"/>
              <a:cs typeface="Calibri"/>
              <a:sym typeface="Calibri"/>
            </a:endParaRPr>
          </a:p>
          <a:p>
            <a:pPr lvl="0" algn="l" rtl="0">
              <a:spcBef>
                <a:spcPts val="0"/>
              </a:spcBef>
              <a:buNone/>
            </a:pPr>
            <a:endParaRP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Shape 108"/>
          <p:cNvSpPr txBox="1">
            <a:spLocks noGrp="1"/>
          </p:cNvSpPr>
          <p:nvPr>
            <p:ph type="ctrTitle"/>
          </p:nvPr>
        </p:nvSpPr>
        <p:spPr>
          <a:xfrm>
            <a:off x="676550" y="152704"/>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000">
                <a:solidFill>
                  <a:srgbClr val="007DB1"/>
                </a:solidFill>
              </a:rPr>
              <a:t>Modernization Highlights (Cont.)  </a:t>
            </a:r>
          </a:p>
        </p:txBody>
      </p:sp>
      <p:sp>
        <p:nvSpPr>
          <p:cNvPr id="109" name="Shape 109"/>
          <p:cNvSpPr txBox="1">
            <a:spLocks noGrp="1"/>
          </p:cNvSpPr>
          <p:nvPr>
            <p:ph type="subTitle" idx="1"/>
          </p:nvPr>
        </p:nvSpPr>
        <p:spPr>
          <a:xfrm>
            <a:off x="329650" y="1395250"/>
            <a:ext cx="8253599" cy="4680299"/>
          </a:xfrm>
          <a:prstGeom prst="rect">
            <a:avLst/>
          </a:prstGeom>
          <a:noFill/>
          <a:ln>
            <a:noFill/>
          </a:ln>
        </p:spPr>
        <p:txBody>
          <a:bodyPr lIns="91425" tIns="45700" rIns="91425" bIns="45700" anchor="t" anchorCtr="0">
            <a:noAutofit/>
          </a:bodyPr>
          <a:lstStyle/>
          <a:p>
            <a:pPr lvl="0" algn="l" rtl="0">
              <a:spcBef>
                <a:spcPts val="0"/>
              </a:spcBef>
              <a:buClr>
                <a:srgbClr val="000000"/>
              </a:buClr>
              <a:buNone/>
            </a:pPr>
            <a:endParaRPr sz="2200">
              <a:solidFill>
                <a:srgbClr val="888888"/>
              </a:solidFill>
              <a:latin typeface="Calibri"/>
              <a:ea typeface="Calibri"/>
              <a:cs typeface="Calibri"/>
              <a:sym typeface="Calibri"/>
            </a:endParaRPr>
          </a:p>
          <a:p>
            <a:pPr marL="457200" lvl="0" indent="-368300" algn="l" rtl="0">
              <a:spcBef>
                <a:spcPts val="0"/>
              </a:spcBef>
              <a:buSzPct val="100000"/>
              <a:buFont typeface="Calibri"/>
              <a:buChar char="●"/>
            </a:pPr>
            <a:r>
              <a:rPr lang="en-US" sz="2200">
                <a:solidFill>
                  <a:srgbClr val="888888"/>
                </a:solidFill>
                <a:latin typeface="Calibri"/>
                <a:ea typeface="Calibri"/>
                <a:cs typeface="Calibri"/>
                <a:sym typeface="Calibri"/>
              </a:rPr>
              <a:t>Equalizes the treatment of dark and lit fiber</a:t>
            </a:r>
          </a:p>
          <a:p>
            <a:pPr lvl="0" algn="l" rtl="0">
              <a:spcBef>
                <a:spcPts val="0"/>
              </a:spcBef>
              <a:buClr>
                <a:srgbClr val="000000"/>
              </a:buClr>
              <a:buNone/>
            </a:pPr>
            <a:endParaRPr sz="2200">
              <a:solidFill>
                <a:srgbClr val="888888"/>
              </a:solidFill>
              <a:latin typeface="Calibri"/>
              <a:ea typeface="Calibri"/>
              <a:cs typeface="Calibri"/>
              <a:sym typeface="Calibri"/>
            </a:endParaRPr>
          </a:p>
          <a:p>
            <a:pPr marL="457200" lvl="0" indent="-368300" algn="l" rtl="0">
              <a:spcBef>
                <a:spcPts val="0"/>
              </a:spcBef>
              <a:buSzPct val="100000"/>
              <a:buFont typeface="Calibri"/>
              <a:buChar char="●"/>
            </a:pPr>
            <a:r>
              <a:rPr lang="en-US" sz="2200">
                <a:solidFill>
                  <a:srgbClr val="888888"/>
                </a:solidFill>
                <a:latin typeface="Calibri"/>
                <a:ea typeface="Calibri"/>
                <a:cs typeface="Calibri"/>
                <a:sym typeface="Calibri"/>
              </a:rPr>
              <a:t>Allows schools and libraries to build high-speed broadband facilities themselves (when that is the most cost effective option)</a:t>
            </a:r>
          </a:p>
          <a:p>
            <a:pPr lvl="0" algn="l" rtl="0">
              <a:spcBef>
                <a:spcPts val="0"/>
              </a:spcBef>
              <a:buClr>
                <a:srgbClr val="000000"/>
              </a:buClr>
              <a:buNone/>
            </a:pPr>
            <a:endParaRPr sz="2200">
              <a:solidFill>
                <a:srgbClr val="888888"/>
              </a:solidFill>
              <a:latin typeface="Calibri"/>
              <a:ea typeface="Calibri"/>
              <a:cs typeface="Calibri"/>
              <a:sym typeface="Calibri"/>
            </a:endParaRPr>
          </a:p>
          <a:p>
            <a:pPr marL="457200" lvl="0" indent="-368300" algn="l" rtl="0">
              <a:spcBef>
                <a:spcPts val="0"/>
              </a:spcBef>
              <a:buSzPct val="100000"/>
              <a:buFont typeface="Calibri"/>
              <a:buChar char="●"/>
            </a:pPr>
            <a:r>
              <a:rPr lang="en-US" sz="2200">
                <a:solidFill>
                  <a:srgbClr val="888888"/>
                </a:solidFill>
                <a:latin typeface="Calibri"/>
                <a:ea typeface="Calibri"/>
                <a:cs typeface="Calibri"/>
                <a:sym typeface="Calibri"/>
              </a:rPr>
              <a:t>Requires carriers that receive subsidies from the universal service program for rural areas (the Connect America Fund program) to offer high-speed broadband to schools and libraries in the subsidy areas at rates comparable to similar services in urban areas </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13"/>
        <p:cNvGrpSpPr/>
        <p:nvPr/>
      </p:nvGrpSpPr>
      <p:grpSpPr>
        <a:xfrm>
          <a:off x="0" y="0"/>
          <a:ext cx="0" cy="0"/>
          <a:chOff x="0" y="0"/>
          <a:chExt cx="0" cy="0"/>
        </a:xfrm>
      </p:grpSpPr>
      <p:sp>
        <p:nvSpPr>
          <p:cNvPr id="114" name="Shape 11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3600">
                <a:solidFill>
                  <a:srgbClr val="888888"/>
                </a:solidFill>
              </a:rPr>
              <a:t>Lit vs. Dark Fiber Definitions </a:t>
            </a:r>
          </a:p>
        </p:txBody>
      </p:sp>
      <p:sp>
        <p:nvSpPr>
          <p:cNvPr id="115" name="Shape 115"/>
          <p:cNvSpPr txBox="1">
            <a:spLocks noGrp="1"/>
          </p:cNvSpPr>
          <p:nvPr>
            <p:ph type="subTitle" idx="1"/>
          </p:nvPr>
        </p:nvSpPr>
        <p:spPr>
          <a:xfrm>
            <a:off x="309000" y="1202450"/>
            <a:ext cx="8526000" cy="4597200"/>
          </a:xfrm>
          <a:prstGeom prst="rect">
            <a:avLst/>
          </a:prstGeom>
          <a:noFill/>
          <a:ln>
            <a:noFill/>
          </a:ln>
        </p:spPr>
        <p:txBody>
          <a:bodyPr lIns="91425" tIns="45700" rIns="91425" bIns="45700" anchor="t" anchorCtr="0">
            <a:noAutofit/>
          </a:bodyPr>
          <a:lstStyle/>
          <a:p>
            <a:pPr marR="0" lvl="0" algn="l" rtl="0">
              <a:spcBef>
                <a:spcPts val="0"/>
              </a:spcBef>
              <a:buNone/>
            </a:pPr>
            <a:endParaRPr sz="1200" b="1">
              <a:solidFill>
                <a:srgbClr val="888888"/>
              </a:solidFill>
              <a:latin typeface="Calibri"/>
              <a:ea typeface="Calibri"/>
              <a:cs typeface="Calibri"/>
              <a:sym typeface="Calibri"/>
            </a:endParaRPr>
          </a:p>
          <a:p>
            <a:pPr marR="0" lvl="0" algn="l" rtl="0">
              <a:spcBef>
                <a:spcPts val="0"/>
              </a:spcBef>
              <a:buNone/>
            </a:pPr>
            <a:endParaRPr sz="2000" b="1">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b="1">
                <a:solidFill>
                  <a:srgbClr val="888888"/>
                </a:solidFill>
                <a:latin typeface="Calibri"/>
                <a:ea typeface="Calibri"/>
                <a:cs typeface="Calibri"/>
                <a:sym typeface="Calibri"/>
              </a:rPr>
              <a:t>Lit fiber </a:t>
            </a:r>
            <a:r>
              <a:rPr lang="en-US" sz="2400">
                <a:solidFill>
                  <a:srgbClr val="888888"/>
                </a:solidFill>
                <a:latin typeface="Calibri"/>
                <a:ea typeface="Calibri"/>
                <a:cs typeface="Calibri"/>
                <a:sym typeface="Calibri"/>
              </a:rPr>
              <a:t>services include both the physical fiber as well as the necessary electronics (transmitters and regenerators) to provide transmission services (send and receive data) across fiber managed by a provider. </a:t>
            </a:r>
          </a:p>
          <a:p>
            <a:pPr marR="0" lvl="0" algn="l" rtl="0">
              <a:spcBef>
                <a:spcPts val="0"/>
              </a:spcBef>
              <a:buNone/>
            </a:pPr>
            <a:endParaRPr>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b="1">
                <a:solidFill>
                  <a:srgbClr val="888888"/>
                </a:solidFill>
                <a:latin typeface="Calibri"/>
                <a:ea typeface="Calibri"/>
                <a:cs typeface="Calibri"/>
                <a:sym typeface="Calibri"/>
              </a:rPr>
              <a:t>Dark fiber </a:t>
            </a:r>
            <a:r>
              <a:rPr lang="en-US" sz="2400">
                <a:solidFill>
                  <a:srgbClr val="888888"/>
                </a:solidFill>
                <a:latin typeface="Calibri"/>
                <a:ea typeface="Calibri"/>
                <a:cs typeface="Calibri"/>
                <a:sym typeface="Calibri"/>
              </a:rPr>
              <a:t>leases permit a customer to purchase fiber capacity on a provider-owned and maintained fiber network without paying for transmission service. The applicant bids separately for the modulating electronics required to “light” the fiber (transmit data) and accepts the responsibility for maintenance, repairs, and uptime metrics. </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19"/>
        <p:cNvGrpSpPr/>
        <p:nvPr/>
      </p:nvGrpSpPr>
      <p:grpSpPr>
        <a:xfrm>
          <a:off x="0" y="0"/>
          <a:ext cx="0" cy="0"/>
          <a:chOff x="0" y="0"/>
          <a:chExt cx="0" cy="0"/>
        </a:xfrm>
      </p:grpSpPr>
      <p:sp>
        <p:nvSpPr>
          <p:cNvPr id="120" name="Shape 120"/>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3600">
                <a:solidFill>
                  <a:srgbClr val="888888"/>
                </a:solidFill>
              </a:rPr>
              <a:t>Lit vs. Dark Fiber Rules</a:t>
            </a:r>
          </a:p>
        </p:txBody>
      </p:sp>
      <p:sp>
        <p:nvSpPr>
          <p:cNvPr id="121" name="Shape 121"/>
          <p:cNvSpPr txBox="1">
            <a:spLocks noGrp="1"/>
          </p:cNvSpPr>
          <p:nvPr>
            <p:ph type="subTitle" idx="1"/>
          </p:nvPr>
        </p:nvSpPr>
        <p:spPr>
          <a:xfrm>
            <a:off x="588450" y="1959375"/>
            <a:ext cx="8089500" cy="4597200"/>
          </a:xfrm>
          <a:prstGeom prst="rect">
            <a:avLst/>
          </a:prstGeom>
          <a:noFill/>
          <a:ln>
            <a:noFill/>
          </a:ln>
        </p:spPr>
        <p:txBody>
          <a:bodyPr lIns="91425" tIns="45700" rIns="91425" bIns="45700" anchor="t" anchorCtr="0">
            <a:noAutofit/>
          </a:bodyPr>
          <a:lstStyle/>
          <a:p>
            <a:pPr marR="0" algn="l" rtl="0">
              <a:spcBef>
                <a:spcPts val="0"/>
              </a:spcBef>
              <a:buNone/>
            </a:pPr>
            <a:endParaRPr sz="1500">
              <a:solidFill>
                <a:srgbClr val="888888"/>
              </a:solidFill>
              <a:latin typeface="Calibri"/>
              <a:ea typeface="Calibri"/>
              <a:cs typeface="Calibri"/>
              <a:sym typeface="Calibri"/>
            </a:endParaRPr>
          </a:p>
          <a:p>
            <a:pPr marR="0" algn="l" rtl="0">
              <a:spcBef>
                <a:spcPts val="0"/>
              </a:spcBef>
              <a:buNone/>
            </a:pPr>
            <a:endParaRPr sz="1500">
              <a:solidFill>
                <a:srgbClr val="888888"/>
              </a:solidFill>
              <a:latin typeface="Calibri"/>
              <a:ea typeface="Calibri"/>
              <a:cs typeface="Calibri"/>
              <a:sym typeface="Calibri"/>
            </a:endParaRPr>
          </a:p>
          <a:p>
            <a:pPr marR="0" algn="l" rtl="0">
              <a:spcBef>
                <a:spcPts val="0"/>
              </a:spcBef>
              <a:buNone/>
            </a:pPr>
            <a:endParaRPr sz="1500">
              <a:solidFill>
                <a:srgbClr val="888888"/>
              </a:solidFill>
              <a:latin typeface="Calibri"/>
              <a:ea typeface="Calibri"/>
              <a:cs typeface="Calibri"/>
              <a:sym typeface="Calibri"/>
            </a:endParaRPr>
          </a:p>
          <a:p>
            <a:pPr marR="0" algn="l" rtl="0">
              <a:spcBef>
                <a:spcPts val="0"/>
              </a:spcBef>
              <a:buNone/>
            </a:pPr>
            <a:endParaRPr sz="1500">
              <a:solidFill>
                <a:srgbClr val="888888"/>
              </a:solidFill>
              <a:latin typeface="Calibri"/>
              <a:ea typeface="Calibri"/>
              <a:cs typeface="Calibri"/>
              <a:sym typeface="Calibri"/>
            </a:endParaRPr>
          </a:p>
          <a:p>
            <a:pPr marR="0" algn="l" rtl="0">
              <a:spcBef>
                <a:spcPts val="0"/>
              </a:spcBef>
              <a:buNone/>
            </a:pPr>
            <a:endParaRPr sz="1500">
              <a:solidFill>
                <a:srgbClr val="888888"/>
              </a:solidFill>
              <a:latin typeface="Calibri"/>
              <a:ea typeface="Calibri"/>
              <a:cs typeface="Calibri"/>
              <a:sym typeface="Calibri"/>
            </a:endParaRPr>
          </a:p>
          <a:p>
            <a:pPr marR="0" lvl="0" rtl="0">
              <a:spcBef>
                <a:spcPts val="0"/>
              </a:spcBef>
              <a:buNone/>
            </a:pPr>
            <a:r>
              <a:rPr lang="en-US" sz="2200" b="1">
                <a:solidFill>
                  <a:srgbClr val="007DB1"/>
                </a:solidFill>
                <a:latin typeface="Calibri"/>
                <a:ea typeface="Calibri"/>
                <a:cs typeface="Calibri"/>
                <a:sym typeface="Calibri"/>
              </a:rPr>
              <a:t>Restrictions</a:t>
            </a:r>
          </a:p>
          <a:p>
            <a:pPr marL="457200" marR="0" lvl="0" indent="-355600" algn="l" rtl="0">
              <a:spcBef>
                <a:spcPts val="0"/>
              </a:spcBef>
              <a:buClr>
                <a:srgbClr val="888888"/>
              </a:buClr>
              <a:buSzPct val="100000"/>
              <a:buFont typeface="Calibri"/>
              <a:buChar char="●"/>
            </a:pPr>
            <a:r>
              <a:rPr lang="en-US" sz="2000">
                <a:solidFill>
                  <a:srgbClr val="888888"/>
                </a:solidFill>
                <a:latin typeface="Calibri"/>
                <a:ea typeface="Calibri"/>
                <a:cs typeface="Calibri"/>
                <a:sym typeface="Calibri"/>
              </a:rPr>
              <a:t>To receive discounts for dark fiber, applicants must submit an RFP for both dark and lit services. </a:t>
            </a:r>
          </a:p>
          <a:p>
            <a:pPr marL="457200" lvl="0" indent="-355600" algn="l" rtl="0">
              <a:spcBef>
                <a:spcPts val="0"/>
              </a:spcBef>
              <a:buSzPct val="100000"/>
              <a:buFont typeface="Calibri"/>
              <a:buChar char="●"/>
            </a:pPr>
            <a:r>
              <a:rPr lang="en-US" sz="2000">
                <a:solidFill>
                  <a:srgbClr val="888888"/>
                </a:solidFill>
                <a:latin typeface="Calibri"/>
                <a:ea typeface="Calibri"/>
                <a:cs typeface="Calibri"/>
                <a:sym typeface="Calibri"/>
              </a:rPr>
              <a:t>Dark fiber </a:t>
            </a:r>
            <a:r>
              <a:rPr lang="en-US" sz="2000" b="1">
                <a:solidFill>
                  <a:srgbClr val="888888"/>
                </a:solidFill>
                <a:latin typeface="Calibri"/>
                <a:ea typeface="Calibri"/>
                <a:cs typeface="Calibri"/>
                <a:sym typeface="Calibri"/>
              </a:rPr>
              <a:t>must </a:t>
            </a:r>
            <a:r>
              <a:rPr lang="en-US" sz="2000">
                <a:solidFill>
                  <a:srgbClr val="888888"/>
                </a:solidFill>
                <a:latin typeface="Calibri"/>
                <a:ea typeface="Calibri"/>
                <a:cs typeface="Calibri"/>
                <a:sym typeface="Calibri"/>
              </a:rPr>
              <a:t>be the most cost-effective option for applicants to receive discounts. In comparing bids, applicants must include equipment and maintenance costs associated with lighting dark fiber in the same application with a dark fiber lease. </a:t>
            </a:r>
          </a:p>
          <a:p>
            <a:pPr marL="457200" lvl="0" indent="-355600" algn="l" rtl="0">
              <a:spcBef>
                <a:spcPts val="0"/>
              </a:spcBef>
              <a:buClr>
                <a:srgbClr val="888888"/>
              </a:buClr>
              <a:buSzPct val="100000"/>
              <a:buFont typeface="Calibri"/>
              <a:buChar char="●"/>
            </a:pPr>
            <a:r>
              <a:rPr lang="en-US" sz="2000">
                <a:solidFill>
                  <a:srgbClr val="888888"/>
                </a:solidFill>
                <a:latin typeface="Calibri"/>
                <a:ea typeface="Calibri"/>
                <a:cs typeface="Calibri"/>
                <a:sym typeface="Calibri"/>
              </a:rPr>
              <a:t>Applicants will only receive special construction support for dark fiber lit in the same funding year.  </a:t>
            </a:r>
          </a:p>
        </p:txBody>
      </p:sp>
      <p:sp>
        <p:nvSpPr>
          <p:cNvPr id="122" name="Shape 122"/>
          <p:cNvSpPr txBox="1">
            <a:spLocks noGrp="1"/>
          </p:cNvSpPr>
          <p:nvPr>
            <p:ph type="subTitle" idx="2"/>
          </p:nvPr>
        </p:nvSpPr>
        <p:spPr>
          <a:xfrm>
            <a:off x="588450" y="1459925"/>
            <a:ext cx="3798599" cy="15522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2400" b="1">
                <a:solidFill>
                  <a:srgbClr val="007DB1"/>
                </a:solidFill>
                <a:latin typeface="Calibri"/>
                <a:ea typeface="Calibri"/>
                <a:cs typeface="Calibri"/>
                <a:sym typeface="Calibri"/>
              </a:rPr>
              <a:t>Old Rule</a:t>
            </a:r>
          </a:p>
          <a:p>
            <a:pPr marL="457200" marR="0" lvl="0"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E-rate rules prioritized lit over dark fiber.  </a:t>
            </a:r>
          </a:p>
        </p:txBody>
      </p:sp>
      <p:sp>
        <p:nvSpPr>
          <p:cNvPr id="123" name="Shape 123"/>
          <p:cNvSpPr txBox="1">
            <a:spLocks noGrp="1"/>
          </p:cNvSpPr>
          <p:nvPr>
            <p:ph type="subTitle" idx="3"/>
          </p:nvPr>
        </p:nvSpPr>
        <p:spPr>
          <a:xfrm>
            <a:off x="4879275" y="1459925"/>
            <a:ext cx="3798599" cy="1552200"/>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2400" b="1">
                <a:solidFill>
                  <a:srgbClr val="007DB1"/>
                </a:solidFill>
                <a:latin typeface="Calibri"/>
                <a:ea typeface="Calibri"/>
                <a:cs typeface="Calibri"/>
                <a:sym typeface="Calibri"/>
              </a:rPr>
              <a:t>New Rule</a:t>
            </a:r>
          </a:p>
          <a:p>
            <a:pPr marL="457200" marR="0" lvl="0"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Lit and dark fiber treated equally. </a:t>
            </a:r>
          </a:p>
          <a:p>
            <a:pPr marL="457200" marR="0" lvl="0"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Modulating electronics to light dark fiber are now eligible for Category One support. </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27"/>
        <p:cNvGrpSpPr/>
        <p:nvPr/>
      </p:nvGrpSpPr>
      <p:grpSpPr>
        <a:xfrm>
          <a:off x="0" y="0"/>
          <a:ext cx="0" cy="0"/>
          <a:chOff x="0" y="0"/>
          <a:chExt cx="0" cy="0"/>
        </a:xfrm>
      </p:grpSpPr>
      <p:sp>
        <p:nvSpPr>
          <p:cNvPr id="128" name="Shape 128"/>
          <p:cNvSpPr txBox="1">
            <a:spLocks noGrp="1"/>
          </p:cNvSpPr>
          <p:nvPr>
            <p:ph type="ctrTitle"/>
          </p:nvPr>
        </p:nvSpPr>
        <p:spPr>
          <a:xfrm>
            <a:off x="375875" y="115725"/>
            <a:ext cx="8355299" cy="979200"/>
          </a:xfrm>
          <a:prstGeom prst="rect">
            <a:avLst/>
          </a:prstGeom>
          <a:noFill/>
          <a:ln>
            <a:noFill/>
          </a:ln>
        </p:spPr>
        <p:txBody>
          <a:bodyPr lIns="91425" tIns="45700" rIns="91425" bIns="45700" anchor="ctr" anchorCtr="0">
            <a:noAutofit/>
          </a:bodyPr>
          <a:lstStyle/>
          <a:p>
            <a:pPr marR="0" lvl="0" rtl="0">
              <a:spcBef>
                <a:spcPts val="0"/>
              </a:spcBef>
              <a:buNone/>
            </a:pPr>
            <a:r>
              <a:rPr lang="en-US" sz="3200">
                <a:solidFill>
                  <a:srgbClr val="888888"/>
                </a:solidFill>
              </a:rPr>
              <a:t>Amortization of Special Construction Costs</a:t>
            </a:r>
          </a:p>
        </p:txBody>
      </p:sp>
      <p:sp>
        <p:nvSpPr>
          <p:cNvPr id="129" name="Shape 129"/>
          <p:cNvSpPr txBox="1">
            <a:spLocks noGrp="1"/>
          </p:cNvSpPr>
          <p:nvPr>
            <p:ph type="subTitle" idx="1"/>
          </p:nvPr>
        </p:nvSpPr>
        <p:spPr>
          <a:xfrm>
            <a:off x="338900" y="1459925"/>
            <a:ext cx="4177500" cy="4486199"/>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3000" b="1">
                <a:solidFill>
                  <a:srgbClr val="007DB1"/>
                </a:solidFill>
                <a:latin typeface="Calibri"/>
                <a:ea typeface="Calibri"/>
                <a:cs typeface="Calibri"/>
                <a:sym typeface="Calibri"/>
              </a:rPr>
              <a:t>Old Rule</a:t>
            </a:r>
          </a:p>
          <a:p>
            <a:pPr marL="0" marR="0" lvl="0" indent="0" algn="ctr" rtl="0">
              <a:spcBef>
                <a:spcPts val="0"/>
              </a:spcBef>
              <a:buClr>
                <a:srgbClr val="888888"/>
              </a:buClr>
              <a:buFont typeface="Arial"/>
              <a:buNone/>
            </a:pPr>
            <a:endParaRPr sz="3000" b="1">
              <a:solidFill>
                <a:srgbClr val="007DB1"/>
              </a:solidFill>
              <a:latin typeface="Calibri"/>
              <a:ea typeface="Calibri"/>
              <a:cs typeface="Calibri"/>
              <a:sym typeface="Calibri"/>
            </a:endParaRPr>
          </a:p>
          <a:p>
            <a:pPr marL="457200" marR="0" lvl="0"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Applicants required to amortize non-recurring special construction costs for Category One broadband charges exceeding $500,000 over multiple years. </a:t>
            </a:r>
          </a:p>
          <a:p>
            <a:pPr marR="0" lvl="0" algn="l" rtl="0">
              <a:spcBef>
                <a:spcPts val="0"/>
              </a:spcBef>
              <a:buNone/>
            </a:pPr>
            <a:endParaRPr sz="1800">
              <a:solidFill>
                <a:srgbClr val="888888"/>
              </a:solidFill>
              <a:latin typeface="Calibri"/>
              <a:ea typeface="Calibri"/>
              <a:cs typeface="Calibri"/>
              <a:sym typeface="Calibri"/>
            </a:endParaRPr>
          </a:p>
          <a:p>
            <a:pPr marL="457200" marR="0" lvl="0"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Applicants had to pay non-discounted portion of non-recurring constructions charges over 90 days.</a:t>
            </a:r>
          </a:p>
        </p:txBody>
      </p:sp>
      <p:sp>
        <p:nvSpPr>
          <p:cNvPr id="130" name="Shape 130"/>
          <p:cNvSpPr txBox="1">
            <a:spLocks noGrp="1"/>
          </p:cNvSpPr>
          <p:nvPr>
            <p:ph type="subTitle" idx="2"/>
          </p:nvPr>
        </p:nvSpPr>
        <p:spPr>
          <a:xfrm>
            <a:off x="4779850" y="1459925"/>
            <a:ext cx="4177500" cy="4486199"/>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3000" b="1">
                <a:solidFill>
                  <a:srgbClr val="007DB1"/>
                </a:solidFill>
                <a:latin typeface="Calibri"/>
                <a:ea typeface="Calibri"/>
                <a:cs typeface="Calibri"/>
                <a:sym typeface="Calibri"/>
              </a:rPr>
              <a:t>New Rule</a:t>
            </a:r>
          </a:p>
          <a:p>
            <a:pPr marL="457200" marR="0" lvl="0"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Suspends the amortization requirement for four years (FY2015-FY2018). </a:t>
            </a:r>
          </a:p>
          <a:p>
            <a:pPr marR="0" lvl="0" algn="l" rtl="0">
              <a:spcBef>
                <a:spcPts val="0"/>
              </a:spcBef>
              <a:buNone/>
            </a:pPr>
            <a:endParaRPr sz="1200">
              <a:solidFill>
                <a:srgbClr val="888888"/>
              </a:solidFill>
              <a:latin typeface="Calibri"/>
              <a:ea typeface="Calibri"/>
              <a:cs typeface="Calibri"/>
              <a:sym typeface="Calibri"/>
            </a:endParaRPr>
          </a:p>
          <a:p>
            <a:pPr marL="457200" marR="0" lvl="0"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Applicants, in agreement with a service provider, can pay their non-discounted portion of non-recurring construction costs over four years.   </a:t>
            </a:r>
          </a:p>
          <a:p>
            <a:pPr marL="914400" marR="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Must be included in RFP</a:t>
            </a:r>
          </a:p>
          <a:p>
            <a:pPr marL="914400" marR="0" lvl="1" indent="-342900" algn="l" rtl="0">
              <a:spcBef>
                <a:spcPts val="0"/>
              </a:spcBef>
              <a:buClr>
                <a:srgbClr val="888888"/>
              </a:buClr>
              <a:buSzPct val="100000"/>
              <a:buFont typeface="Calibri"/>
              <a:buChar char="○"/>
            </a:pPr>
            <a:r>
              <a:rPr lang="en-US" sz="1800">
                <a:solidFill>
                  <a:srgbClr val="888888"/>
                </a:solidFill>
                <a:latin typeface="Calibri"/>
                <a:ea typeface="Calibri"/>
                <a:cs typeface="Calibri"/>
                <a:sym typeface="Calibri"/>
              </a:rPr>
              <a:t>Applicant can use a service provider’s willingness to spread payments as criteria in competitive bid decision-making. </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1406</Words>
  <Application>Microsoft Macintosh PowerPoint</Application>
  <PresentationFormat>On-screen Show (4:3)</PresentationFormat>
  <Paragraphs>134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The E-rate Opportunity</vt:lpstr>
      <vt:lpstr>Supplemental Slides </vt:lpstr>
      <vt:lpstr>New Connectivity Targets </vt:lpstr>
      <vt:lpstr>Category One vs. Category Two</vt:lpstr>
      <vt:lpstr>Modernization Highlights </vt:lpstr>
      <vt:lpstr>Modernization Highlights (Cont.)  </vt:lpstr>
      <vt:lpstr>Lit vs. Dark Fiber Definitions </vt:lpstr>
      <vt:lpstr>Lit vs. Dark Fiber Rules</vt:lpstr>
      <vt:lpstr>Amortization of Special Construction Costs</vt:lpstr>
      <vt:lpstr>Expanded Budget for Wi-Fi Category Two and Eligible Services </vt:lpstr>
      <vt:lpstr>How Broadband Flows</vt:lpstr>
      <vt:lpstr>Mount Everest Graphic </vt:lpstr>
      <vt:lpstr>E-rate Application and Funding Timeline </vt:lpstr>
      <vt:lpstr>E-rate Application and Funding Timeline </vt:lpstr>
      <vt:lpstr>Contact Information </vt:lpstr>
      <vt:lpstr>About Us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E-rate Opportunity</dc:title>
  <cp:lastModifiedBy>Christine Fox</cp:lastModifiedBy>
  <cp:revision>4</cp:revision>
  <dcterms:modified xsi:type="dcterms:W3CDTF">2015-09-21T19:18:30Z</dcterms:modified>
</cp:coreProperties>
</file>