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690" r:id="rId3"/>
    <p:sldMasterId id="2147483708" r:id="rId4"/>
  </p:sldMasterIdLst>
  <p:notesMasterIdLst>
    <p:notesMasterId r:id="rId51"/>
  </p:notesMasterIdLst>
  <p:sldIdLst>
    <p:sldId id="290" r:id="rId5"/>
    <p:sldId id="260" r:id="rId6"/>
    <p:sldId id="262" r:id="rId7"/>
    <p:sldId id="265" r:id="rId8"/>
    <p:sldId id="261" r:id="rId9"/>
    <p:sldId id="266" r:id="rId10"/>
    <p:sldId id="267" r:id="rId11"/>
    <p:sldId id="269" r:id="rId12"/>
    <p:sldId id="291" r:id="rId13"/>
    <p:sldId id="293" r:id="rId14"/>
    <p:sldId id="294" r:id="rId15"/>
    <p:sldId id="295" r:id="rId16"/>
    <p:sldId id="296" r:id="rId17"/>
    <p:sldId id="297" r:id="rId18"/>
    <p:sldId id="298" r:id="rId19"/>
    <p:sldId id="299" r:id="rId20"/>
    <p:sldId id="300" r:id="rId21"/>
    <p:sldId id="301" r:id="rId22"/>
    <p:sldId id="292" r:id="rId23"/>
    <p:sldId id="312" r:id="rId24"/>
    <p:sldId id="313" r:id="rId25"/>
    <p:sldId id="314" r:id="rId26"/>
    <p:sldId id="315" r:id="rId27"/>
    <p:sldId id="316" r:id="rId28"/>
    <p:sldId id="317" r:id="rId29"/>
    <p:sldId id="318" r:id="rId30"/>
    <p:sldId id="319" r:id="rId31"/>
    <p:sldId id="320" r:id="rId32"/>
    <p:sldId id="321" r:id="rId33"/>
    <p:sldId id="322" r:id="rId34"/>
    <p:sldId id="306" r:id="rId35"/>
    <p:sldId id="283" r:id="rId36"/>
    <p:sldId id="284" r:id="rId37"/>
    <p:sldId id="304" r:id="rId38"/>
    <p:sldId id="302" r:id="rId39"/>
    <p:sldId id="310" r:id="rId40"/>
    <p:sldId id="309" r:id="rId41"/>
    <p:sldId id="303" r:id="rId42"/>
    <p:sldId id="305" r:id="rId43"/>
    <p:sldId id="307" r:id="rId44"/>
    <p:sldId id="308" r:id="rId45"/>
    <p:sldId id="323" r:id="rId46"/>
    <p:sldId id="311" r:id="rId47"/>
    <p:sldId id="287" r:id="rId48"/>
    <p:sldId id="268" r:id="rId49"/>
    <p:sldId id="25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snapToGrid="0" snapToObjects="1">
      <p:cViewPr>
        <p:scale>
          <a:sx n="76" d="100"/>
          <a:sy n="76" d="100"/>
        </p:scale>
        <p:origin x="-1568" y="-53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5DC28-7878-6242-965B-F35F852D2264}" type="datetimeFigureOut">
              <a:rPr lang="en-US" smtClean="0"/>
              <a:t>10/7/15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A56C4-919F-F644-96D2-DD73BF7F0760}" type="slidenum">
              <a:rPr lang="en-US" smtClean="0"/>
              <a:t>‹#›</a:t>
            </a:fld>
            <a:endParaRPr lang="en-US"/>
          </a:p>
        </p:txBody>
      </p:sp>
    </p:spTree>
    <p:extLst>
      <p:ext uri="{BB962C8B-B14F-4D97-AF65-F5344CB8AC3E}">
        <p14:creationId xmlns:p14="http://schemas.microsoft.com/office/powerpoint/2010/main" val="15917591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xfrm>
            <a:off x="1143000" y="685800"/>
            <a:ext cx="4572000" cy="3429000"/>
          </a:xfrm>
          <a:ln/>
        </p:spPr>
      </p:sp>
      <p:sp>
        <p:nvSpPr>
          <p:cNvPr id="73730" name="Notes Placeholder 2"/>
          <p:cNvSpPr>
            <a:spLocks noGrp="1"/>
          </p:cNvSpPr>
          <p:nvPr>
            <p:ph type="body" idx="1"/>
          </p:nvPr>
        </p:nvSpPr>
        <p:spPr>
          <a:noFill/>
        </p:spPr>
        <p:txBody>
          <a:bodyPr/>
          <a:lstStyle/>
          <a:p>
            <a:pPr eaLnBrk="1" hangingPunct="1">
              <a:spcBef>
                <a:spcPct val="0"/>
              </a:spcBef>
            </a:pPr>
            <a:endParaRPr lang="en-US" dirty="0">
              <a:latin typeface="Calibri" charset="0"/>
            </a:endParaRPr>
          </a:p>
        </p:txBody>
      </p:sp>
      <p:sp>
        <p:nvSpPr>
          <p:cNvPr id="73731"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785571-C5A0-124A-A8BD-F1B353674454}" type="slidenum">
              <a:rPr lang="en-US" sz="1200">
                <a:solidFill>
                  <a:srgbClr val="000000"/>
                </a:solidFill>
                <a:latin typeface="Calibri" charset="0"/>
              </a:rPr>
              <a:pPr eaLnBrk="1" hangingPunct="1"/>
              <a:t>2</a:t>
            </a:fld>
            <a:endParaRPr lang="en-US" sz="1200" dirty="0">
              <a:solidFill>
                <a:srgbClr val="000000"/>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33</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34</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35</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36</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37</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38</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39</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40</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41</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42</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SETDA is the principle</a:t>
            </a:r>
            <a:r>
              <a:rPr lang="en-US" baseline="0" dirty="0" smtClean="0"/>
              <a:t> association serving state leaders focused on the transition to digital learning – our mission is to build the capacity of state and national leaders to improve education through technology. </a:t>
            </a:r>
            <a:endParaRPr lang="en-US" dirty="0"/>
          </a:p>
        </p:txBody>
      </p:sp>
      <p:sp>
        <p:nvSpPr>
          <p:cNvPr id="4" name="Slide Number Placeholder 3"/>
          <p:cNvSpPr>
            <a:spLocks noGrp="1"/>
          </p:cNvSpPr>
          <p:nvPr>
            <p:ph type="sldNum" sz="quarter" idx="10"/>
          </p:nvPr>
        </p:nvSpPr>
        <p:spPr/>
        <p:txBody>
          <a:bodyPr/>
          <a:lstStyle/>
          <a:p>
            <a:fld id="{A45359DA-B635-9B46-A520-74945ED9F243}"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140321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43</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SETDA is the principle</a:t>
            </a:r>
            <a:r>
              <a:rPr lang="en-US" baseline="0" dirty="0" smtClean="0"/>
              <a:t> association serving state leaders focused on the transition to digital learning – our mission is to build the capacity of state and national leaders to improve education through technology. </a:t>
            </a:r>
            <a:endParaRPr lang="en-US" dirty="0"/>
          </a:p>
        </p:txBody>
      </p:sp>
      <p:sp>
        <p:nvSpPr>
          <p:cNvPr id="4" name="Slide Number Placeholder 3"/>
          <p:cNvSpPr>
            <a:spLocks noGrp="1"/>
          </p:cNvSpPr>
          <p:nvPr>
            <p:ph type="sldNum" sz="quarter" idx="10"/>
          </p:nvPr>
        </p:nvSpPr>
        <p:spPr/>
        <p:txBody>
          <a:bodyPr/>
          <a:lstStyle/>
          <a:p>
            <a:fld id="{A45359DA-B635-9B46-A520-74945ED9F243}"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140321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New</a:t>
            </a:r>
            <a:r>
              <a:rPr lang="en-US" baseline="0" dirty="0" smtClean="0"/>
              <a:t> National Report will be released at the Leadership Summit - </a:t>
            </a:r>
            <a:r>
              <a:rPr lang="en-US" baseline="0" dirty="0" err="1" smtClean="0"/>
              <a:t>Infographic</a:t>
            </a: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5</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7</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8</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FDEB1-CD8F-40B4-8947-C88605927046}"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04778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New</a:t>
            </a:r>
            <a:r>
              <a:rPr lang="en-US" baseline="0" dirty="0" smtClean="0"/>
              <a:t> National Report will be released at the Leadership Summit - </a:t>
            </a:r>
            <a:r>
              <a:rPr lang="en-US" baseline="0" dirty="0" err="1" smtClean="0"/>
              <a:t>Infographic</a:t>
            </a: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31</a:t>
            </a:fld>
            <a:endParaRPr lang="en-US"/>
          </a:p>
        </p:txBody>
      </p:sp>
    </p:spTree>
    <p:extLst>
      <p:ext uri="{BB962C8B-B14F-4D97-AF65-F5344CB8AC3E}">
        <p14:creationId xmlns:p14="http://schemas.microsoft.com/office/powerpoint/2010/main" val="102921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SETDA’s State Action Committee helped provide a comprehensive overview of state practices related to the procurement of digital instructional materials. As part of the research, SETDA interviewed lead educators from a variety of educational and government organizations, state instructional materials leads and state procurement officers. In addition, SETDA conducted a data collection of all 50 states and US territories regarding state policies and guidelines for the acquisition, vetting, and funding of instructional materials.</a:t>
            </a:r>
            <a:endParaRPr lang="en-US" dirty="0"/>
          </a:p>
        </p:txBody>
      </p:sp>
      <p:sp>
        <p:nvSpPr>
          <p:cNvPr id="4" name="Slide Number Placeholder 3"/>
          <p:cNvSpPr>
            <a:spLocks noGrp="1"/>
          </p:cNvSpPr>
          <p:nvPr>
            <p:ph type="sldNum" sz="quarter" idx="10"/>
          </p:nvPr>
        </p:nvSpPr>
        <p:spPr/>
        <p:txBody>
          <a:bodyPr/>
          <a:lstStyle/>
          <a:p>
            <a:fld id="{070A56C4-919F-F644-96D2-DD73BF7F0760}" type="slidenum">
              <a:rPr lang="en-US" smtClean="0"/>
              <a:t>32</a:t>
            </a:fld>
            <a:endParaRPr lang="en-US"/>
          </a:p>
        </p:txBody>
      </p:sp>
    </p:spTree>
    <p:extLst>
      <p:ext uri="{BB962C8B-B14F-4D97-AF65-F5344CB8AC3E}">
        <p14:creationId xmlns:p14="http://schemas.microsoft.com/office/powerpoint/2010/main" val="102921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3960789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94328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3559026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1854891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840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189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470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4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019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444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847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508927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44983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3858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solidFill>
                  <a:prstClr val="black"/>
                </a:solidFill>
              </a:rPr>
              <a:pPr/>
              <a:t>10/7/15</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1227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4" y="1122363"/>
            <a:ext cx="6751097"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96454" y="3602038"/>
            <a:ext cx="675109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Rockwell"/>
            </a:endParaRPr>
          </a:p>
        </p:txBody>
      </p:sp>
      <p:sp>
        <p:nvSpPr>
          <p:cNvPr id="6" name="Slide Number Placeholder 5"/>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1132203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Rockwell"/>
            </a:endParaRPr>
          </a:p>
        </p:txBody>
      </p:sp>
      <p:sp>
        <p:nvSpPr>
          <p:cNvPr id="6" name="Slide Number Placeholder 5"/>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3490038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9"/>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43"/>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Rockwell"/>
            </a:endParaRPr>
          </a:p>
        </p:txBody>
      </p:sp>
      <p:sp>
        <p:nvSpPr>
          <p:cNvPr id="6" name="Slide Number Placeholder 5"/>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4220769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9" y="609605"/>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4"/>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4" y="2088324"/>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Rockwell"/>
            </a:endParaRPr>
          </a:p>
        </p:txBody>
      </p:sp>
      <p:sp>
        <p:nvSpPr>
          <p:cNvPr id="7" name="Slide Number Placeholder 6"/>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3399272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9" y="609605"/>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6356" y="2088320"/>
            <a:ext cx="36593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1504" y="2088320"/>
            <a:ext cx="364916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Rockwell"/>
            </a:endParaRPr>
          </a:p>
        </p:txBody>
      </p:sp>
      <p:sp>
        <p:nvSpPr>
          <p:cNvPr id="9" name="Slide Number Placeholder 8"/>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4239928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Rockwell"/>
            </a:endParaRPr>
          </a:p>
        </p:txBody>
      </p:sp>
      <p:sp>
        <p:nvSpPr>
          <p:cNvPr id="5" name="Slide Number Placeholder 4"/>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3508228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Rockwell"/>
            </a:endParaRPr>
          </a:p>
        </p:txBody>
      </p:sp>
      <p:sp>
        <p:nvSpPr>
          <p:cNvPr id="4" name="Slide Number Placeholder 3"/>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316548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2322417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50"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5"/>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Rockwell"/>
            </a:endParaRPr>
          </a:p>
        </p:txBody>
      </p:sp>
      <p:sp>
        <p:nvSpPr>
          <p:cNvPr id="7" name="Slide Number Placeholder 6"/>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2684803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5"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971800"/>
            <a:ext cx="4451213"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Rockwell"/>
            </a:endParaRPr>
          </a:p>
        </p:txBody>
      </p:sp>
      <p:sp>
        <p:nvSpPr>
          <p:cNvPr id="7" name="Slide Number Placeholder 6"/>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1946798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7"/>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6"/>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8"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Rockwell"/>
            </a:endParaRPr>
          </a:p>
        </p:txBody>
      </p:sp>
      <p:sp>
        <p:nvSpPr>
          <p:cNvPr id="7" name="Slide Number Placeholder 6"/>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1147907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8" y="609605"/>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9"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Rockwell"/>
            </a:endParaRPr>
          </a:p>
        </p:txBody>
      </p:sp>
      <p:sp>
        <p:nvSpPr>
          <p:cNvPr id="7" name="Slide Number Placeholder 6"/>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2377105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Rockwell"/>
            </a:endParaRPr>
          </a:p>
        </p:txBody>
      </p:sp>
      <p:sp>
        <p:nvSpPr>
          <p:cNvPr id="7" name="Slide Number Placeholder 6"/>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
        <p:nvSpPr>
          <p:cNvPr id="11" name="TextBox 10"/>
          <p:cNvSpPr txBox="1"/>
          <p:nvPr/>
        </p:nvSpPr>
        <p:spPr>
          <a:xfrm>
            <a:off x="627459" y="735241"/>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white"/>
                </a:solidFill>
                <a:effectLst/>
                <a:latin typeface="Rockwell"/>
              </a:rPr>
              <a:t>“</a:t>
            </a:r>
          </a:p>
        </p:txBody>
      </p:sp>
      <p:sp>
        <p:nvSpPr>
          <p:cNvPr id="13" name="TextBox 12"/>
          <p:cNvSpPr txBox="1"/>
          <p:nvPr/>
        </p:nvSpPr>
        <p:spPr>
          <a:xfrm>
            <a:off x="7993467" y="297209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white"/>
                </a:solidFill>
                <a:effectLst/>
                <a:latin typeface="Rockwell"/>
              </a:rPr>
              <a:t>”</a:t>
            </a:r>
          </a:p>
        </p:txBody>
      </p:sp>
    </p:spTree>
    <p:extLst>
      <p:ext uri="{BB962C8B-B14F-4D97-AF65-F5344CB8AC3E}">
        <p14:creationId xmlns:p14="http://schemas.microsoft.com/office/powerpoint/2010/main" val="3112316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7" y="2126947"/>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8"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Rockwell"/>
            </a:endParaRPr>
          </a:p>
        </p:txBody>
      </p:sp>
      <p:sp>
        <p:nvSpPr>
          <p:cNvPr id="7" name="Slide Number Placeholder 6"/>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1418790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5"/>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4"/>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60"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60"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6"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2"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Rockwell"/>
            </a:endParaRPr>
          </a:p>
        </p:txBody>
      </p:sp>
      <p:sp>
        <p:nvSpPr>
          <p:cNvPr id="5" name="Slide Number Placeholder 4"/>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2391254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8" y="609605"/>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8" y="4195899"/>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6"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8" y="4772161"/>
            <a:ext cx="247421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8" y="4195899"/>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5"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772166"/>
            <a:ext cx="2470694"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Rockwell"/>
            </a:endParaRPr>
          </a:p>
        </p:txBody>
      </p:sp>
      <p:sp>
        <p:nvSpPr>
          <p:cNvPr id="5" name="Slide Number Placeholder 4"/>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4272263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Rockwell"/>
            </a:endParaRPr>
          </a:p>
        </p:txBody>
      </p:sp>
      <p:sp>
        <p:nvSpPr>
          <p:cNvPr id="6" name="Slide Number Placeholder 5"/>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2486715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609604"/>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8" y="609604"/>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FE00D-1065-46FA-A2AA-0FB8F9FD4FC6}" type="datetimeFigureOut">
              <a:rPr lang="en-US" smtClean="0">
                <a:solidFill>
                  <a:prstClr val="white">
                    <a:tint val="75000"/>
                  </a:prstClr>
                </a:solidFill>
                <a:latin typeface="Rockwell"/>
              </a:rPr>
              <a:pPr/>
              <a:t>10/7/15</a:t>
            </a:fld>
            <a:endParaRPr lang="en-US">
              <a:solidFill>
                <a:prstClr val="white">
                  <a:tint val="7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Rockwell"/>
            </a:endParaRPr>
          </a:p>
        </p:txBody>
      </p:sp>
      <p:sp>
        <p:nvSpPr>
          <p:cNvPr id="6" name="Slide Number Placeholder 5"/>
          <p:cNvSpPr>
            <a:spLocks noGrp="1"/>
          </p:cNvSpPr>
          <p:nvPr>
            <p:ph type="sldNum" sz="quarter" idx="12"/>
          </p:nvPr>
        </p:nvSpPr>
        <p:spPr/>
        <p:txBody>
          <a:bodyPr/>
          <a:lstStyle/>
          <a:p>
            <a:fld id="{7F74FA87-4916-438D-89A1-F6F6D0144795}" type="slidenum">
              <a:rPr lang="en-US" smtClean="0">
                <a:solidFill>
                  <a:prstClr val="white">
                    <a:tint val="75000"/>
                  </a:prstClr>
                </a:solidFill>
                <a:latin typeface="Rockwell"/>
              </a:rPr>
              <a:pPr/>
              <a:t>‹#›</a:t>
            </a:fld>
            <a:endParaRPr lang="en-US">
              <a:solidFill>
                <a:prstClr val="white">
                  <a:tint val="75000"/>
                </a:prstClr>
              </a:solidFill>
              <a:latin typeface="Rockwell"/>
            </a:endParaRPr>
          </a:p>
        </p:txBody>
      </p:sp>
    </p:spTree>
    <p:extLst>
      <p:ext uri="{BB962C8B-B14F-4D97-AF65-F5344CB8AC3E}">
        <p14:creationId xmlns:p14="http://schemas.microsoft.com/office/powerpoint/2010/main" val="177502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211227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650B0-1A33-40D5-BE53-EA85522318FB}"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6812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009F4-8F85-4C46-BE7F-CEA1FCDB480A}"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8315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277389-6B7B-426D-BA1B-F9B33D600D76}"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05405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8DC1C-EDA1-4C69-932B-2E76B3B87D33}"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3160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45F342-F90B-4BCE-A46A-55F21EBF48E4}"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4714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F7DE0-60D3-4CBB-9190-5A643C6ACCD7}"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4145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80F23-7558-46CD-89BE-F375822EA83A}"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42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62440-B90D-43D0-86E6-AF547C7240E3}"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52436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36FDC-EB27-4AE6-9731-7DF2C3C88A30}"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7494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11E89-19B1-4B3D-BABE-4B05F43B6CCF}"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067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3314631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6B995-DA61-4C5A-A449-7DE7E90C7230}" type="datetime1">
              <a:rPr lang="en-US" smtClean="0">
                <a:solidFill>
                  <a:prstClr val="black">
                    <a:tint val="75000"/>
                  </a:prstClr>
                </a:solidFill>
                <a:latin typeface="Calibri"/>
              </a:rPr>
              <a:pPr/>
              <a:t>10/7/15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076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75029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239325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24359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E760287E-8B75-5C4F-B7B1-3D9FB9959A1E}" type="datetimeFigureOut">
              <a:rPr lang="en-US" smtClean="0"/>
              <a:t>10/7/15</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3B91C761-5AFA-2D4D-B88B-74D3EF325708}" type="slidenum">
              <a:rPr lang="en-US" smtClean="0"/>
              <a:t>‹#›</a:t>
            </a:fld>
            <a:endParaRPr lang="en-US"/>
          </a:p>
        </p:txBody>
      </p:sp>
    </p:spTree>
    <p:extLst>
      <p:ext uri="{BB962C8B-B14F-4D97-AF65-F5344CB8AC3E}">
        <p14:creationId xmlns:p14="http://schemas.microsoft.com/office/powerpoint/2010/main" val="36321104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4553" y="77084"/>
            <a:ext cx="7445022"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273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0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4553" y="77084"/>
            <a:ext cx="7445022"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38917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0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9" y="609605"/>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8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a:fld id="{F02FE00D-1065-46FA-A2AA-0FB8F9FD4FC6}" type="datetimeFigureOut">
              <a:rPr lang="en-US" smtClean="0">
                <a:solidFill>
                  <a:prstClr val="white">
                    <a:tint val="75000"/>
                  </a:prstClr>
                </a:solidFill>
                <a:latin typeface="Rockwell"/>
              </a:rPr>
              <a:pPr defTabSz="914400"/>
              <a:t>10/7/15</a:t>
            </a:fld>
            <a:endParaRPr lang="en-US">
              <a:solidFill>
                <a:prstClr val="white">
                  <a:tint val="75000"/>
                </a:prstClr>
              </a:solidFill>
              <a:latin typeface="Rockwell"/>
            </a:endParaRPr>
          </a:p>
        </p:txBody>
      </p:sp>
      <p:sp>
        <p:nvSpPr>
          <p:cNvPr id="5" name="Footer Placeholder 4"/>
          <p:cNvSpPr>
            <a:spLocks noGrp="1"/>
          </p:cNvSpPr>
          <p:nvPr>
            <p:ph type="ftr" sz="quarter" idx="3"/>
          </p:nvPr>
        </p:nvSpPr>
        <p:spPr>
          <a:xfrm>
            <a:off x="685348" y="5883280"/>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a:endParaRPr lang="en-US">
              <a:solidFill>
                <a:prstClr val="white">
                  <a:tint val="75000"/>
                </a:prstClr>
              </a:solidFill>
              <a:latin typeface="Rockwell"/>
            </a:endParaRPr>
          </a:p>
        </p:txBody>
      </p:sp>
      <p:sp>
        <p:nvSpPr>
          <p:cNvPr id="6" name="Slide Number Placeholder 5"/>
          <p:cNvSpPr>
            <a:spLocks noGrp="1"/>
          </p:cNvSpPr>
          <p:nvPr>
            <p:ph type="sldNum" sz="quarter" idx="4"/>
          </p:nvPr>
        </p:nvSpPr>
        <p:spPr>
          <a:xfrm>
            <a:off x="7885511" y="5883280"/>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a:fld id="{7F74FA87-4916-438D-89A1-F6F6D0144795}" type="slidenum">
              <a:rPr lang="en-US" smtClean="0">
                <a:solidFill>
                  <a:prstClr val="white">
                    <a:tint val="75000"/>
                  </a:prstClr>
                </a:solidFill>
                <a:latin typeface="Rockwell"/>
              </a:rPr>
              <a:pPr defTabSz="914400"/>
              <a:t>‹#›</a:t>
            </a:fld>
            <a:endParaRPr lang="en-US">
              <a:solidFill>
                <a:prstClr val="white">
                  <a:tint val="75000"/>
                </a:prstClr>
              </a:solidFill>
              <a:latin typeface="Rockwell"/>
            </a:endParaRPr>
          </a:p>
        </p:txBody>
      </p:sp>
    </p:spTree>
    <p:extLst>
      <p:ext uri="{BB962C8B-B14F-4D97-AF65-F5344CB8AC3E}">
        <p14:creationId xmlns:p14="http://schemas.microsoft.com/office/powerpoint/2010/main" val="154012530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017CFBF-3FBB-4185-9A95-AB90B7FA7287}" type="datetime1">
              <a:rPr lang="en-US" smtClean="0">
                <a:solidFill>
                  <a:prstClr val="black">
                    <a:tint val="75000"/>
                  </a:prstClr>
                </a:solidFill>
                <a:latin typeface="Calibri"/>
              </a:rPr>
              <a:pPr defTabSz="914400"/>
              <a:t>10/7/15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6403CB-B829-4CF3-BF72-8A8E9F1DC7A9}"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800488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mailto:Alan.griffin@schools.Utah.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mailto:copyrights@tea.state.tx.u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41.xml"/><Relationship Id="rId2" Type="http://schemas.openxmlformats.org/officeDocument/2006/relationships/hyperlink" Target="mailto:projectshare@tea.texas.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30.png"/><Relationship Id="rId3" Type="http://schemas.openxmlformats.org/officeDocument/2006/relationships/hyperlink" Target="https://itunes.apple.com/us/itunes-u/chemistry-kid2kid-videos-ontrack/id763754328?mt=1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hyperlink" Target="mailto:mathtx@esc13.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mailto:instructionalmaterials@tea.texas.gov" TargetMode="External"/><Relationship Id="rId4" Type="http://schemas.openxmlformats.org/officeDocument/2006/relationships/hyperlink" Target="mailto:reviewandadopton@tea.texas.gov" TargetMode="External"/><Relationship Id="rId1" Type="http://schemas.openxmlformats.org/officeDocument/2006/relationships/slideLayout" Target="../slideLayouts/slideLayout41.xml"/><Relationship Id="rId2" Type="http://schemas.openxmlformats.org/officeDocument/2006/relationships/hyperlink" Target="mailto:projectshare@tea.texas.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3867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0979" y="571346"/>
            <a:ext cx="6061384" cy="6061384"/>
          </a:xfrm>
          <a:prstGeom prst="rect">
            <a:avLst/>
          </a:prstGeom>
        </p:spPr>
      </p:pic>
    </p:spTree>
    <p:extLst>
      <p:ext uri="{BB962C8B-B14F-4D97-AF65-F5344CB8AC3E}">
        <p14:creationId xmlns:p14="http://schemas.microsoft.com/office/powerpoint/2010/main" val="353409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7319" y="250604"/>
            <a:ext cx="7819053" cy="6186687"/>
          </a:xfrm>
          <a:prstGeom prst="rect">
            <a:avLst/>
          </a:prstGeom>
        </p:spPr>
      </p:pic>
    </p:spTree>
    <p:extLst>
      <p:ext uri="{BB962C8B-B14F-4D97-AF65-F5344CB8AC3E}">
        <p14:creationId xmlns:p14="http://schemas.microsoft.com/office/powerpoint/2010/main" val="382511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0063" y="709616"/>
            <a:ext cx="8143875" cy="5438775"/>
          </a:xfrm>
          <a:prstGeom prst="rect">
            <a:avLst/>
          </a:prstGeom>
        </p:spPr>
      </p:pic>
    </p:spTree>
    <p:extLst>
      <p:ext uri="{BB962C8B-B14F-4D97-AF65-F5344CB8AC3E}">
        <p14:creationId xmlns:p14="http://schemas.microsoft.com/office/powerpoint/2010/main" val="307359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9090" y="782600"/>
            <a:ext cx="6874586" cy="5408241"/>
          </a:xfrm>
          <a:prstGeom prst="rect">
            <a:avLst/>
          </a:prstGeom>
        </p:spPr>
      </p:pic>
    </p:spTree>
    <p:extLst>
      <p:ext uri="{BB962C8B-B14F-4D97-AF65-F5344CB8AC3E}">
        <p14:creationId xmlns:p14="http://schemas.microsoft.com/office/powerpoint/2010/main" val="75361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148" y="1067744"/>
            <a:ext cx="7886700" cy="4351338"/>
          </a:xfrm>
        </p:spPr>
        <p:txBody>
          <a:bodyPr/>
          <a:lstStyle/>
          <a:p>
            <a:r>
              <a:rPr lang="en-US" b="1" dirty="0"/>
              <a:t>WHEREAS</a:t>
            </a:r>
            <a:r>
              <a:rPr lang="en-US" dirty="0"/>
              <a:t>, pursuant to UCA §53A-14-101 thru 107, the State Board has appointed a State Instructional Materials Commission to vet educational curriculum and make recommendations to teachers as to whether the textbooks, teaching materials and lesson plans reviewed are aligned to the Utah Core Standards.</a:t>
            </a:r>
          </a:p>
          <a:p>
            <a:pPr eaLnBrk="0" hangingPunct="0"/>
            <a:r>
              <a:rPr lang="en-US" b="1" dirty="0"/>
              <a:t>BE IT AFFIRMED</a:t>
            </a:r>
            <a:r>
              <a:rPr lang="en-US" dirty="0"/>
              <a:t>, that the Utah State Board of Education will continue to provide as a resource to local school boards, charter school boards of trustees, traditional public schools, and teachers access to the RIM database in order to assist in the selection of appropriate textbooks, teaching materials and lesson plans.</a:t>
            </a:r>
          </a:p>
          <a:p>
            <a:endParaRPr lang="en-US" dirty="0"/>
          </a:p>
        </p:txBody>
      </p:sp>
    </p:spTree>
    <p:extLst>
      <p:ext uri="{BB962C8B-B14F-4D97-AF65-F5344CB8AC3E}">
        <p14:creationId xmlns:p14="http://schemas.microsoft.com/office/powerpoint/2010/main" val="14734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62544" y="577530"/>
            <a:ext cx="7465913" cy="5599434"/>
          </a:xfrm>
        </p:spPr>
      </p:pic>
    </p:spTree>
    <p:extLst>
      <p:ext uri="{BB962C8B-B14F-4D97-AF65-F5344CB8AC3E}">
        <p14:creationId xmlns:p14="http://schemas.microsoft.com/office/powerpoint/2010/main" val="43817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173" y="286694"/>
            <a:ext cx="7765322" cy="6277075"/>
          </a:xfrm>
          <a:prstGeom prst="rect">
            <a:avLst/>
          </a:prstGeom>
        </p:spPr>
      </p:pic>
    </p:spTree>
    <p:extLst>
      <p:ext uri="{BB962C8B-B14F-4D97-AF65-F5344CB8AC3E}">
        <p14:creationId xmlns:p14="http://schemas.microsoft.com/office/powerpoint/2010/main" val="308859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1687" y="179997"/>
            <a:ext cx="6114534" cy="6188500"/>
          </a:xfrm>
          <a:prstGeom prst="rect">
            <a:avLst/>
          </a:prstGeom>
        </p:spPr>
      </p:pic>
    </p:spTree>
    <p:extLst>
      <p:ext uri="{BB962C8B-B14F-4D97-AF65-F5344CB8AC3E}">
        <p14:creationId xmlns:p14="http://schemas.microsoft.com/office/powerpoint/2010/main" val="852331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8699" y="609601"/>
            <a:ext cx="5607756" cy="5960290"/>
          </a:xfrm>
          <a:prstGeom prst="rect">
            <a:avLst/>
          </a:prstGeom>
        </p:spPr>
      </p:pic>
    </p:spTree>
    <p:extLst>
      <p:ext uri="{BB962C8B-B14F-4D97-AF65-F5344CB8AC3E}">
        <p14:creationId xmlns:p14="http://schemas.microsoft.com/office/powerpoint/2010/main" val="3042630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2829699" y="2319895"/>
            <a:ext cx="3595816" cy="2573380"/>
          </a:xfrm>
        </p:spPr>
        <p:txBody>
          <a:bodyPr>
            <a:normAutofit fontScale="92500"/>
          </a:bodyPr>
          <a:lstStyle/>
          <a:p>
            <a:pPr marL="0" indent="0" algn="ctr">
              <a:buNone/>
            </a:pPr>
            <a:r>
              <a:rPr lang="en-US" dirty="0" smtClean="0"/>
              <a:t>Alan Griffin</a:t>
            </a:r>
          </a:p>
          <a:p>
            <a:pPr marL="0" indent="0" algn="ctr">
              <a:buNone/>
            </a:pPr>
            <a:r>
              <a:rPr lang="en-US" dirty="0" smtClean="0"/>
              <a:t>Curriculum Content Specialist</a:t>
            </a:r>
          </a:p>
          <a:p>
            <a:pPr marL="0" indent="0" algn="ctr">
              <a:buNone/>
            </a:pPr>
            <a:r>
              <a:rPr lang="en-US" dirty="0" smtClean="0"/>
              <a:t>Utah State Office of Education</a:t>
            </a:r>
          </a:p>
          <a:p>
            <a:pPr marL="0" indent="0" algn="ctr">
              <a:buNone/>
            </a:pPr>
            <a:r>
              <a:rPr lang="en-US" dirty="0" smtClean="0">
                <a:hlinkClick r:id="rId2"/>
              </a:rPr>
              <a:t>Alan.griffin@schools.Utah.gov</a:t>
            </a:r>
            <a:endParaRPr lang="en-US" dirty="0" smtClean="0"/>
          </a:p>
          <a:p>
            <a:pPr marL="0" indent="0" algn="ctr">
              <a:buNone/>
            </a:pPr>
            <a:r>
              <a:rPr lang="en-US" dirty="0" smtClean="0"/>
              <a:t>SIMRA President</a:t>
            </a:r>
            <a:endParaRPr lang="en-US" dirty="0"/>
          </a:p>
        </p:txBody>
      </p:sp>
    </p:spTree>
    <p:extLst>
      <p:ext uri="{BB962C8B-B14F-4D97-AF65-F5344CB8AC3E}">
        <p14:creationId xmlns:p14="http://schemas.microsoft.com/office/powerpoint/2010/main" val="247416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8"/>
          <p:cNvSpPr>
            <a:spLocks noGrp="1"/>
          </p:cNvSpPr>
          <p:nvPr>
            <p:ph type="title"/>
          </p:nvPr>
        </p:nvSpPr>
        <p:spPr/>
        <p:txBody>
          <a:bodyPr/>
          <a:lstStyle/>
          <a:p>
            <a:pPr eaLnBrk="1" hangingPunct="1"/>
            <a:r>
              <a:rPr lang="en-US" dirty="0">
                <a:latin typeface="Arial" charset="0"/>
              </a:rPr>
              <a:t>Agenda </a:t>
            </a:r>
          </a:p>
        </p:txBody>
      </p:sp>
      <p:sp>
        <p:nvSpPr>
          <p:cNvPr id="10" name="Content Placeholder 9"/>
          <p:cNvSpPr>
            <a:spLocks noGrp="1"/>
          </p:cNvSpPr>
          <p:nvPr>
            <p:ph idx="1"/>
          </p:nvPr>
        </p:nvSpPr>
        <p:spPr>
          <a:xfrm>
            <a:off x="780465" y="1442049"/>
            <a:ext cx="7592992" cy="4661906"/>
          </a:xfrm>
          <a:ln>
            <a:noFill/>
          </a:ln>
        </p:spPr>
        <p:style>
          <a:lnRef idx="2">
            <a:schemeClr val="dk1"/>
          </a:lnRef>
          <a:fillRef idx="1">
            <a:schemeClr val="lt1"/>
          </a:fillRef>
          <a:effectRef idx="0">
            <a:schemeClr val="dk1"/>
          </a:effectRef>
          <a:fontRef idx="minor">
            <a:schemeClr val="dk1"/>
          </a:fontRef>
        </p:style>
        <p:txBody>
          <a:bodyPr rtlCol="0">
            <a:noAutofit/>
          </a:bodyPr>
          <a:lstStyle/>
          <a:p>
            <a:pPr defTabSz="457141">
              <a:defRPr/>
            </a:pPr>
            <a:endParaRPr lang="en-US" sz="2000" b="1" dirty="0" smtClean="0">
              <a:solidFill>
                <a:schemeClr val="accent1"/>
              </a:solidFill>
            </a:endParaRPr>
          </a:p>
          <a:p>
            <a:pPr defTabSz="457141">
              <a:defRPr/>
            </a:pPr>
            <a:r>
              <a:rPr lang="en-US" sz="2000" b="1" dirty="0" smtClean="0">
                <a:solidFill>
                  <a:schemeClr val="accent1"/>
                </a:solidFill>
              </a:rPr>
              <a:t>Welcome &amp; Introductions</a:t>
            </a:r>
          </a:p>
          <a:p>
            <a:pPr lvl="1" defTabSz="457141">
              <a:defRPr/>
            </a:pPr>
            <a:r>
              <a:rPr lang="en-US" sz="2000" dirty="0" smtClean="0">
                <a:solidFill>
                  <a:schemeClr val="accent1"/>
                </a:solidFill>
              </a:rPr>
              <a:t>Lan </a:t>
            </a:r>
            <a:r>
              <a:rPr lang="en-US" sz="2000" dirty="0">
                <a:solidFill>
                  <a:schemeClr val="accent1"/>
                </a:solidFill>
              </a:rPr>
              <a:t>Neugent, </a:t>
            </a:r>
            <a:r>
              <a:rPr lang="en-US" sz="2000" dirty="0" smtClean="0">
                <a:solidFill>
                  <a:schemeClr val="accent1"/>
                </a:solidFill>
              </a:rPr>
              <a:t>SETDA</a:t>
            </a:r>
            <a:endParaRPr lang="en-US" sz="2000" dirty="0">
              <a:solidFill>
                <a:schemeClr val="accent1"/>
              </a:solidFill>
            </a:endParaRPr>
          </a:p>
          <a:p>
            <a:pPr defTabSz="457141">
              <a:defRPr/>
            </a:pPr>
            <a:r>
              <a:rPr lang="en-US" sz="2000" b="1" dirty="0" smtClean="0">
                <a:solidFill>
                  <a:schemeClr val="accent1"/>
                </a:solidFill>
              </a:rPr>
              <a:t>State Procurement Overview</a:t>
            </a:r>
          </a:p>
          <a:p>
            <a:pPr lvl="1" defTabSz="457141">
              <a:defRPr/>
            </a:pPr>
            <a:r>
              <a:rPr lang="en-US" sz="2000" dirty="0">
                <a:solidFill>
                  <a:schemeClr val="accent1"/>
                </a:solidFill>
              </a:rPr>
              <a:t>Lan Neugent, </a:t>
            </a:r>
            <a:r>
              <a:rPr lang="en-US" sz="2000" dirty="0" smtClean="0">
                <a:solidFill>
                  <a:schemeClr val="accent1"/>
                </a:solidFill>
              </a:rPr>
              <a:t>SETDA</a:t>
            </a:r>
            <a:endParaRPr lang="en-US" sz="2000" b="1" dirty="0" smtClean="0">
              <a:solidFill>
                <a:schemeClr val="accent1"/>
              </a:solidFill>
            </a:endParaRPr>
          </a:p>
          <a:p>
            <a:pPr defTabSz="457141">
              <a:defRPr/>
            </a:pPr>
            <a:r>
              <a:rPr lang="en-US" sz="2000" b="1" dirty="0" smtClean="0">
                <a:solidFill>
                  <a:schemeClr val="accent1"/>
                </a:solidFill>
              </a:rPr>
              <a:t>State Perspective</a:t>
            </a:r>
          </a:p>
          <a:p>
            <a:pPr lvl="1" indent="-342900" defTabSz="457141">
              <a:defRPr/>
            </a:pPr>
            <a:r>
              <a:rPr lang="en-US" sz="2000" dirty="0" smtClean="0">
                <a:solidFill>
                  <a:schemeClr val="accent1"/>
                </a:solidFill>
              </a:rPr>
              <a:t>Texas Education Agency</a:t>
            </a:r>
          </a:p>
          <a:p>
            <a:pPr lvl="1" indent="-342900" defTabSz="457141">
              <a:defRPr/>
            </a:pPr>
            <a:r>
              <a:rPr lang="en-US" sz="2000" dirty="0" smtClean="0">
                <a:solidFill>
                  <a:schemeClr val="accent1"/>
                </a:solidFill>
              </a:rPr>
              <a:t>Utah State Department of Education</a:t>
            </a:r>
          </a:p>
          <a:p>
            <a:pPr defTabSz="457141">
              <a:defRPr/>
            </a:pPr>
            <a:r>
              <a:rPr lang="en-US" sz="2000" dirty="0" smtClean="0">
                <a:solidFill>
                  <a:schemeClr val="accent1"/>
                </a:solidFill>
              </a:rPr>
              <a:t>Digital Instructional Materials Procurement for States Portal (DMAPS) Overview</a:t>
            </a:r>
          </a:p>
          <a:p>
            <a:pPr lvl="1" defTabSz="457141">
              <a:defRPr/>
            </a:pPr>
            <a:r>
              <a:rPr lang="en-US" sz="2000" dirty="0" smtClean="0">
                <a:solidFill>
                  <a:schemeClr val="accent1"/>
                </a:solidFill>
              </a:rPr>
              <a:t>Christine Fox, Director of Educational Leadership and Research</a:t>
            </a:r>
          </a:p>
          <a:p>
            <a:pPr defTabSz="457141">
              <a:defRPr/>
            </a:pPr>
            <a:r>
              <a:rPr lang="en-US" sz="2000" b="1" dirty="0" smtClean="0">
                <a:solidFill>
                  <a:schemeClr val="accent1"/>
                </a:solidFill>
              </a:rPr>
              <a:t>Q and A</a:t>
            </a:r>
          </a:p>
          <a:p>
            <a:pPr lvl="1" defTabSz="457141">
              <a:defRPr/>
            </a:pPr>
            <a:r>
              <a:rPr lang="en-US" sz="2000" dirty="0" smtClean="0">
                <a:solidFill>
                  <a:schemeClr val="accent1"/>
                </a:solidFill>
              </a:rPr>
              <a:t>Facilitated by Lan Neugent</a:t>
            </a:r>
          </a:p>
        </p:txBody>
      </p:sp>
    </p:spTree>
    <p:extLst>
      <p:ext uri="{BB962C8B-B14F-4D97-AF65-F5344CB8AC3E}">
        <p14:creationId xmlns:p14="http://schemas.microsoft.com/office/powerpoint/2010/main" val="2439099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
            <a:ext cx="9144000" cy="49814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4" name="Title 3"/>
          <p:cNvSpPr>
            <a:spLocks noGrp="1"/>
          </p:cNvSpPr>
          <p:nvPr>
            <p:ph type="title"/>
          </p:nvPr>
        </p:nvSpPr>
        <p:spPr>
          <a:xfrm>
            <a:off x="183026" y="2030556"/>
            <a:ext cx="8679975" cy="2852737"/>
          </a:xfrm>
        </p:spPr>
        <p:txBody>
          <a:bodyPr>
            <a:normAutofit fontScale="90000"/>
          </a:bodyPr>
          <a:lstStyle/>
          <a:p>
            <a:pPr algn="ctr"/>
            <a:r>
              <a:rPr lang="en-US" b="1" dirty="0" smtClean="0">
                <a:solidFill>
                  <a:schemeClr val="bg1"/>
                </a:solidFill>
              </a:rPr>
              <a:t>Texas Digital Resources</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sz="4000" b="1" dirty="0" smtClean="0">
                <a:solidFill>
                  <a:schemeClr val="bg1"/>
                </a:solidFill>
              </a:rPr>
              <a:t>Kelly Callaway</a:t>
            </a:r>
            <a:br>
              <a:rPr lang="en-US" sz="4000" b="1" dirty="0" smtClean="0">
                <a:solidFill>
                  <a:schemeClr val="bg1"/>
                </a:solidFill>
              </a:rPr>
            </a:br>
            <a:r>
              <a:rPr lang="en-US" sz="4000" b="1" dirty="0" smtClean="0">
                <a:solidFill>
                  <a:schemeClr val="bg1"/>
                </a:solidFill>
              </a:rPr>
              <a:t>Division Director, Instructional Materials and Educational Technology</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sz="4000" dirty="0" smtClean="0">
                <a:solidFill>
                  <a:schemeClr val="bg1"/>
                </a:solidFill>
              </a:rPr>
              <a:t>October 7, 2015</a:t>
            </a:r>
            <a:endParaRPr lang="en-US" sz="4000" dirty="0">
              <a:solidFill>
                <a:schemeClr val="bg1"/>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0122" y="5458570"/>
            <a:ext cx="1760563" cy="948571"/>
          </a:xfrm>
          <a:prstGeom prst="rect">
            <a:avLst/>
          </a:prstGeom>
        </p:spPr>
      </p:pic>
      <p:sp>
        <p:nvSpPr>
          <p:cNvPr id="2" name="Slide Number Placeholder 1"/>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3181283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sp>
        <p:nvSpPr>
          <p:cNvPr id="5" name="TextBox 4"/>
          <p:cNvSpPr txBox="1"/>
          <p:nvPr/>
        </p:nvSpPr>
        <p:spPr>
          <a:xfrm>
            <a:off x="602391" y="590860"/>
            <a:ext cx="7838818" cy="6370973"/>
          </a:xfrm>
          <a:prstGeom prst="rect">
            <a:avLst/>
          </a:prstGeom>
          <a:noFill/>
        </p:spPr>
        <p:txBody>
          <a:bodyPr wrap="square" rtlCol="0">
            <a:spAutoFit/>
          </a:bodyPr>
          <a:lstStyle/>
          <a:p>
            <a:pPr algn="just" defTabSz="914400">
              <a:spcBef>
                <a:spcPts val="600"/>
              </a:spcBef>
              <a:spcAft>
                <a:spcPts val="600"/>
              </a:spcAft>
              <a:buSzPct val="25000"/>
            </a:pPr>
            <a:r>
              <a:rPr lang="en-US" sz="1400" b="1" dirty="0">
                <a:solidFill>
                  <a:prstClr val="black"/>
                </a:solidFill>
                <a:latin typeface="Calibri"/>
                <a:ea typeface="Calibri"/>
                <a:cs typeface="Calibri"/>
                <a:sym typeface="Calibri"/>
              </a:rPr>
              <a:t>© 2015 by the Texas Education Agency</a:t>
            </a:r>
          </a:p>
          <a:p>
            <a:pPr algn="just" defTabSz="914400">
              <a:spcBef>
                <a:spcPts val="600"/>
              </a:spcBef>
              <a:spcAft>
                <a:spcPts val="600"/>
              </a:spcAft>
              <a:buSzPct val="25000"/>
            </a:pPr>
            <a:r>
              <a:rPr lang="en-US" sz="1400" b="1" dirty="0">
                <a:solidFill>
                  <a:prstClr val="black"/>
                </a:solidFill>
                <a:latin typeface="Calibri"/>
                <a:ea typeface="Calibri"/>
                <a:cs typeface="Calibri"/>
                <a:sym typeface="Calibri"/>
              </a:rPr>
              <a:t>Copyright © Notice</a:t>
            </a:r>
          </a:p>
          <a:p>
            <a:pPr algn="just" defTabSz="914400">
              <a:spcBef>
                <a:spcPts val="600"/>
              </a:spcBef>
              <a:spcAft>
                <a:spcPts val="600"/>
              </a:spcAft>
              <a:buSzPct val="25000"/>
            </a:pPr>
            <a:r>
              <a:rPr lang="en-US" sz="1400" dirty="0">
                <a:solidFill>
                  <a:prstClr val="black"/>
                </a:solidFill>
                <a:latin typeface="Calibri"/>
                <a:ea typeface="Calibri"/>
                <a:cs typeface="Calibri"/>
                <a:sym typeface="Calibri"/>
              </a:rPr>
              <a:t>The Materials are copyrighted © and trademarked ™ as the property of the Texas Education Agency (TEA) and may not be reproduced without the express written permission of TEA, except under the following conditions:</a:t>
            </a:r>
          </a:p>
          <a:p>
            <a:pPr defTabSz="914400">
              <a:spcBef>
                <a:spcPts val="600"/>
              </a:spcBef>
              <a:spcAft>
                <a:spcPts val="600"/>
              </a:spcAft>
              <a:buSzPct val="25000"/>
            </a:pPr>
            <a:r>
              <a:rPr lang="en-US" sz="1400" dirty="0">
                <a:solidFill>
                  <a:prstClr val="black"/>
                </a:solidFill>
                <a:latin typeface="Calibri"/>
                <a:ea typeface="Calibri"/>
                <a:cs typeface="Calibri"/>
                <a:sym typeface="Calibri"/>
              </a:rPr>
              <a:t>1) Texas public school districts, charter schools, and </a:t>
            </a:r>
            <a:r>
              <a:rPr lang="en-US" sz="1400" dirty="0" smtClean="0">
                <a:solidFill>
                  <a:prstClr val="black"/>
                </a:solidFill>
                <a:latin typeface="Calibri"/>
                <a:ea typeface="Calibri"/>
                <a:cs typeface="Calibri"/>
                <a:sym typeface="Calibri"/>
              </a:rPr>
              <a:t>education </a:t>
            </a:r>
            <a:r>
              <a:rPr lang="en-US" sz="1400" dirty="0">
                <a:solidFill>
                  <a:prstClr val="black"/>
                </a:solidFill>
                <a:latin typeface="Calibri"/>
                <a:ea typeface="Calibri"/>
                <a:cs typeface="Calibri"/>
                <a:sym typeface="Calibri"/>
              </a:rPr>
              <a:t>s</a:t>
            </a:r>
            <a:r>
              <a:rPr lang="en-US" sz="1400" dirty="0" smtClean="0">
                <a:solidFill>
                  <a:prstClr val="black"/>
                </a:solidFill>
                <a:latin typeface="Calibri"/>
                <a:ea typeface="Calibri"/>
                <a:cs typeface="Calibri"/>
                <a:sym typeface="Calibri"/>
              </a:rPr>
              <a:t>ervice </a:t>
            </a:r>
            <a:r>
              <a:rPr lang="en-US" sz="1400" dirty="0">
                <a:solidFill>
                  <a:prstClr val="black"/>
                </a:solidFill>
                <a:latin typeface="Calibri"/>
                <a:ea typeface="Calibri"/>
                <a:cs typeface="Calibri"/>
                <a:sym typeface="Calibri"/>
              </a:rPr>
              <a:t>c</a:t>
            </a:r>
            <a:r>
              <a:rPr lang="en-US" sz="1400" dirty="0" smtClean="0">
                <a:solidFill>
                  <a:prstClr val="black"/>
                </a:solidFill>
                <a:latin typeface="Calibri"/>
                <a:ea typeface="Calibri"/>
                <a:cs typeface="Calibri"/>
                <a:sym typeface="Calibri"/>
              </a:rPr>
              <a:t>enters </a:t>
            </a:r>
            <a:r>
              <a:rPr lang="en-US" sz="1400" dirty="0">
                <a:solidFill>
                  <a:prstClr val="black"/>
                </a:solidFill>
                <a:latin typeface="Calibri"/>
                <a:ea typeface="Calibri"/>
                <a:cs typeface="Calibri"/>
                <a:sym typeface="Calibri"/>
              </a:rPr>
              <a:t>may reproduce and use copies of the Materials and Related Materials for the districts’ and schools’ educational use without obtaining permission from TEA. </a:t>
            </a:r>
          </a:p>
          <a:p>
            <a:pPr defTabSz="914400">
              <a:spcBef>
                <a:spcPts val="600"/>
              </a:spcBef>
              <a:spcAft>
                <a:spcPts val="600"/>
              </a:spcAft>
              <a:buSzPct val="25000"/>
            </a:pPr>
            <a:r>
              <a:rPr lang="en-US" sz="1400" dirty="0">
                <a:solidFill>
                  <a:prstClr val="black"/>
                </a:solidFill>
                <a:latin typeface="Calibri"/>
                <a:ea typeface="Calibri"/>
                <a:cs typeface="Calibri"/>
                <a:sym typeface="Calibri"/>
              </a:rPr>
              <a:t>2) Residents of the state of Texas may reproduce and use copies of the Materials and Related Materials for individual personal use only, without obtaining written permission of TEA.</a:t>
            </a:r>
          </a:p>
          <a:p>
            <a:pPr defTabSz="914400">
              <a:spcBef>
                <a:spcPts val="600"/>
              </a:spcBef>
              <a:spcAft>
                <a:spcPts val="600"/>
              </a:spcAft>
              <a:buSzPct val="25000"/>
            </a:pPr>
            <a:r>
              <a:rPr lang="en-US" sz="1400" dirty="0">
                <a:solidFill>
                  <a:prstClr val="black"/>
                </a:solidFill>
                <a:latin typeface="Calibri"/>
                <a:ea typeface="Calibri"/>
                <a:cs typeface="Calibri"/>
                <a:sym typeface="Calibri"/>
              </a:rPr>
              <a:t>3) Any portion reproduced must be reproduced in its entirety and remain unedited, unaltered, and unchanged in any way.</a:t>
            </a:r>
          </a:p>
          <a:p>
            <a:pPr defTabSz="914400">
              <a:spcBef>
                <a:spcPts val="600"/>
              </a:spcBef>
              <a:spcAft>
                <a:spcPts val="600"/>
              </a:spcAft>
              <a:buSzPct val="25000"/>
            </a:pPr>
            <a:r>
              <a:rPr lang="en-US" sz="1400" dirty="0">
                <a:solidFill>
                  <a:prstClr val="black"/>
                </a:solidFill>
                <a:latin typeface="Calibri"/>
                <a:ea typeface="Calibri"/>
                <a:cs typeface="Calibri"/>
                <a:sym typeface="Calibri"/>
              </a:rPr>
              <a:t>4) No monetary charge can be made for the reproduced materials or any document containing them; however, a reasonable charge to cover only the cost of reproduction and distribution may be charged.</a:t>
            </a:r>
          </a:p>
          <a:p>
            <a:pPr defTabSz="914400">
              <a:spcBef>
                <a:spcPts val="600"/>
              </a:spcBef>
              <a:spcAft>
                <a:spcPts val="600"/>
              </a:spcAft>
              <a:buSzPct val="25000"/>
            </a:pPr>
            <a:r>
              <a:rPr lang="en-US" sz="1400" dirty="0">
                <a:solidFill>
                  <a:prstClr val="black"/>
                </a:solidFill>
                <a:latin typeface="Calibri"/>
                <a:ea typeface="Calibri"/>
                <a:cs typeface="Calibri"/>
                <a:sym typeface="Calibri"/>
              </a:rPr>
              <a:t>Private entities or persons located in Texas that are </a:t>
            </a:r>
            <a:r>
              <a:rPr lang="en-US" sz="1400" b="1" dirty="0">
                <a:solidFill>
                  <a:prstClr val="black"/>
                </a:solidFill>
                <a:latin typeface="Calibri"/>
                <a:ea typeface="Calibri"/>
                <a:cs typeface="Calibri"/>
                <a:sym typeface="Calibri"/>
              </a:rPr>
              <a:t>not</a:t>
            </a:r>
            <a:r>
              <a:rPr lang="en-US" sz="1400" dirty="0">
                <a:solidFill>
                  <a:prstClr val="black"/>
                </a:solidFill>
                <a:latin typeface="Calibri"/>
                <a:ea typeface="Calibri"/>
                <a:cs typeface="Calibri"/>
                <a:sym typeface="Calibri"/>
              </a:rPr>
              <a:t> Texas public school districts, Texas </a:t>
            </a:r>
            <a:r>
              <a:rPr lang="en-US" sz="1400" dirty="0" smtClean="0">
                <a:solidFill>
                  <a:prstClr val="black"/>
                </a:solidFill>
                <a:latin typeface="Calibri"/>
                <a:ea typeface="Calibri"/>
                <a:cs typeface="Calibri"/>
                <a:sym typeface="Calibri"/>
              </a:rPr>
              <a:t>education </a:t>
            </a:r>
            <a:r>
              <a:rPr lang="en-US" sz="1400" dirty="0">
                <a:solidFill>
                  <a:prstClr val="black"/>
                </a:solidFill>
                <a:latin typeface="Calibri"/>
                <a:ea typeface="Calibri"/>
                <a:cs typeface="Calibri"/>
                <a:sym typeface="Calibri"/>
              </a:rPr>
              <a:t>s</a:t>
            </a:r>
            <a:r>
              <a:rPr lang="en-US" sz="1400" dirty="0" smtClean="0">
                <a:solidFill>
                  <a:prstClr val="black"/>
                </a:solidFill>
                <a:latin typeface="Calibri"/>
                <a:ea typeface="Calibri"/>
                <a:cs typeface="Calibri"/>
                <a:sym typeface="Calibri"/>
              </a:rPr>
              <a:t>ervice </a:t>
            </a:r>
            <a:r>
              <a:rPr lang="en-US" sz="1400" dirty="0">
                <a:solidFill>
                  <a:prstClr val="black"/>
                </a:solidFill>
                <a:latin typeface="Calibri"/>
                <a:ea typeface="Calibri"/>
                <a:cs typeface="Calibri"/>
                <a:sym typeface="Calibri"/>
              </a:rPr>
              <a:t>c</a:t>
            </a:r>
            <a:r>
              <a:rPr lang="en-US" sz="1400" dirty="0" smtClean="0">
                <a:solidFill>
                  <a:prstClr val="black"/>
                </a:solidFill>
                <a:latin typeface="Calibri"/>
                <a:ea typeface="Calibri"/>
                <a:cs typeface="Calibri"/>
                <a:sym typeface="Calibri"/>
              </a:rPr>
              <a:t>enters</a:t>
            </a:r>
            <a:r>
              <a:rPr lang="en-US" sz="1400" dirty="0">
                <a:solidFill>
                  <a:prstClr val="black"/>
                </a:solidFill>
                <a:latin typeface="Calibri"/>
                <a:ea typeface="Calibri"/>
                <a:cs typeface="Calibri"/>
                <a:sym typeface="Calibri"/>
              </a:rPr>
              <a:t>, or Texas charter schools or any entity, whether public or private, educational or non-educational, located </a:t>
            </a:r>
            <a:r>
              <a:rPr lang="en-US" sz="1400" b="1" dirty="0">
                <a:solidFill>
                  <a:prstClr val="black"/>
                </a:solidFill>
                <a:latin typeface="Calibri"/>
                <a:ea typeface="Calibri"/>
                <a:cs typeface="Calibri"/>
                <a:sym typeface="Calibri"/>
              </a:rPr>
              <a:t>outside the state of Texas</a:t>
            </a:r>
            <a:r>
              <a:rPr lang="en-US" sz="1400" dirty="0">
                <a:solidFill>
                  <a:prstClr val="black"/>
                </a:solidFill>
                <a:latin typeface="Calibri"/>
                <a:ea typeface="Calibri"/>
                <a:cs typeface="Calibri"/>
                <a:sym typeface="Calibri"/>
              </a:rPr>
              <a:t> </a:t>
            </a:r>
            <a:r>
              <a:rPr lang="en-US" sz="1400" i="1" dirty="0">
                <a:solidFill>
                  <a:prstClr val="black"/>
                </a:solidFill>
                <a:latin typeface="Calibri"/>
                <a:ea typeface="Calibri"/>
                <a:cs typeface="Calibri"/>
                <a:sym typeface="Calibri"/>
              </a:rPr>
              <a:t>MUST</a:t>
            </a:r>
            <a:r>
              <a:rPr lang="en-US" sz="1400" dirty="0">
                <a:solidFill>
                  <a:prstClr val="black"/>
                </a:solidFill>
                <a:latin typeface="Calibri"/>
                <a:ea typeface="Calibri"/>
                <a:cs typeface="Calibri"/>
                <a:sym typeface="Calibri"/>
              </a:rPr>
              <a:t> obtain written approval from TEA and will be required to enter into a license agreement that may involve the payment of a licensing fee or a royalty.</a:t>
            </a:r>
          </a:p>
          <a:p>
            <a:pPr defTabSz="914400">
              <a:spcBef>
                <a:spcPts val="600"/>
              </a:spcBef>
              <a:spcAft>
                <a:spcPts val="600"/>
              </a:spcAft>
              <a:buSzPct val="25000"/>
            </a:pPr>
            <a:r>
              <a:rPr lang="en-US" sz="1400" dirty="0">
                <a:solidFill>
                  <a:prstClr val="black"/>
                </a:solidFill>
                <a:latin typeface="Calibri"/>
                <a:ea typeface="Calibri"/>
                <a:cs typeface="Calibri"/>
                <a:sym typeface="Calibri"/>
              </a:rPr>
              <a:t>For information </a:t>
            </a:r>
            <a:r>
              <a:rPr lang="en-US" sz="1400" dirty="0" smtClean="0">
                <a:solidFill>
                  <a:prstClr val="black"/>
                </a:solidFill>
                <a:latin typeface="Calibri"/>
                <a:ea typeface="Calibri"/>
                <a:cs typeface="Calibri"/>
                <a:sym typeface="Calibri"/>
              </a:rPr>
              <a:t>contact </a:t>
            </a:r>
          </a:p>
          <a:p>
            <a:pPr defTabSz="914400">
              <a:spcBef>
                <a:spcPts val="600"/>
              </a:spcBef>
              <a:spcAft>
                <a:spcPts val="600"/>
              </a:spcAft>
              <a:buSzPct val="25000"/>
            </a:pPr>
            <a:r>
              <a:rPr lang="en-US" sz="1400" dirty="0" smtClean="0">
                <a:solidFill>
                  <a:prstClr val="black"/>
                </a:solidFill>
                <a:latin typeface="Calibri"/>
                <a:ea typeface="Calibri"/>
                <a:cs typeface="Calibri"/>
                <a:sym typeface="Calibri"/>
              </a:rPr>
              <a:t>Office </a:t>
            </a:r>
            <a:r>
              <a:rPr lang="en-US" sz="1400" dirty="0">
                <a:solidFill>
                  <a:prstClr val="black"/>
                </a:solidFill>
                <a:latin typeface="Calibri"/>
                <a:ea typeface="Calibri"/>
                <a:cs typeface="Calibri"/>
                <a:sym typeface="Calibri"/>
              </a:rPr>
              <a:t>of Copyrights, Trademarks, License Agreements, and Royalties, Texas Education Agency, 1701 N. Congress Ave., Austin, TX  78701-1494; phone 512-463-7004; email </a:t>
            </a:r>
            <a:r>
              <a:rPr lang="en-US" sz="1400" u="sng" dirty="0">
                <a:solidFill>
                  <a:srgbClr val="0563C1"/>
                </a:solidFill>
                <a:latin typeface="Calibri"/>
                <a:ea typeface="Calibri"/>
                <a:cs typeface="Calibri"/>
                <a:sym typeface="Calibri"/>
                <a:hlinkClick r:id="rId2"/>
              </a:rPr>
              <a:t>copyrights@tea.texas.gov</a:t>
            </a:r>
            <a:r>
              <a:rPr lang="en-US" sz="1400" dirty="0">
                <a:solidFill>
                  <a:srgbClr val="0563C1"/>
                </a:solidFill>
                <a:latin typeface="Calibri"/>
                <a:ea typeface="Calibri"/>
                <a:cs typeface="Calibri"/>
                <a:sym typeface="Calibri"/>
              </a:rPr>
              <a:t>.</a:t>
            </a:r>
          </a:p>
          <a:p>
            <a:pPr defTabSz="914400">
              <a:spcBef>
                <a:spcPts val="600"/>
              </a:spcBef>
              <a:spcAft>
                <a:spcPts val="600"/>
              </a:spcAft>
            </a:pPr>
            <a:endParaRPr lang="en-US" sz="1400" dirty="0">
              <a:solidFill>
                <a:prstClr val="black"/>
              </a:solidFill>
              <a:latin typeface="Calibri"/>
            </a:endParaRPr>
          </a:p>
        </p:txBody>
      </p:sp>
    </p:spTree>
    <p:extLst>
      <p:ext uri="{BB962C8B-B14F-4D97-AF65-F5344CB8AC3E}">
        <p14:creationId xmlns:p14="http://schemas.microsoft.com/office/powerpoint/2010/main" val="25936759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
            <a:ext cx="9144000" cy="13238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 name="Title 1"/>
          <p:cNvSpPr>
            <a:spLocks noGrp="1"/>
          </p:cNvSpPr>
          <p:nvPr>
            <p:ph type="title"/>
          </p:nvPr>
        </p:nvSpPr>
        <p:spPr>
          <a:xfrm>
            <a:off x="404709" y="107454"/>
            <a:ext cx="7886700" cy="1216380"/>
          </a:xfrm>
        </p:spPr>
        <p:txBody>
          <a:bodyPr/>
          <a:lstStyle/>
          <a:p>
            <a:r>
              <a:rPr lang="en-US" b="1" dirty="0" smtClean="0">
                <a:solidFill>
                  <a:schemeClr val="bg1"/>
                </a:solidFill>
              </a:rPr>
              <a:t>Project Share Gateway Resources</a:t>
            </a:r>
            <a:endParaRPr lang="en-US" b="1" dirty="0">
              <a:solidFill>
                <a:schemeClr val="bg1"/>
              </a:solidFill>
            </a:endParaRPr>
          </a:p>
        </p:txBody>
      </p:sp>
      <p:sp>
        <p:nvSpPr>
          <p:cNvPr id="3" name="Content Placeholder 2"/>
          <p:cNvSpPr>
            <a:spLocks noGrp="1"/>
          </p:cNvSpPr>
          <p:nvPr>
            <p:ph idx="1"/>
          </p:nvPr>
        </p:nvSpPr>
        <p:spPr>
          <a:xfrm>
            <a:off x="337944" y="2093224"/>
            <a:ext cx="4125506" cy="3821526"/>
          </a:xfrm>
        </p:spPr>
        <p:txBody>
          <a:bodyPr>
            <a:normAutofit fontScale="92500" lnSpcReduction="10000"/>
          </a:bodyPr>
          <a:lstStyle/>
          <a:p>
            <a:pPr marL="0" indent="0">
              <a:lnSpc>
                <a:spcPct val="100000"/>
              </a:lnSpc>
              <a:spcBef>
                <a:spcPts val="600"/>
              </a:spcBef>
              <a:spcAft>
                <a:spcPts val="600"/>
              </a:spcAft>
              <a:buClr>
                <a:srgbClr val="1482C5"/>
              </a:buClr>
              <a:buNone/>
            </a:pPr>
            <a:r>
              <a:rPr lang="en-US" sz="3200" dirty="0" smtClean="0"/>
              <a:t>OnTRACK lessons are available for students in </a:t>
            </a:r>
            <a:r>
              <a:rPr lang="en-US" sz="3200" dirty="0"/>
              <a:t>grades </a:t>
            </a:r>
            <a:r>
              <a:rPr lang="en-US" sz="3200" dirty="0" smtClean="0"/>
              <a:t>7‒11 in </a:t>
            </a:r>
          </a:p>
          <a:p>
            <a:pPr>
              <a:lnSpc>
                <a:spcPct val="100000"/>
              </a:lnSpc>
              <a:spcBef>
                <a:spcPts val="600"/>
              </a:spcBef>
              <a:spcAft>
                <a:spcPts val="600"/>
              </a:spcAft>
              <a:buClr>
                <a:srgbClr val="1482C5"/>
              </a:buClr>
            </a:pPr>
            <a:r>
              <a:rPr lang="en-US" sz="3200" dirty="0" smtClean="0"/>
              <a:t>English, </a:t>
            </a:r>
          </a:p>
          <a:p>
            <a:pPr>
              <a:lnSpc>
                <a:spcPct val="100000"/>
              </a:lnSpc>
              <a:spcBef>
                <a:spcPts val="600"/>
              </a:spcBef>
              <a:spcAft>
                <a:spcPts val="600"/>
              </a:spcAft>
              <a:buClr>
                <a:srgbClr val="1482C5"/>
              </a:buClr>
            </a:pPr>
            <a:r>
              <a:rPr lang="en-US" sz="3200" dirty="0" smtClean="0"/>
              <a:t>Math,</a:t>
            </a:r>
          </a:p>
          <a:p>
            <a:pPr>
              <a:lnSpc>
                <a:spcPct val="100000"/>
              </a:lnSpc>
              <a:spcBef>
                <a:spcPts val="600"/>
              </a:spcBef>
              <a:spcAft>
                <a:spcPts val="600"/>
              </a:spcAft>
              <a:buClr>
                <a:srgbClr val="1482C5"/>
              </a:buClr>
            </a:pPr>
            <a:r>
              <a:rPr lang="en-US" sz="3200" dirty="0" smtClean="0"/>
              <a:t>Science, and</a:t>
            </a:r>
          </a:p>
          <a:p>
            <a:pPr>
              <a:lnSpc>
                <a:spcPct val="100000"/>
              </a:lnSpc>
              <a:spcBef>
                <a:spcPts val="600"/>
              </a:spcBef>
              <a:spcAft>
                <a:spcPts val="600"/>
              </a:spcAft>
              <a:buClr>
                <a:srgbClr val="1482C5"/>
              </a:buClr>
            </a:pPr>
            <a:r>
              <a:rPr lang="en-US" sz="3200" dirty="0" smtClean="0"/>
              <a:t>Social studies.</a:t>
            </a:r>
          </a:p>
          <a:p>
            <a:pPr>
              <a:buFont typeface="Wingdings" panose="05000000000000000000" pitchFamily="2" charset="2"/>
              <a:buChar char="Ø"/>
            </a:pPr>
            <a:endParaRPr lang="en-US" sz="3600" dirty="0"/>
          </a:p>
        </p:txBody>
      </p:sp>
      <p:sp>
        <p:nvSpPr>
          <p:cNvPr id="8" name="Slide Number Placeholder 7"/>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pic>
        <p:nvPicPr>
          <p:cNvPr id="9" name="Picture 8"/>
          <p:cNvPicPr/>
          <p:nvPr/>
        </p:nvPicPr>
        <p:blipFill rotWithShape="1">
          <a:blip r:embed="rId2" cstate="screen">
            <a:extLst>
              <a:ext uri="{28A0092B-C50C-407E-A947-70E740481C1C}">
                <a14:useLocalDpi xmlns:a14="http://schemas.microsoft.com/office/drawing/2010/main"/>
              </a:ext>
            </a:extLst>
          </a:blip>
          <a:srcRect/>
          <a:stretch/>
        </p:blipFill>
        <p:spPr bwMode="auto">
          <a:xfrm>
            <a:off x="4463449" y="1614196"/>
            <a:ext cx="3927104" cy="4963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30487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
            <a:ext cx="9144000" cy="13238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 name="Title 1"/>
          <p:cNvSpPr>
            <a:spLocks noGrp="1"/>
          </p:cNvSpPr>
          <p:nvPr>
            <p:ph type="title"/>
          </p:nvPr>
        </p:nvSpPr>
        <p:spPr>
          <a:xfrm>
            <a:off x="404709" y="107454"/>
            <a:ext cx="7886700" cy="1216380"/>
          </a:xfrm>
        </p:spPr>
        <p:txBody>
          <a:bodyPr/>
          <a:lstStyle/>
          <a:p>
            <a:r>
              <a:rPr lang="en-US" b="1" dirty="0" smtClean="0">
                <a:solidFill>
                  <a:schemeClr val="bg1"/>
                </a:solidFill>
              </a:rPr>
              <a:t>Project Share Gateway Resources</a:t>
            </a:r>
            <a:endParaRPr lang="en-US" b="1" dirty="0">
              <a:solidFill>
                <a:schemeClr val="bg1"/>
              </a:solidFill>
            </a:endParaRPr>
          </a:p>
        </p:txBody>
      </p:sp>
      <p:sp>
        <p:nvSpPr>
          <p:cNvPr id="8" name="Slide Number Placeholder 7"/>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8982" y="1500985"/>
            <a:ext cx="6526768" cy="5075768"/>
          </a:xfrm>
          <a:prstGeom prst="rect">
            <a:avLst/>
          </a:prstGeom>
          <a:ln>
            <a:solidFill>
              <a:schemeClr val="bg2">
                <a:lumMod val="50000"/>
              </a:schemeClr>
            </a:solidFill>
          </a:ln>
        </p:spPr>
      </p:pic>
    </p:spTree>
    <p:extLst>
      <p:ext uri="{BB962C8B-B14F-4D97-AF65-F5344CB8AC3E}">
        <p14:creationId xmlns:p14="http://schemas.microsoft.com/office/powerpoint/2010/main" val="14966576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
            <a:ext cx="9144000" cy="13238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 name="Title 1"/>
          <p:cNvSpPr>
            <a:spLocks noGrp="1"/>
          </p:cNvSpPr>
          <p:nvPr>
            <p:ph type="title"/>
          </p:nvPr>
        </p:nvSpPr>
        <p:spPr>
          <a:xfrm>
            <a:off x="404709" y="107454"/>
            <a:ext cx="7886700" cy="1216380"/>
          </a:xfrm>
        </p:spPr>
        <p:txBody>
          <a:bodyPr/>
          <a:lstStyle/>
          <a:p>
            <a:r>
              <a:rPr lang="en-US" b="1" dirty="0" smtClean="0">
                <a:solidFill>
                  <a:schemeClr val="bg1"/>
                </a:solidFill>
              </a:rPr>
              <a:t>Project Share Gateway Resources</a:t>
            </a:r>
            <a:endParaRPr lang="en-US" b="1" dirty="0">
              <a:solidFill>
                <a:schemeClr val="bg1"/>
              </a:solidFill>
            </a:endParaRPr>
          </a:p>
        </p:txBody>
      </p:sp>
      <p:sp>
        <p:nvSpPr>
          <p:cNvPr id="3" name="Content Placeholder 2"/>
          <p:cNvSpPr>
            <a:spLocks noGrp="1"/>
          </p:cNvSpPr>
          <p:nvPr>
            <p:ph idx="1"/>
          </p:nvPr>
        </p:nvSpPr>
        <p:spPr>
          <a:xfrm>
            <a:off x="337944" y="2093224"/>
            <a:ext cx="4125506" cy="3821526"/>
          </a:xfrm>
        </p:spPr>
        <p:txBody>
          <a:bodyPr>
            <a:normAutofit fontScale="92500" lnSpcReduction="10000"/>
          </a:bodyPr>
          <a:lstStyle/>
          <a:p>
            <a:pPr>
              <a:lnSpc>
                <a:spcPct val="100000"/>
              </a:lnSpc>
              <a:spcBef>
                <a:spcPts val="600"/>
              </a:spcBef>
              <a:spcAft>
                <a:spcPts val="600"/>
              </a:spcAft>
              <a:buClr>
                <a:srgbClr val="1482C5"/>
              </a:buClr>
            </a:pPr>
            <a:r>
              <a:rPr lang="en-US" sz="3200" dirty="0" smtClean="0"/>
              <a:t>OnTRACK syllabi are aligned by TEKS to Project Share Gateway resources.</a:t>
            </a:r>
          </a:p>
          <a:p>
            <a:pPr>
              <a:lnSpc>
                <a:spcPct val="100000"/>
              </a:lnSpc>
              <a:spcBef>
                <a:spcPts val="600"/>
              </a:spcBef>
              <a:spcAft>
                <a:spcPts val="600"/>
              </a:spcAft>
              <a:buClr>
                <a:srgbClr val="1482C5"/>
              </a:buClr>
            </a:pPr>
            <a:r>
              <a:rPr lang="en-US" sz="3200" dirty="0" smtClean="0"/>
              <a:t>Contact </a:t>
            </a:r>
            <a:r>
              <a:rPr lang="en-US" sz="3200" dirty="0" smtClean="0">
                <a:hlinkClick r:id="rId2"/>
              </a:rPr>
              <a:t>projectshare@tea.texas.gov</a:t>
            </a:r>
            <a:r>
              <a:rPr lang="en-US" sz="3200" dirty="0" smtClean="0"/>
              <a:t> to request copies of the syllabi.  </a:t>
            </a:r>
          </a:p>
          <a:p>
            <a:pPr marL="0" indent="0">
              <a:buNone/>
            </a:pPr>
            <a:endParaRPr lang="en-US" sz="3600" dirty="0" smtClean="0"/>
          </a:p>
          <a:p>
            <a:pPr>
              <a:buFont typeface="Wingdings" panose="05000000000000000000" pitchFamily="2" charset="2"/>
              <a:buChar char="Ø"/>
            </a:pPr>
            <a:endParaRPr lang="en-US" sz="36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8596" y="2561992"/>
            <a:ext cx="2186280" cy="3772405"/>
          </a:xfrm>
          <a:prstGeom prst="rect">
            <a:avLst/>
          </a:prstGeom>
          <a:ln>
            <a:solidFill>
              <a:schemeClr val="bg2">
                <a:lumMod val="50000"/>
              </a:schemeClr>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3794" y="1671266"/>
            <a:ext cx="2130560" cy="3676261"/>
          </a:xfrm>
          <a:prstGeom prst="rect">
            <a:avLst/>
          </a:prstGeom>
          <a:ln>
            <a:solidFill>
              <a:schemeClr val="bg2">
                <a:lumMod val="50000"/>
              </a:schemeClr>
            </a:solidFill>
          </a:ln>
        </p:spPr>
      </p:pic>
      <p:sp>
        <p:nvSpPr>
          <p:cNvPr id="8" name="Slide Number Placeholder 7"/>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40149873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
            <a:ext cx="9144000" cy="13238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 name="Title 1"/>
          <p:cNvSpPr>
            <a:spLocks noGrp="1"/>
          </p:cNvSpPr>
          <p:nvPr>
            <p:ph type="title"/>
          </p:nvPr>
        </p:nvSpPr>
        <p:spPr>
          <a:xfrm>
            <a:off x="502685" y="107454"/>
            <a:ext cx="7886700" cy="1216380"/>
          </a:xfrm>
        </p:spPr>
        <p:txBody>
          <a:bodyPr/>
          <a:lstStyle/>
          <a:p>
            <a:r>
              <a:rPr lang="en-US" b="1" dirty="0" smtClean="0">
                <a:solidFill>
                  <a:schemeClr val="bg1"/>
                </a:solidFill>
              </a:rPr>
              <a:t>Texas Education on iTunes U</a:t>
            </a:r>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pic>
        <p:nvPicPr>
          <p:cNvPr id="9" name="Picture 8"/>
          <p:cNvPicPr/>
          <p:nvPr/>
        </p:nvPicPr>
        <p:blipFill rotWithShape="1">
          <a:blip r:embed="rId2" cstate="screen">
            <a:extLst>
              <a:ext uri="{28A0092B-C50C-407E-A947-70E740481C1C}">
                <a14:useLocalDpi xmlns:a14="http://schemas.microsoft.com/office/drawing/2010/main"/>
              </a:ext>
            </a:extLst>
          </a:blip>
          <a:srcRect/>
          <a:stretch/>
        </p:blipFill>
        <p:spPr bwMode="auto">
          <a:xfrm>
            <a:off x="2116808" y="1580473"/>
            <a:ext cx="4650337" cy="47758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64372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
            <a:ext cx="9144000" cy="13238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 name="Title 1"/>
          <p:cNvSpPr>
            <a:spLocks noGrp="1"/>
          </p:cNvSpPr>
          <p:nvPr>
            <p:ph type="title"/>
          </p:nvPr>
        </p:nvSpPr>
        <p:spPr>
          <a:xfrm>
            <a:off x="502685" y="107454"/>
            <a:ext cx="7886700" cy="1216380"/>
          </a:xfrm>
        </p:spPr>
        <p:txBody>
          <a:bodyPr/>
          <a:lstStyle/>
          <a:p>
            <a:r>
              <a:rPr lang="en-US" b="1" dirty="0" smtClean="0">
                <a:solidFill>
                  <a:schemeClr val="bg1"/>
                </a:solidFill>
              </a:rPr>
              <a:t>Texas Education on iTunes U</a:t>
            </a:r>
            <a:endParaRPr lang="en-US" b="1" dirty="0">
              <a:solidFill>
                <a:schemeClr val="bg1"/>
              </a:solidFill>
            </a:endParaRPr>
          </a:p>
        </p:txBody>
      </p:sp>
      <p:pic>
        <p:nvPicPr>
          <p:cNvPr id="6"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94337" y="2603301"/>
            <a:ext cx="3211011" cy="2674261"/>
          </a:xfrm>
          <a:prstGeom prst="rect">
            <a:avLst/>
          </a:prstGeom>
        </p:spPr>
      </p:pic>
      <p:sp>
        <p:nvSpPr>
          <p:cNvPr id="7" name="Slide Number Placeholder 6"/>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
        <p:nvSpPr>
          <p:cNvPr id="8" name="Rectangle 7"/>
          <p:cNvSpPr/>
          <p:nvPr/>
        </p:nvSpPr>
        <p:spPr>
          <a:xfrm>
            <a:off x="504247" y="2091937"/>
            <a:ext cx="3828481" cy="4185761"/>
          </a:xfrm>
          <a:prstGeom prst="rect">
            <a:avLst/>
          </a:prstGeom>
        </p:spPr>
        <p:txBody>
          <a:bodyPr wrap="square">
            <a:spAutoFit/>
          </a:bodyPr>
          <a:lstStyle/>
          <a:p>
            <a:pPr marL="457200" indent="-457200" defTabSz="914400">
              <a:spcBef>
                <a:spcPts val="600"/>
              </a:spcBef>
              <a:spcAft>
                <a:spcPts val="600"/>
              </a:spcAft>
              <a:buFont typeface="Arial"/>
              <a:buChar char="•"/>
            </a:pPr>
            <a:r>
              <a:rPr lang="en-US" sz="3200" dirty="0">
                <a:solidFill>
                  <a:prstClr val="black"/>
                </a:solidFill>
                <a:latin typeface="Calibri"/>
              </a:rPr>
              <a:t>Closed captioned </a:t>
            </a:r>
            <a:r>
              <a:rPr lang="en-US" sz="3200" dirty="0">
                <a:solidFill>
                  <a:prstClr val="black"/>
                </a:solidFill>
                <a:latin typeface="Calibri"/>
                <a:hlinkClick r:id="rId3"/>
              </a:rPr>
              <a:t>OnTRACK™ Kid2Kid Chemistry videos</a:t>
            </a:r>
            <a:r>
              <a:rPr lang="en-US" sz="3200" dirty="0">
                <a:solidFill>
                  <a:prstClr val="black"/>
                </a:solidFill>
                <a:latin typeface="Calibri"/>
              </a:rPr>
              <a:t> are now available.</a:t>
            </a:r>
          </a:p>
          <a:p>
            <a:pPr marL="457200" indent="-457200" defTabSz="914400">
              <a:spcBef>
                <a:spcPts val="600"/>
              </a:spcBef>
              <a:spcAft>
                <a:spcPts val="600"/>
              </a:spcAft>
              <a:buFont typeface="Arial"/>
              <a:buChar char="•"/>
            </a:pPr>
            <a:r>
              <a:rPr lang="en-US" sz="3200" dirty="0">
                <a:solidFill>
                  <a:prstClr val="black"/>
                </a:solidFill>
                <a:latin typeface="Calibri"/>
              </a:rPr>
              <a:t>Visit Texas Education on iTunes U to see the latest collections. </a:t>
            </a:r>
          </a:p>
        </p:txBody>
      </p:sp>
    </p:spTree>
    <p:extLst>
      <p:ext uri="{BB962C8B-B14F-4D97-AF65-F5344CB8AC3E}">
        <p14:creationId xmlns:p14="http://schemas.microsoft.com/office/powerpoint/2010/main" val="26626970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
            <a:ext cx="9144000" cy="13238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 name="Title 1"/>
          <p:cNvSpPr>
            <a:spLocks noGrp="1"/>
          </p:cNvSpPr>
          <p:nvPr>
            <p:ph type="title"/>
          </p:nvPr>
        </p:nvSpPr>
        <p:spPr>
          <a:xfrm>
            <a:off x="420947" y="107454"/>
            <a:ext cx="7886700" cy="1216380"/>
          </a:xfrm>
        </p:spPr>
        <p:txBody>
          <a:bodyPr>
            <a:normAutofit/>
          </a:bodyPr>
          <a:lstStyle/>
          <a:p>
            <a:r>
              <a:rPr lang="en-US" b="1" dirty="0" smtClean="0">
                <a:solidFill>
                  <a:schemeClr val="bg1"/>
                </a:solidFill>
              </a:rPr>
              <a:t>ESTAR/MSTAR Systems</a:t>
            </a:r>
            <a:endParaRPr lang="en-US" b="1" dirty="0">
              <a:solidFill>
                <a:schemeClr val="bg1"/>
              </a:solidFill>
            </a:endParaRPr>
          </a:p>
        </p:txBody>
      </p:sp>
      <p:sp>
        <p:nvSpPr>
          <p:cNvPr id="3" name="Content Placeholder 2"/>
          <p:cNvSpPr>
            <a:spLocks noGrp="1"/>
          </p:cNvSpPr>
          <p:nvPr>
            <p:ph idx="1"/>
          </p:nvPr>
        </p:nvSpPr>
        <p:spPr>
          <a:xfrm>
            <a:off x="435936" y="1937559"/>
            <a:ext cx="8174156" cy="4475278"/>
          </a:xfrm>
        </p:spPr>
        <p:txBody>
          <a:bodyPr>
            <a:normAutofit fontScale="85000" lnSpcReduction="20000"/>
          </a:bodyPr>
          <a:lstStyle/>
          <a:p>
            <a:pPr>
              <a:lnSpc>
                <a:spcPct val="110000"/>
              </a:lnSpc>
              <a:spcBef>
                <a:spcPts val="600"/>
              </a:spcBef>
              <a:spcAft>
                <a:spcPts val="600"/>
              </a:spcAft>
            </a:pPr>
            <a:r>
              <a:rPr lang="en-US" sz="3200" dirty="0"/>
              <a:t>The Elementary School Students in Texas: Algebra Ready </a:t>
            </a:r>
            <a:r>
              <a:rPr lang="en-US" sz="3200" dirty="0">
                <a:solidFill>
                  <a:srgbClr val="FF6600"/>
                </a:solidFill>
              </a:rPr>
              <a:t>(ESTAR) </a:t>
            </a:r>
            <a:r>
              <a:rPr lang="en-US" sz="3200" dirty="0"/>
              <a:t>and Middle School Students in Texas: Algebra Ready </a:t>
            </a:r>
            <a:r>
              <a:rPr lang="en-US" sz="3200" dirty="0" smtClean="0">
                <a:solidFill>
                  <a:srgbClr val="FF6600"/>
                </a:solidFill>
              </a:rPr>
              <a:t>(MSTAR) </a:t>
            </a:r>
            <a:r>
              <a:rPr lang="en-US" sz="3200" dirty="0"/>
              <a:t>u</a:t>
            </a:r>
            <a:r>
              <a:rPr lang="en-US" sz="3200" dirty="0" smtClean="0"/>
              <a:t>niversal </a:t>
            </a:r>
            <a:r>
              <a:rPr lang="en-US" sz="3200" dirty="0"/>
              <a:t>s</a:t>
            </a:r>
            <a:r>
              <a:rPr lang="en-US" sz="3200" dirty="0" smtClean="0"/>
              <a:t>creeners </a:t>
            </a:r>
            <a:r>
              <a:rPr lang="en-US" sz="3200" dirty="0"/>
              <a:t>and </a:t>
            </a:r>
            <a:r>
              <a:rPr lang="en-US" sz="3200" dirty="0" smtClean="0"/>
              <a:t>diagnostic assessments </a:t>
            </a:r>
            <a:r>
              <a:rPr lang="en-US" sz="3200" dirty="0"/>
              <a:t>are available at no cost to all Texas public school districts and open-enrollment charters. </a:t>
            </a:r>
          </a:p>
          <a:p>
            <a:pPr>
              <a:lnSpc>
                <a:spcPct val="110000"/>
              </a:lnSpc>
              <a:spcBef>
                <a:spcPts val="600"/>
              </a:spcBef>
              <a:spcAft>
                <a:spcPts val="600"/>
              </a:spcAft>
            </a:pPr>
            <a:r>
              <a:rPr lang="en-US" sz="3200" dirty="0" smtClean="0"/>
              <a:t>Professional development courses </a:t>
            </a:r>
            <a:r>
              <a:rPr lang="en-US" sz="3200" dirty="0"/>
              <a:t>explaining how to use the systems and how to interpret the reports are also available. </a:t>
            </a:r>
          </a:p>
          <a:p>
            <a:pPr>
              <a:lnSpc>
                <a:spcPct val="110000"/>
              </a:lnSpc>
              <a:spcBef>
                <a:spcPts val="600"/>
              </a:spcBef>
              <a:spcAft>
                <a:spcPts val="600"/>
              </a:spcAft>
            </a:pPr>
            <a:r>
              <a:rPr lang="en-US" sz="3200" dirty="0"/>
              <a:t>For more information or assistance in enrolling, contact </a:t>
            </a:r>
            <a:r>
              <a:rPr lang="en-US" sz="3200" dirty="0">
                <a:hlinkClick r:id="rId2"/>
              </a:rPr>
              <a:t>mathtx@esc13.net</a:t>
            </a:r>
            <a:r>
              <a:rPr lang="en-US" sz="3200" dirty="0"/>
              <a:t>. </a:t>
            </a:r>
          </a:p>
        </p:txBody>
      </p:sp>
      <p:sp>
        <p:nvSpPr>
          <p:cNvPr id="4" name="Slide Number Placeholder 3"/>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307738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
            <a:ext cx="9144000" cy="13238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 name="Title 1"/>
          <p:cNvSpPr>
            <a:spLocks noGrp="1"/>
          </p:cNvSpPr>
          <p:nvPr>
            <p:ph type="title"/>
          </p:nvPr>
        </p:nvSpPr>
        <p:spPr>
          <a:xfrm>
            <a:off x="420947" y="107454"/>
            <a:ext cx="7886700" cy="1216380"/>
          </a:xfrm>
        </p:spPr>
        <p:txBody>
          <a:bodyPr>
            <a:normAutofit/>
          </a:bodyPr>
          <a:lstStyle/>
          <a:p>
            <a:r>
              <a:rPr lang="en-US" b="1" dirty="0" smtClean="0">
                <a:solidFill>
                  <a:schemeClr val="bg1"/>
                </a:solidFill>
              </a:rPr>
              <a:t>Adopted Digital Materials</a:t>
            </a:r>
            <a:endParaRPr lang="en-US" b="1" dirty="0">
              <a:solidFill>
                <a:schemeClr val="bg1"/>
              </a:solidFill>
            </a:endParaRPr>
          </a:p>
        </p:txBody>
      </p:sp>
      <p:sp>
        <p:nvSpPr>
          <p:cNvPr id="3" name="Content Placeholder 2"/>
          <p:cNvSpPr>
            <a:spLocks noGrp="1"/>
          </p:cNvSpPr>
          <p:nvPr>
            <p:ph idx="1"/>
          </p:nvPr>
        </p:nvSpPr>
        <p:spPr>
          <a:xfrm>
            <a:off x="435936" y="1937559"/>
            <a:ext cx="8174156" cy="4475278"/>
          </a:xfrm>
        </p:spPr>
        <p:txBody>
          <a:bodyPr>
            <a:normAutofit lnSpcReduction="10000"/>
          </a:bodyPr>
          <a:lstStyle/>
          <a:p>
            <a:r>
              <a:rPr lang="en-US" sz="3400" dirty="0" smtClean="0"/>
              <a:t>Texas adopts digital materials in exactly the same way we adopt print materials.  </a:t>
            </a:r>
          </a:p>
          <a:p>
            <a:r>
              <a:rPr lang="en-US" sz="3400" dirty="0" smtClean="0"/>
              <a:t>All digital materials are required to meet </a:t>
            </a:r>
            <a:r>
              <a:rPr lang="en-US" sz="3200" dirty="0" smtClean="0"/>
              <a:t>the </a:t>
            </a:r>
            <a:r>
              <a:rPr lang="en-US" sz="3200" dirty="0"/>
              <a:t>technical standards of the Federal Rehabilitation Act, Section </a:t>
            </a:r>
            <a:r>
              <a:rPr lang="en-US" sz="3200" dirty="0" smtClean="0"/>
              <a:t>508 and conform </a:t>
            </a:r>
            <a:r>
              <a:rPr lang="en-US" sz="3200" dirty="0"/>
              <a:t>to the Web Content Accessibility Guidelines (WCAG) 2.0, Level </a:t>
            </a:r>
            <a:r>
              <a:rPr lang="en-US" sz="3200" dirty="0" smtClean="0"/>
              <a:t>AA.</a:t>
            </a:r>
          </a:p>
          <a:p>
            <a:r>
              <a:rPr lang="en-US" sz="3200" dirty="0" smtClean="0"/>
              <a:t>Materials submitted for Proclamation 2017 must be reviewed by a knowledgeable third party to verify they meet these standards. </a:t>
            </a:r>
            <a:endParaRPr lang="en-US" sz="3200" dirty="0"/>
          </a:p>
        </p:txBody>
      </p:sp>
      <p:sp>
        <p:nvSpPr>
          <p:cNvPr id="4" name="Slide Number Placeholder 3"/>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103490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
            <a:ext cx="9144000" cy="13238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 name="Title 1"/>
          <p:cNvSpPr>
            <a:spLocks noGrp="1"/>
          </p:cNvSpPr>
          <p:nvPr>
            <p:ph type="title"/>
          </p:nvPr>
        </p:nvSpPr>
        <p:spPr>
          <a:xfrm>
            <a:off x="420947" y="107454"/>
            <a:ext cx="7886700" cy="1216380"/>
          </a:xfrm>
        </p:spPr>
        <p:txBody>
          <a:bodyPr>
            <a:normAutofit/>
          </a:bodyPr>
          <a:lstStyle/>
          <a:p>
            <a:r>
              <a:rPr lang="en-US" b="1" dirty="0" smtClean="0">
                <a:solidFill>
                  <a:schemeClr val="bg1"/>
                </a:solidFill>
              </a:rPr>
              <a:t>Adopted Digital Materials</a:t>
            </a:r>
            <a:endParaRPr lang="en-US" b="1"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1535447"/>
              </p:ext>
            </p:extLst>
          </p:nvPr>
        </p:nvGraphicFramePr>
        <p:xfrm>
          <a:off x="568107" y="1465758"/>
          <a:ext cx="7739540" cy="5255718"/>
        </p:xfrm>
        <a:graphic>
          <a:graphicData uri="http://schemas.openxmlformats.org/drawingml/2006/table">
            <a:tbl>
              <a:tblPr/>
              <a:tblGrid>
                <a:gridCol w="4655892"/>
                <a:gridCol w="1502103"/>
                <a:gridCol w="1581545"/>
              </a:tblGrid>
              <a:tr h="851358">
                <a:tc>
                  <a:txBody>
                    <a:bodyPr/>
                    <a:lstStyle/>
                    <a:p>
                      <a:pPr algn="l" fontAlgn="b"/>
                      <a:r>
                        <a:rPr lang="en-US" sz="3200" b="0" i="0" u="none" strike="noStrike" dirty="0">
                          <a:solidFill>
                            <a:srgbClr val="000000"/>
                          </a:solidFill>
                          <a:effectLst/>
                          <a:latin typeface="Calibri" panose="020F0502020204030204" pitchFamily="34" charset="0"/>
                        </a:rPr>
                        <a:t> </a:t>
                      </a:r>
                    </a:p>
                  </a:txBody>
                  <a:tcPr marL="5715" marR="5715"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3200" b="1" i="0" u="none" strike="noStrike">
                          <a:solidFill>
                            <a:srgbClr val="000000"/>
                          </a:solidFill>
                          <a:effectLst/>
                          <a:latin typeface="Calibri" panose="020F0502020204030204" pitchFamily="34" charset="0"/>
                        </a:rPr>
                        <a:t>2014</a:t>
                      </a:r>
                    </a:p>
                  </a:txBody>
                  <a:tcPr marL="5715" marR="5715"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3200" b="1" i="0" u="none" strike="noStrike">
                          <a:solidFill>
                            <a:srgbClr val="000000"/>
                          </a:solidFill>
                          <a:effectLst/>
                          <a:latin typeface="Calibri" panose="020F0502020204030204" pitchFamily="34" charset="0"/>
                        </a:rPr>
                        <a:t>2015</a:t>
                      </a:r>
                    </a:p>
                  </a:txBody>
                  <a:tcPr marL="5715" marR="5715"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793607">
                <a:tc>
                  <a:txBody>
                    <a:bodyPr/>
                    <a:lstStyle/>
                    <a:p>
                      <a:pPr algn="l" fontAlgn="ctr"/>
                      <a:r>
                        <a:rPr lang="en-US" sz="3200" b="0" i="0" u="none" strike="noStrike" dirty="0">
                          <a:solidFill>
                            <a:srgbClr val="000000"/>
                          </a:solidFill>
                          <a:effectLst/>
                          <a:latin typeface="Arial" panose="020B0604020202020204" pitchFamily="34" charset="0"/>
                        </a:rPr>
                        <a:t>Proportion of Instructional Materials Purchased in an Electronic Format</a:t>
                      </a:r>
                    </a:p>
                  </a:txBody>
                  <a:tcPr marL="205740" marR="5715"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3200" b="0" i="0" u="none" strike="noStrike">
                          <a:solidFill>
                            <a:srgbClr val="000000"/>
                          </a:solidFill>
                          <a:effectLst/>
                          <a:latin typeface="Calibri" panose="020F0502020204030204" pitchFamily="34" charset="0"/>
                        </a:rPr>
                        <a:t>41%</a:t>
                      </a:r>
                    </a:p>
                  </a:txBody>
                  <a:tcPr marL="5715" marR="5715"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3200" b="0" i="0" u="none" strike="noStrike">
                          <a:solidFill>
                            <a:srgbClr val="000000"/>
                          </a:solidFill>
                          <a:effectLst/>
                          <a:latin typeface="Calibri" panose="020F0502020204030204" pitchFamily="34" charset="0"/>
                        </a:rPr>
                        <a:t>86.98%</a:t>
                      </a:r>
                    </a:p>
                  </a:txBody>
                  <a:tcPr marL="5715" marR="5715"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40264">
                <a:tc>
                  <a:txBody>
                    <a:bodyPr/>
                    <a:lstStyle/>
                    <a:p>
                      <a:pPr algn="l" fontAlgn="ctr"/>
                      <a:r>
                        <a:rPr lang="en-US" sz="3200" b="0" i="0" u="none" strike="noStrike" dirty="0">
                          <a:solidFill>
                            <a:srgbClr val="000000"/>
                          </a:solidFill>
                          <a:effectLst/>
                          <a:latin typeface="Arial" panose="020B0604020202020204" pitchFamily="34" charset="0"/>
                        </a:rPr>
                        <a:t>Proportion of Instructional Materials Allotment (IMA) </a:t>
                      </a:r>
                      <a:r>
                        <a:rPr lang="en-US" sz="3200" b="0" i="0" u="none" strike="noStrike" dirty="0" smtClean="0">
                          <a:solidFill>
                            <a:srgbClr val="000000"/>
                          </a:solidFill>
                          <a:effectLst/>
                          <a:latin typeface="Arial" panose="020B0604020202020204" pitchFamily="34" charset="0"/>
                        </a:rPr>
                        <a:t/>
                      </a:r>
                      <a:br>
                        <a:rPr lang="en-US" sz="3200" b="0" i="0" u="none" strike="noStrike" dirty="0" smtClean="0">
                          <a:solidFill>
                            <a:srgbClr val="000000"/>
                          </a:solidFill>
                          <a:effectLst/>
                          <a:latin typeface="Arial" panose="020B0604020202020204" pitchFamily="34" charset="0"/>
                        </a:rPr>
                      </a:br>
                      <a:r>
                        <a:rPr lang="en-US" sz="3200" b="0" i="0" u="none" strike="noStrike" dirty="0" smtClean="0">
                          <a:solidFill>
                            <a:srgbClr val="000000"/>
                          </a:solidFill>
                          <a:effectLst/>
                          <a:latin typeface="Arial" panose="020B0604020202020204" pitchFamily="34" charset="0"/>
                        </a:rPr>
                        <a:t>Funds </a:t>
                      </a:r>
                      <a:r>
                        <a:rPr lang="en-US" sz="3200" b="0" i="0" u="none" strike="noStrike" dirty="0">
                          <a:solidFill>
                            <a:srgbClr val="000000"/>
                          </a:solidFill>
                          <a:effectLst/>
                          <a:latin typeface="Arial" panose="020B0604020202020204" pitchFamily="34" charset="0"/>
                        </a:rPr>
                        <a:t>Spent on Digital Content</a:t>
                      </a:r>
                    </a:p>
                  </a:txBody>
                  <a:tcPr marL="205740" marR="5715"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a:solidFill>
                            <a:srgbClr val="000000"/>
                          </a:solidFill>
                          <a:effectLst/>
                          <a:latin typeface="Calibri" panose="020F0502020204030204" pitchFamily="34" charset="0"/>
                        </a:rPr>
                        <a:t>42.91%</a:t>
                      </a:r>
                    </a:p>
                  </a:txBody>
                  <a:tcPr marL="5715" marR="5715"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200" b="0" i="0" u="none" strike="noStrike" dirty="0">
                          <a:solidFill>
                            <a:srgbClr val="000000"/>
                          </a:solidFill>
                          <a:effectLst/>
                          <a:latin typeface="Calibri" panose="020F0502020204030204" pitchFamily="34" charset="0"/>
                        </a:rPr>
                        <a:t>92.96%</a:t>
                      </a:r>
                    </a:p>
                  </a:txBody>
                  <a:tcPr marL="5715" marR="5715"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29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568622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329" y="29797"/>
            <a:ext cx="8970681" cy="1087807"/>
          </a:xfrm>
        </p:spPr>
        <p:txBody>
          <a:bodyPr>
            <a:noAutofit/>
          </a:bodyPr>
          <a:lstStyle/>
          <a:p>
            <a:r>
              <a:rPr lang="en-US" sz="2200" dirty="0" smtClean="0"/>
              <a:t>State Educational Technology Directors Association</a:t>
            </a:r>
            <a:endParaRPr lang="en-US" sz="2200" dirty="0"/>
          </a:p>
        </p:txBody>
      </p:sp>
      <p:cxnSp>
        <p:nvCxnSpPr>
          <p:cNvPr id="17" name="Straight Connector 16"/>
          <p:cNvCxnSpPr/>
          <p:nvPr/>
        </p:nvCxnSpPr>
        <p:spPr>
          <a:xfrm flipH="1">
            <a:off x="0" y="6390640"/>
            <a:ext cx="566928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9"/>
          <p:cNvSpPr txBox="1">
            <a:spLocks/>
          </p:cNvSpPr>
          <p:nvPr/>
        </p:nvSpPr>
        <p:spPr bwMode="auto">
          <a:xfrm>
            <a:off x="173321" y="1483212"/>
            <a:ext cx="4951505" cy="388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2000" dirty="0" smtClean="0">
                <a:latin typeface="Arial" charset="0"/>
                <a:cs typeface="Arial" charset="0"/>
              </a:rPr>
              <a:t>Serve</a:t>
            </a:r>
            <a:r>
              <a:rPr lang="en-US" sz="2000" dirty="0">
                <a:latin typeface="Arial" charset="0"/>
                <a:cs typeface="Arial" charset="0"/>
              </a:rPr>
              <a:t>, support, and represent U.S. state and territorial directors for educational </a:t>
            </a:r>
            <a:r>
              <a:rPr lang="en-US" sz="2000" dirty="0" smtClean="0">
                <a:latin typeface="Arial" charset="0"/>
                <a:cs typeface="Arial" charset="0"/>
              </a:rPr>
              <a:t>technology.</a:t>
            </a:r>
            <a:endParaRPr lang="en-US" sz="2000" dirty="0">
              <a:latin typeface="Arial" charset="0"/>
              <a:cs typeface="Arial" charset="0"/>
            </a:endParaRPr>
          </a:p>
          <a:p>
            <a:pPr marL="0" indent="0" eaLnBrk="1" hangingPunct="1">
              <a:buFont typeface="Arial" charset="0"/>
              <a:buNone/>
            </a:pPr>
            <a:endParaRPr lang="en-US" sz="2000" dirty="0">
              <a:latin typeface="Arial" charset="0"/>
              <a:cs typeface="Arial" charset="0"/>
            </a:endParaRPr>
          </a:p>
          <a:p>
            <a:pPr marL="0" indent="0" eaLnBrk="1" hangingPunct="1">
              <a:buFont typeface="Arial" charset="0"/>
              <a:buNone/>
            </a:pPr>
            <a:r>
              <a:rPr lang="en-US" sz="2000" dirty="0">
                <a:latin typeface="Arial" charset="0"/>
                <a:cs typeface="Arial" charset="0"/>
              </a:rPr>
              <a:t>Mission to build and increase the capacity of state and national leaders to improve education through technology policy and </a:t>
            </a:r>
            <a:r>
              <a:rPr lang="en-US" sz="2000" dirty="0" smtClean="0">
                <a:latin typeface="Arial" charset="0"/>
                <a:cs typeface="Arial" charset="0"/>
              </a:rPr>
              <a:t>practice.</a:t>
            </a:r>
            <a:endParaRPr lang="en-US" sz="2000" dirty="0">
              <a:latin typeface="Arial" charset="0"/>
              <a:cs typeface="Arial" charset="0"/>
            </a:endParaRPr>
          </a:p>
          <a:p>
            <a:pPr marL="0" indent="0" eaLnBrk="1" hangingPunct="1">
              <a:buNone/>
            </a:pPr>
            <a:endParaRPr lang="en-US" sz="1000" dirty="0" smtClean="0">
              <a:latin typeface="Arial" charset="0"/>
              <a:cs typeface="Arial" charset="0"/>
            </a:endParaRPr>
          </a:p>
          <a:p>
            <a:pPr marL="0" indent="0" eaLnBrk="1" hangingPunct="1">
              <a:buNone/>
            </a:pPr>
            <a:r>
              <a:rPr lang="en-US" sz="2000" dirty="0" smtClean="0">
                <a:latin typeface="Arial" charset="0"/>
                <a:cs typeface="Arial" charset="0"/>
              </a:rPr>
              <a:t>Forum </a:t>
            </a:r>
            <a:r>
              <a:rPr lang="en-US" sz="2000" dirty="0">
                <a:latin typeface="Arial" charset="0"/>
                <a:cs typeface="Arial" charset="0"/>
              </a:rPr>
              <a:t>for</a:t>
            </a:r>
            <a:r>
              <a:rPr lang="en-US" sz="2000" dirty="0" smtClean="0">
                <a:latin typeface="Arial" charset="0"/>
                <a:cs typeface="Arial" charset="0"/>
              </a:rPr>
              <a:t>:</a:t>
            </a:r>
          </a:p>
          <a:p>
            <a:pPr eaLnBrk="1" hangingPunct="1"/>
            <a:r>
              <a:rPr lang="en-US" sz="2000" dirty="0" smtClean="0">
                <a:latin typeface="Arial" charset="0"/>
                <a:cs typeface="Arial" charset="0"/>
              </a:rPr>
              <a:t>Advocacy for policy and practice</a:t>
            </a:r>
            <a:endParaRPr lang="en-US" sz="2000" dirty="0">
              <a:latin typeface="Arial" charset="0"/>
              <a:cs typeface="Arial" charset="0"/>
            </a:endParaRPr>
          </a:p>
          <a:p>
            <a:pPr eaLnBrk="1" hangingPunct="1"/>
            <a:r>
              <a:rPr lang="en-US" sz="2000" dirty="0" smtClean="0">
                <a:latin typeface="Arial" charset="0"/>
                <a:cs typeface="Arial" charset="0"/>
              </a:rPr>
              <a:t>Professional </a:t>
            </a:r>
            <a:r>
              <a:rPr lang="en-US" sz="2000" dirty="0">
                <a:latin typeface="Arial" charset="0"/>
                <a:cs typeface="Arial" charset="0"/>
              </a:rPr>
              <a:t>learning</a:t>
            </a:r>
          </a:p>
          <a:p>
            <a:pPr eaLnBrk="1" hangingPunct="1"/>
            <a:r>
              <a:rPr lang="en-US" sz="2000" dirty="0">
                <a:latin typeface="Arial" charset="0"/>
                <a:cs typeface="Arial" charset="0"/>
              </a:rPr>
              <a:t>Inter-state collaboration</a:t>
            </a:r>
          </a:p>
          <a:p>
            <a:pPr eaLnBrk="1" hangingPunct="1"/>
            <a:r>
              <a:rPr lang="en-US" sz="2000" dirty="0">
                <a:latin typeface="Arial" charset="0"/>
                <a:cs typeface="Arial" charset="0"/>
              </a:rPr>
              <a:t>Public-private partnerships</a:t>
            </a:r>
          </a:p>
          <a:p>
            <a:pPr marL="0" indent="0" eaLnBrk="1" hangingPunct="1">
              <a:buFont typeface="Arial" charset="0"/>
              <a:buNone/>
            </a:pPr>
            <a:endParaRPr lang="en-US" sz="1800" dirty="0">
              <a:latin typeface="Arial" charset="0"/>
              <a:cs typeface="Arial" charset="0"/>
            </a:endParaRPr>
          </a:p>
        </p:txBody>
      </p:sp>
      <p:pic>
        <p:nvPicPr>
          <p:cNvPr id="5" name="Picture 4" descr="Students_O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3881" y="2276772"/>
            <a:ext cx="3528942" cy="2354795"/>
          </a:xfrm>
          <a:prstGeom prst="rect">
            <a:avLst/>
          </a:prstGeom>
        </p:spPr>
      </p:pic>
    </p:spTree>
    <p:extLst>
      <p:ext uri="{BB962C8B-B14F-4D97-AF65-F5344CB8AC3E}">
        <p14:creationId xmlns:p14="http://schemas.microsoft.com/office/powerpoint/2010/main" val="379062610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
            <a:ext cx="9144000" cy="1323833"/>
          </a:xfrm>
          <a:prstGeom prst="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2" name="Title 1"/>
          <p:cNvSpPr>
            <a:spLocks noGrp="1"/>
          </p:cNvSpPr>
          <p:nvPr>
            <p:ph type="title"/>
          </p:nvPr>
        </p:nvSpPr>
        <p:spPr>
          <a:xfrm>
            <a:off x="481691" y="107454"/>
            <a:ext cx="7886700" cy="1216380"/>
          </a:xfrm>
        </p:spPr>
        <p:txBody>
          <a:bodyPr/>
          <a:lstStyle/>
          <a:p>
            <a:r>
              <a:rPr lang="en-US" b="1" dirty="0" smtClean="0">
                <a:solidFill>
                  <a:schemeClr val="bg1"/>
                </a:solidFill>
              </a:rPr>
              <a:t>Information and Assistance </a:t>
            </a:r>
            <a:endParaRPr lang="en-US" b="1" dirty="0">
              <a:solidFill>
                <a:schemeClr val="bg1"/>
              </a:solidFill>
            </a:endParaRPr>
          </a:p>
        </p:txBody>
      </p:sp>
      <p:sp>
        <p:nvSpPr>
          <p:cNvPr id="3" name="Content Placeholder 2"/>
          <p:cNvSpPr>
            <a:spLocks noGrp="1"/>
          </p:cNvSpPr>
          <p:nvPr>
            <p:ph idx="1"/>
          </p:nvPr>
        </p:nvSpPr>
        <p:spPr>
          <a:xfrm>
            <a:off x="442933" y="2049562"/>
            <a:ext cx="8174156" cy="3329750"/>
          </a:xfrm>
        </p:spPr>
        <p:txBody>
          <a:bodyPr>
            <a:normAutofit lnSpcReduction="10000"/>
          </a:bodyPr>
          <a:lstStyle/>
          <a:p>
            <a:pPr>
              <a:lnSpc>
                <a:spcPct val="100000"/>
              </a:lnSpc>
              <a:spcBef>
                <a:spcPts val="600"/>
              </a:spcBef>
              <a:spcAft>
                <a:spcPts val="600"/>
              </a:spcAft>
            </a:pPr>
            <a:r>
              <a:rPr lang="en-US" sz="3600" dirty="0"/>
              <a:t>C</a:t>
            </a:r>
            <a:r>
              <a:rPr lang="en-US" sz="3600" dirty="0" smtClean="0"/>
              <a:t>ontact us with questions:</a:t>
            </a:r>
          </a:p>
          <a:p>
            <a:pPr lvl="1">
              <a:lnSpc>
                <a:spcPct val="100000"/>
              </a:lnSpc>
              <a:spcBef>
                <a:spcPts val="600"/>
              </a:spcBef>
              <a:spcAft>
                <a:spcPts val="600"/>
              </a:spcAft>
            </a:pPr>
            <a:r>
              <a:rPr lang="en-US" sz="3200" dirty="0" smtClean="0">
                <a:hlinkClick r:id="rId2"/>
              </a:rPr>
              <a:t>projectshare@tea.texas.gov</a:t>
            </a:r>
            <a:endParaRPr lang="en-US" sz="3200" dirty="0"/>
          </a:p>
          <a:p>
            <a:pPr lvl="1">
              <a:lnSpc>
                <a:spcPct val="100000"/>
              </a:lnSpc>
              <a:spcBef>
                <a:spcPts val="600"/>
              </a:spcBef>
              <a:spcAft>
                <a:spcPts val="600"/>
              </a:spcAft>
            </a:pPr>
            <a:r>
              <a:rPr lang="en-US" sz="3200" dirty="0" smtClean="0">
                <a:hlinkClick r:id="rId3"/>
              </a:rPr>
              <a:t>instructionalmaterials@tea.texas.gov</a:t>
            </a:r>
            <a:r>
              <a:rPr lang="en-US" sz="3200" dirty="0" smtClean="0"/>
              <a:t> </a:t>
            </a:r>
          </a:p>
          <a:p>
            <a:pPr lvl="1">
              <a:lnSpc>
                <a:spcPct val="100000"/>
              </a:lnSpc>
              <a:spcBef>
                <a:spcPts val="600"/>
              </a:spcBef>
              <a:spcAft>
                <a:spcPts val="600"/>
              </a:spcAft>
            </a:pPr>
            <a:r>
              <a:rPr lang="en-US" sz="3200" dirty="0" smtClean="0">
                <a:hlinkClick r:id="rId4"/>
              </a:rPr>
              <a:t>reviewandadopton@tea.texas.gov</a:t>
            </a:r>
            <a:r>
              <a:rPr lang="en-US" sz="3200" dirty="0" smtClean="0"/>
              <a:t> </a:t>
            </a:r>
          </a:p>
          <a:p>
            <a:pPr>
              <a:lnSpc>
                <a:spcPct val="100000"/>
              </a:lnSpc>
              <a:spcBef>
                <a:spcPts val="600"/>
              </a:spcBef>
              <a:spcAft>
                <a:spcPts val="600"/>
              </a:spcAft>
            </a:pPr>
            <a:r>
              <a:rPr lang="en-US" sz="3600" dirty="0" smtClean="0"/>
              <a:t>Follow us @</a:t>
            </a:r>
            <a:r>
              <a:rPr lang="en-US" sz="3600" dirty="0" err="1" smtClean="0"/>
              <a:t>projectshareTX</a:t>
            </a:r>
            <a:r>
              <a:rPr lang="en-US" sz="3600" dirty="0" smtClean="0"/>
              <a:t>. </a:t>
            </a:r>
          </a:p>
          <a:p>
            <a:pPr marL="463550" indent="-463550">
              <a:buFont typeface="Wingdings" panose="05000000000000000000" pitchFamily="2" charset="2"/>
              <a:buChar char="Ø"/>
            </a:pPr>
            <a:endParaRPr lang="en-US" sz="3600" dirty="0" smtClean="0"/>
          </a:p>
          <a:p>
            <a:pPr marL="0" indent="0">
              <a:buNone/>
            </a:pPr>
            <a:endParaRPr lang="en-US" sz="3600" dirty="0"/>
          </a:p>
        </p:txBody>
      </p:sp>
      <p:sp>
        <p:nvSpPr>
          <p:cNvPr id="4" name="Slide Number Placeholder 3"/>
          <p:cNvSpPr>
            <a:spLocks noGrp="1"/>
          </p:cNvSpPr>
          <p:nvPr>
            <p:ph type="sldNum" sz="quarter" idx="12"/>
          </p:nvPr>
        </p:nvSpPr>
        <p:spPr/>
        <p:txBody>
          <a:bodyPr/>
          <a:lstStyle/>
          <a:p>
            <a:fld id="{816403CB-B829-4CF3-BF72-8A8E9F1DC7A9}"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Tree>
    <p:extLst>
      <p:ext uri="{BB962C8B-B14F-4D97-AF65-F5344CB8AC3E}">
        <p14:creationId xmlns:p14="http://schemas.microsoft.com/office/powerpoint/2010/main" val="25426041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965200"/>
          </a:xfrm>
        </p:spPr>
        <p:txBody>
          <a:bodyPr>
            <a:normAutofit/>
          </a:bodyPr>
          <a:lstStyle/>
          <a:p>
            <a:pPr eaLnBrk="1" hangingPunct="1"/>
            <a:r>
              <a:rPr lang="en-US" sz="3200" b="1" dirty="0" smtClean="0">
                <a:latin typeface="Arial" charset="0"/>
              </a:rPr>
              <a:t>New Online Portal</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800" dirty="0"/>
              <a:t>The Digital Instructional Materials Acquisition Policies for States (DMAPS</a:t>
            </a:r>
            <a:r>
              <a:rPr lang="en-US" sz="2800" dirty="0" smtClean="0"/>
              <a:t>)</a:t>
            </a:r>
          </a:p>
          <a:p>
            <a:pPr marL="0" indent="0" eaLnBrk="1" hangingPunct="1">
              <a:buNone/>
            </a:pPr>
            <a:endParaRPr lang="en-US" sz="2800" dirty="0"/>
          </a:p>
          <a:p>
            <a:pPr marL="0" indent="0" algn="ctr" eaLnBrk="1" hangingPunct="1">
              <a:buNone/>
            </a:pPr>
            <a:r>
              <a:rPr lang="en-US" sz="2800" dirty="0" smtClean="0">
                <a:solidFill>
                  <a:schemeClr val="accent3"/>
                </a:solidFill>
              </a:rPr>
              <a:t>- an </a:t>
            </a:r>
            <a:r>
              <a:rPr lang="en-US" sz="2800" dirty="0">
                <a:solidFill>
                  <a:schemeClr val="accent3"/>
                </a:solidFill>
              </a:rPr>
              <a:t>online database providing state and territory policies and practices related to the acquisition of digital instructional materials in K12 education. </a:t>
            </a:r>
            <a:endParaRPr lang="en-US" sz="2800" dirty="0">
              <a:solidFill>
                <a:schemeClr val="accent3"/>
              </a:solidFill>
              <a:latin typeface="Arial" charset="0"/>
              <a:cs typeface="Arial" charset="0"/>
            </a:endParaRPr>
          </a:p>
        </p:txBody>
      </p:sp>
      <p:pic>
        <p:nvPicPr>
          <p:cNvPr id="6" name="Picture 5" descr="DMAPS_500x500b[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5483" y="2868015"/>
            <a:ext cx="1931319" cy="1931319"/>
          </a:xfrm>
          <a:prstGeom prst="rect">
            <a:avLst/>
          </a:prstGeom>
        </p:spPr>
      </p:pic>
    </p:spTree>
    <p:extLst>
      <p:ext uri="{BB962C8B-B14F-4D97-AF65-F5344CB8AC3E}">
        <p14:creationId xmlns:p14="http://schemas.microsoft.com/office/powerpoint/2010/main" val="17123799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89482" y="211677"/>
            <a:ext cx="8229600" cy="965200"/>
          </a:xfrm>
        </p:spPr>
        <p:txBody>
          <a:bodyPr>
            <a:normAutofit/>
          </a:bodyPr>
          <a:lstStyle/>
          <a:p>
            <a:pPr eaLnBrk="1" hangingPunct="1"/>
            <a:r>
              <a:rPr lang="en-US" sz="3200" b="1" dirty="0" smtClean="0">
                <a:latin typeface="Arial" charset="0"/>
              </a:rPr>
              <a:t>Project Background</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456649" y="20310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6" name="Content Placeholder 9"/>
          <p:cNvSpPr txBox="1">
            <a:spLocks/>
          </p:cNvSpPr>
          <p:nvPr/>
        </p:nvSpPr>
        <p:spPr bwMode="auto">
          <a:xfrm>
            <a:off x="589484" y="1628298"/>
            <a:ext cx="8029523" cy="448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endParaRPr lang="en-US" sz="2800" dirty="0"/>
          </a:p>
          <a:p>
            <a:pPr eaLnBrk="1" hangingPunct="1"/>
            <a:r>
              <a:rPr lang="en-US" sz="2800" dirty="0" smtClean="0">
                <a:solidFill>
                  <a:schemeClr val="accent3"/>
                </a:solidFill>
              </a:rPr>
              <a:t>Focus groups with state educational leaders and representatives from the private sector</a:t>
            </a:r>
          </a:p>
          <a:p>
            <a:pPr eaLnBrk="1" hangingPunct="1"/>
            <a:r>
              <a:rPr lang="en-US" sz="2800" dirty="0" smtClean="0">
                <a:solidFill>
                  <a:schemeClr val="accent3"/>
                </a:solidFill>
              </a:rPr>
              <a:t>Interviews with lead educators from a variety of educational organizations</a:t>
            </a:r>
          </a:p>
          <a:p>
            <a:pPr eaLnBrk="1" hangingPunct="1"/>
            <a:r>
              <a:rPr lang="en-US" sz="2800" dirty="0" smtClean="0">
                <a:solidFill>
                  <a:schemeClr val="accent3"/>
                </a:solidFill>
              </a:rPr>
              <a:t>Interviews with state procurement officers</a:t>
            </a:r>
          </a:p>
          <a:p>
            <a:pPr eaLnBrk="1" hangingPunct="1"/>
            <a:r>
              <a:rPr lang="en-US" sz="2800" dirty="0" smtClean="0">
                <a:solidFill>
                  <a:schemeClr val="accent3"/>
                </a:solidFill>
              </a:rPr>
              <a:t>State data collection</a:t>
            </a:r>
          </a:p>
          <a:p>
            <a:pPr eaLnBrk="1" hangingPunct="1"/>
            <a:r>
              <a:rPr lang="en-US" sz="2800" dirty="0" smtClean="0">
                <a:solidFill>
                  <a:schemeClr val="accent3"/>
                </a:solidFill>
              </a:rPr>
              <a:t>Independent research</a:t>
            </a:r>
          </a:p>
          <a:p>
            <a:pPr algn="ctr" eaLnBrk="1" hangingPunct="1"/>
            <a:endParaRPr lang="en-US" sz="2800" dirty="0" smtClean="0">
              <a:solidFill>
                <a:schemeClr val="accent3"/>
              </a:solidFill>
            </a:endParaRPr>
          </a:p>
          <a:p>
            <a:pPr algn="ctr" eaLnBrk="1" hangingPunct="1"/>
            <a:endParaRPr lang="en-US" sz="2800" dirty="0" smtClean="0">
              <a:solidFill>
                <a:schemeClr val="accent3"/>
              </a:solidFill>
            </a:endParaRPr>
          </a:p>
          <a:p>
            <a:pPr marL="0" indent="0" algn="ctr" eaLnBrk="1" hangingPunct="1">
              <a:buNone/>
            </a:pPr>
            <a:endParaRPr lang="en-US" sz="2800" dirty="0">
              <a:solidFill>
                <a:schemeClr val="accent3"/>
              </a:solidFill>
              <a:latin typeface="Arial" charset="0"/>
              <a:cs typeface="Arial" charset="0"/>
            </a:endParaRPr>
          </a:p>
        </p:txBody>
      </p:sp>
    </p:spTree>
    <p:extLst>
      <p:ext uri="{BB962C8B-B14F-4D97-AF65-F5344CB8AC3E}">
        <p14:creationId xmlns:p14="http://schemas.microsoft.com/office/powerpoint/2010/main" val="13713234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89482" y="211677"/>
            <a:ext cx="8229600" cy="965200"/>
          </a:xfrm>
        </p:spPr>
        <p:txBody>
          <a:bodyPr>
            <a:normAutofit/>
          </a:bodyPr>
          <a:lstStyle/>
          <a:p>
            <a:pPr eaLnBrk="1" hangingPunct="1"/>
            <a:r>
              <a:rPr lang="en-US" sz="3200" b="1" dirty="0" smtClean="0">
                <a:latin typeface="Arial" charset="0"/>
              </a:rPr>
              <a:t>Topics </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304251" y="1487331"/>
            <a:ext cx="8989441" cy="47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2800" dirty="0" smtClean="0">
                <a:solidFill>
                  <a:schemeClr val="accent3"/>
                </a:solidFill>
                <a:latin typeface="Arial" charset="0"/>
                <a:cs typeface="Arial" charset="0"/>
              </a:rPr>
              <a:t>Instructional Materials</a:t>
            </a:r>
          </a:p>
          <a:p>
            <a:pPr lvl="1" eaLnBrk="1" hangingPunct="1"/>
            <a:r>
              <a:rPr lang="en-US" sz="2400" dirty="0" smtClean="0">
                <a:solidFill>
                  <a:schemeClr val="accent3"/>
                </a:solidFill>
                <a:latin typeface="Arial" charset="0"/>
                <a:cs typeface="Arial" charset="0"/>
              </a:rPr>
              <a:t> Guidelines </a:t>
            </a:r>
            <a:r>
              <a:rPr lang="en-US" sz="2400" dirty="0">
                <a:solidFill>
                  <a:schemeClr val="accent3"/>
                </a:solidFill>
                <a:latin typeface="Arial" charset="0"/>
                <a:cs typeface="Arial" charset="0"/>
              </a:rPr>
              <a:t>and </a:t>
            </a:r>
            <a:r>
              <a:rPr lang="en-US" sz="2400" dirty="0" smtClean="0">
                <a:solidFill>
                  <a:schemeClr val="accent3"/>
                </a:solidFill>
                <a:latin typeface="Arial" charset="0"/>
                <a:cs typeface="Arial" charset="0"/>
              </a:rPr>
              <a:t>Policies</a:t>
            </a:r>
            <a:endParaRPr lang="en-US" sz="2400" dirty="0">
              <a:solidFill>
                <a:schemeClr val="accent3"/>
              </a:solidFill>
              <a:latin typeface="Arial" charset="0"/>
              <a:cs typeface="Arial" charset="0"/>
            </a:endParaRPr>
          </a:p>
          <a:p>
            <a:pPr lvl="1" eaLnBrk="1" hangingPunct="1"/>
            <a:r>
              <a:rPr lang="en-US" sz="2400" dirty="0">
                <a:solidFill>
                  <a:schemeClr val="accent3"/>
                </a:solidFill>
                <a:latin typeface="Arial" charset="0"/>
                <a:cs typeface="Arial" charset="0"/>
              </a:rPr>
              <a:t> Procurement</a:t>
            </a:r>
          </a:p>
          <a:p>
            <a:pPr lvl="1" eaLnBrk="1" hangingPunct="1"/>
            <a:r>
              <a:rPr lang="en-US" sz="2400" dirty="0">
                <a:solidFill>
                  <a:schemeClr val="accent3"/>
                </a:solidFill>
                <a:latin typeface="Arial" charset="0"/>
                <a:cs typeface="Arial" charset="0"/>
              </a:rPr>
              <a:t> Funding</a:t>
            </a:r>
          </a:p>
          <a:p>
            <a:pPr lvl="1" eaLnBrk="1" hangingPunct="1"/>
            <a:r>
              <a:rPr lang="en-US" sz="2400" dirty="0">
                <a:solidFill>
                  <a:schemeClr val="accent3"/>
                </a:solidFill>
                <a:latin typeface="Arial" charset="0"/>
                <a:cs typeface="Arial" charset="0"/>
              </a:rPr>
              <a:t> Digital Learning Resources</a:t>
            </a:r>
          </a:p>
          <a:p>
            <a:pPr lvl="1" eaLnBrk="1" hangingPunct="1"/>
            <a:r>
              <a:rPr lang="en-US" sz="2400" dirty="0">
                <a:solidFill>
                  <a:schemeClr val="accent3"/>
                </a:solidFill>
                <a:latin typeface="Arial" charset="0"/>
                <a:cs typeface="Arial" charset="0"/>
              </a:rPr>
              <a:t> </a:t>
            </a:r>
            <a:r>
              <a:rPr lang="en-US" sz="2400" dirty="0" smtClean="0">
                <a:solidFill>
                  <a:schemeClr val="accent3"/>
                </a:solidFill>
                <a:latin typeface="Arial" charset="0"/>
                <a:cs typeface="Arial" charset="0"/>
              </a:rPr>
              <a:t>Vetting</a:t>
            </a:r>
          </a:p>
          <a:p>
            <a:pPr marL="0" indent="0" eaLnBrk="1" hangingPunct="1">
              <a:buNone/>
            </a:pPr>
            <a:r>
              <a:rPr lang="en-US" sz="2800" dirty="0" smtClean="0">
                <a:solidFill>
                  <a:schemeClr val="accent3"/>
                </a:solidFill>
                <a:latin typeface="Arial" charset="0"/>
                <a:cs typeface="Arial" charset="0"/>
              </a:rPr>
              <a:t>State Background</a:t>
            </a:r>
          </a:p>
          <a:p>
            <a:pPr lvl="1" eaLnBrk="1" hangingPunct="1"/>
            <a:r>
              <a:rPr lang="en-US" sz="2400" dirty="0" smtClean="0">
                <a:solidFill>
                  <a:schemeClr val="accent3"/>
                </a:solidFill>
                <a:latin typeface="Arial" charset="0"/>
                <a:cs typeface="Arial" charset="0"/>
              </a:rPr>
              <a:t>Demographics</a:t>
            </a:r>
          </a:p>
          <a:p>
            <a:pPr lvl="1" eaLnBrk="1" hangingPunct="1"/>
            <a:r>
              <a:rPr lang="en-US" sz="2400" dirty="0" smtClean="0">
                <a:solidFill>
                  <a:schemeClr val="accent3"/>
                </a:solidFill>
                <a:latin typeface="Arial" charset="0"/>
                <a:cs typeface="Arial" charset="0"/>
              </a:rPr>
              <a:t>State Technology Standards</a:t>
            </a:r>
          </a:p>
          <a:p>
            <a:pPr lvl="1" eaLnBrk="1" hangingPunct="1"/>
            <a:r>
              <a:rPr lang="en-US" sz="2400" dirty="0" smtClean="0">
                <a:solidFill>
                  <a:schemeClr val="accent3"/>
                </a:solidFill>
                <a:latin typeface="Arial" charset="0"/>
                <a:cs typeface="Arial" charset="0"/>
              </a:rPr>
              <a:t>State and district technology planning</a:t>
            </a:r>
            <a:endParaRPr lang="en-US" sz="2400" dirty="0">
              <a:solidFill>
                <a:schemeClr val="accent3"/>
              </a:solidFill>
              <a:latin typeface="Arial" charset="0"/>
              <a:cs typeface="Arial" charset="0"/>
            </a:endParaRPr>
          </a:p>
        </p:txBody>
      </p:sp>
    </p:spTree>
    <p:extLst>
      <p:ext uri="{BB962C8B-B14F-4D97-AF65-F5344CB8AC3E}">
        <p14:creationId xmlns:p14="http://schemas.microsoft.com/office/powerpoint/2010/main" val="13713234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89482" y="211677"/>
            <a:ext cx="8229600" cy="965200"/>
          </a:xfrm>
        </p:spPr>
        <p:txBody>
          <a:bodyPr>
            <a:normAutofit/>
          </a:bodyPr>
          <a:lstStyle/>
          <a:p>
            <a:pPr eaLnBrk="1" hangingPunct="1"/>
            <a:r>
              <a:rPr lang="en-US" sz="3200" b="1" dirty="0" smtClean="0">
                <a:latin typeface="Arial" charset="0"/>
              </a:rPr>
              <a:t>Site Features</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456650" y="1629958"/>
            <a:ext cx="8532793" cy="446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2800" dirty="0">
                <a:solidFill>
                  <a:schemeClr val="accent3"/>
                </a:solidFill>
                <a:latin typeface="Arial" charset="0"/>
                <a:cs typeface="Arial" charset="0"/>
              </a:rPr>
              <a:t>•	overview of states policies/practices </a:t>
            </a:r>
          </a:p>
          <a:p>
            <a:pPr marL="0" indent="0" eaLnBrk="1" hangingPunct="1">
              <a:buNone/>
            </a:pPr>
            <a:r>
              <a:rPr lang="en-US" sz="2800" dirty="0">
                <a:solidFill>
                  <a:schemeClr val="accent3"/>
                </a:solidFill>
                <a:latin typeface="Arial" charset="0"/>
                <a:cs typeface="Arial" charset="0"/>
              </a:rPr>
              <a:t>•	state trends via heat map</a:t>
            </a:r>
          </a:p>
          <a:p>
            <a:pPr marL="0" indent="0" eaLnBrk="1" hangingPunct="1">
              <a:buNone/>
            </a:pPr>
            <a:r>
              <a:rPr lang="en-US" sz="2800" dirty="0">
                <a:solidFill>
                  <a:schemeClr val="accent3"/>
                </a:solidFill>
                <a:latin typeface="Arial" charset="0"/>
                <a:cs typeface="Arial" charset="0"/>
              </a:rPr>
              <a:t>•	individual state profiles </a:t>
            </a:r>
          </a:p>
          <a:p>
            <a:pPr marL="0" indent="0" eaLnBrk="1" hangingPunct="1">
              <a:buNone/>
            </a:pPr>
            <a:r>
              <a:rPr lang="en-US" sz="2800" dirty="0">
                <a:solidFill>
                  <a:schemeClr val="accent3"/>
                </a:solidFill>
                <a:latin typeface="Arial" charset="0"/>
                <a:cs typeface="Arial" charset="0"/>
              </a:rPr>
              <a:t>•	compare up to 5 states by topic</a:t>
            </a:r>
          </a:p>
          <a:p>
            <a:pPr marL="0" indent="0" eaLnBrk="1" hangingPunct="1">
              <a:buNone/>
            </a:pPr>
            <a:r>
              <a:rPr lang="en-US" sz="2800" dirty="0">
                <a:solidFill>
                  <a:schemeClr val="accent3"/>
                </a:solidFill>
                <a:latin typeface="Arial" charset="0"/>
                <a:cs typeface="Arial" charset="0"/>
              </a:rPr>
              <a:t>•	print individual state profiles</a:t>
            </a:r>
          </a:p>
          <a:p>
            <a:pPr marL="0" indent="0" eaLnBrk="1" hangingPunct="1">
              <a:buNone/>
            </a:pPr>
            <a:r>
              <a:rPr lang="en-US" sz="2800" dirty="0">
                <a:solidFill>
                  <a:schemeClr val="accent3"/>
                </a:solidFill>
                <a:latin typeface="Arial" charset="0"/>
                <a:cs typeface="Arial" charset="0"/>
              </a:rPr>
              <a:t>•	download spreadsheets by topic</a:t>
            </a:r>
          </a:p>
          <a:p>
            <a:pPr marL="0" indent="0" eaLnBrk="1" hangingPunct="1">
              <a:buNone/>
            </a:pPr>
            <a:r>
              <a:rPr lang="en-US" sz="2800" dirty="0">
                <a:solidFill>
                  <a:schemeClr val="accent3"/>
                </a:solidFill>
                <a:latin typeface="Arial" charset="0"/>
                <a:cs typeface="Arial" charset="0"/>
              </a:rPr>
              <a:t>•	</a:t>
            </a:r>
            <a:r>
              <a:rPr lang="en-US" sz="2800" dirty="0" smtClean="0">
                <a:solidFill>
                  <a:schemeClr val="accent3"/>
                </a:solidFill>
                <a:latin typeface="Arial" charset="0"/>
                <a:cs typeface="Arial" charset="0"/>
              </a:rPr>
              <a:t>school/district exemplars</a:t>
            </a:r>
            <a:endParaRPr lang="en-US" sz="2800" dirty="0">
              <a:solidFill>
                <a:schemeClr val="accent3"/>
              </a:solidFill>
              <a:latin typeface="Arial" charset="0"/>
              <a:cs typeface="Arial" charset="0"/>
            </a:endParaRPr>
          </a:p>
          <a:p>
            <a:pPr marL="0" indent="0" eaLnBrk="1" hangingPunct="1">
              <a:buNone/>
            </a:pPr>
            <a:r>
              <a:rPr lang="en-US" sz="2800" dirty="0">
                <a:solidFill>
                  <a:schemeClr val="accent3"/>
                </a:solidFill>
                <a:latin typeface="Arial" charset="0"/>
                <a:cs typeface="Arial" charset="0"/>
              </a:rPr>
              <a:t>•	state educational technology background </a:t>
            </a:r>
            <a:r>
              <a:rPr lang="en-US" sz="2800" dirty="0" smtClean="0">
                <a:solidFill>
                  <a:schemeClr val="accent3"/>
                </a:solidFill>
                <a:latin typeface="Arial" charset="0"/>
                <a:cs typeface="Arial" charset="0"/>
              </a:rPr>
              <a:t>details</a:t>
            </a:r>
          </a:p>
          <a:p>
            <a:pPr eaLnBrk="1" hangingPunct="1"/>
            <a:r>
              <a:rPr lang="en-US" sz="2800" dirty="0" smtClean="0">
                <a:solidFill>
                  <a:schemeClr val="accent3"/>
                </a:solidFill>
                <a:latin typeface="Arial" charset="0"/>
                <a:cs typeface="Arial" charset="0"/>
              </a:rPr>
              <a:t> resources</a:t>
            </a:r>
            <a:endParaRPr lang="en-US" sz="2800" dirty="0">
              <a:solidFill>
                <a:schemeClr val="accent3"/>
              </a:solidFill>
              <a:latin typeface="Arial" charset="0"/>
              <a:cs typeface="Arial" charset="0"/>
            </a:endParaRPr>
          </a:p>
        </p:txBody>
      </p:sp>
    </p:spTree>
    <p:extLst>
      <p:ext uri="{BB962C8B-B14F-4D97-AF65-F5344CB8AC3E}">
        <p14:creationId xmlns:p14="http://schemas.microsoft.com/office/powerpoint/2010/main" val="37066977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89482" y="55700"/>
            <a:ext cx="8229600" cy="965200"/>
          </a:xfrm>
        </p:spPr>
        <p:txBody>
          <a:bodyPr>
            <a:normAutofit/>
          </a:bodyPr>
          <a:lstStyle/>
          <a:p>
            <a:pPr eaLnBrk="1" hangingPunct="1"/>
            <a:r>
              <a:rPr lang="en-US" sz="3200" b="1" dirty="0" smtClean="0">
                <a:latin typeface="Arial" charset="0"/>
              </a:rPr>
              <a:t>Home Page</a:t>
            </a:r>
            <a:endParaRPr lang="en-US" sz="3200" b="1" dirty="0">
              <a:latin typeface="Arial" charset="0"/>
            </a:endParaRPr>
          </a:p>
        </p:txBody>
      </p:sp>
      <p:pic>
        <p:nvPicPr>
          <p:cNvPr id="2" name="Picture 1" descr="Screen Shot 2015-10-07 at 1.36.1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7610" y="1481346"/>
            <a:ext cx="5998531" cy="4379223"/>
          </a:xfrm>
          <a:prstGeom prst="rect">
            <a:avLst/>
          </a:prstGeom>
        </p:spPr>
      </p:pic>
    </p:spTree>
    <p:extLst>
      <p:ext uri="{BB962C8B-B14F-4D97-AF65-F5344CB8AC3E}">
        <p14:creationId xmlns:p14="http://schemas.microsoft.com/office/powerpoint/2010/main" val="34276991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89482" y="211677"/>
            <a:ext cx="8229600" cy="965200"/>
          </a:xfrm>
        </p:spPr>
        <p:txBody>
          <a:bodyPr>
            <a:normAutofit/>
          </a:bodyPr>
          <a:lstStyle/>
          <a:p>
            <a:pPr eaLnBrk="1" hangingPunct="1"/>
            <a:r>
              <a:rPr lang="en-US" sz="3200" b="1" dirty="0" smtClean="0">
                <a:latin typeface="Arial" charset="0"/>
              </a:rPr>
              <a:t>Topics by State </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456649" y="1629955"/>
            <a:ext cx="7112529" cy="31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en-US" sz="2800" dirty="0">
              <a:solidFill>
                <a:schemeClr val="accent3"/>
              </a:solidFill>
              <a:latin typeface="Arial" charset="0"/>
              <a:cs typeface="Arial" charset="0"/>
            </a:endParaRPr>
          </a:p>
          <a:p>
            <a:pPr eaLnBrk="1" hangingPunct="1"/>
            <a:endParaRPr lang="en-US" sz="2800" dirty="0" smtClean="0">
              <a:solidFill>
                <a:schemeClr val="accent3"/>
              </a:solidFill>
              <a:latin typeface="Arial" charset="0"/>
              <a:cs typeface="Arial" charset="0"/>
            </a:endParaRPr>
          </a:p>
        </p:txBody>
      </p:sp>
      <p:pic>
        <p:nvPicPr>
          <p:cNvPr id="2" name="Picture 1" descr="topicstat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483" y="1403771"/>
            <a:ext cx="7932109" cy="4835386"/>
          </a:xfrm>
          <a:prstGeom prst="rect">
            <a:avLst/>
          </a:prstGeom>
        </p:spPr>
      </p:pic>
    </p:spTree>
    <p:extLst>
      <p:ext uri="{BB962C8B-B14F-4D97-AF65-F5344CB8AC3E}">
        <p14:creationId xmlns:p14="http://schemas.microsoft.com/office/powerpoint/2010/main" val="8075209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2272424" y="211681"/>
            <a:ext cx="6546657" cy="824439"/>
          </a:xfrm>
        </p:spPr>
        <p:txBody>
          <a:bodyPr>
            <a:normAutofit fontScale="90000"/>
          </a:bodyPr>
          <a:lstStyle/>
          <a:p>
            <a:pPr eaLnBrk="1" hangingPunct="1"/>
            <a:r>
              <a:rPr lang="en-US" sz="3200" b="1" dirty="0" smtClean="0">
                <a:latin typeface="Arial" charset="0"/>
              </a:rPr>
              <a:t>Map by Topic and Number of Students</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456649" y="1629955"/>
            <a:ext cx="7112529" cy="31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en-US" sz="2800" dirty="0">
              <a:solidFill>
                <a:schemeClr val="accent3"/>
              </a:solidFill>
              <a:latin typeface="Arial" charset="0"/>
              <a:cs typeface="Arial" charset="0"/>
            </a:endParaRPr>
          </a:p>
          <a:p>
            <a:pPr eaLnBrk="1" hangingPunct="1"/>
            <a:endParaRPr lang="en-US" sz="2800" dirty="0" smtClean="0">
              <a:solidFill>
                <a:schemeClr val="accent3"/>
              </a:solidFill>
              <a:latin typeface="Arial" charset="0"/>
              <a:cs typeface="Arial" charset="0"/>
            </a:endParaRPr>
          </a:p>
        </p:txBody>
      </p:sp>
      <p:pic>
        <p:nvPicPr>
          <p:cNvPr id="3" name="Picture 2" descr="heatmapstudentsandtopic.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925" y="1331737"/>
            <a:ext cx="8644159" cy="4758863"/>
          </a:xfrm>
          <a:prstGeom prst="rect">
            <a:avLst/>
          </a:prstGeom>
        </p:spPr>
      </p:pic>
    </p:spTree>
    <p:extLst>
      <p:ext uri="{BB962C8B-B14F-4D97-AF65-F5344CB8AC3E}">
        <p14:creationId xmlns:p14="http://schemas.microsoft.com/office/powerpoint/2010/main" val="40832139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89482" y="211677"/>
            <a:ext cx="8229600" cy="965200"/>
          </a:xfrm>
        </p:spPr>
        <p:txBody>
          <a:bodyPr>
            <a:normAutofit/>
          </a:bodyPr>
          <a:lstStyle/>
          <a:p>
            <a:pPr eaLnBrk="1" hangingPunct="1"/>
            <a:r>
              <a:rPr lang="en-US" sz="3200" b="1" dirty="0" smtClean="0">
                <a:latin typeface="Arial" charset="0"/>
              </a:rPr>
              <a:t>Table Comparison</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456649" y="1629955"/>
            <a:ext cx="7112529" cy="31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en-US" sz="2800" dirty="0">
              <a:solidFill>
                <a:schemeClr val="accent3"/>
              </a:solidFill>
              <a:latin typeface="Arial" charset="0"/>
              <a:cs typeface="Arial" charset="0"/>
            </a:endParaRPr>
          </a:p>
          <a:p>
            <a:pPr eaLnBrk="1" hangingPunct="1"/>
            <a:endParaRPr lang="en-US" sz="2800" dirty="0" smtClean="0">
              <a:solidFill>
                <a:schemeClr val="accent3"/>
              </a:solidFill>
              <a:latin typeface="Arial" charset="0"/>
              <a:cs typeface="Arial" charset="0"/>
            </a:endParaRPr>
          </a:p>
        </p:txBody>
      </p:sp>
      <p:sp>
        <p:nvSpPr>
          <p:cNvPr id="5" name="Content Placeholder 9"/>
          <p:cNvSpPr txBox="1">
            <a:spLocks/>
          </p:cNvSpPr>
          <p:nvPr/>
        </p:nvSpPr>
        <p:spPr bwMode="auto">
          <a:xfrm>
            <a:off x="609050" y="1782355"/>
            <a:ext cx="7112529" cy="31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en-US" sz="2800" dirty="0">
              <a:solidFill>
                <a:schemeClr val="accent3"/>
              </a:solidFill>
              <a:latin typeface="Arial" charset="0"/>
              <a:cs typeface="Arial" charset="0"/>
            </a:endParaRPr>
          </a:p>
          <a:p>
            <a:pPr eaLnBrk="1" hangingPunct="1"/>
            <a:endParaRPr lang="en-US" sz="2800" dirty="0" smtClean="0">
              <a:solidFill>
                <a:schemeClr val="accent3"/>
              </a:solidFill>
              <a:latin typeface="Arial" charset="0"/>
              <a:cs typeface="Arial" charset="0"/>
            </a:endParaRPr>
          </a:p>
        </p:txBody>
      </p:sp>
      <p:pic>
        <p:nvPicPr>
          <p:cNvPr id="2" name="Picture 1" descr="comparestat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482" y="1427420"/>
            <a:ext cx="7865272" cy="4792230"/>
          </a:xfrm>
          <a:prstGeom prst="rect">
            <a:avLst/>
          </a:prstGeom>
        </p:spPr>
      </p:pic>
    </p:spTree>
    <p:extLst>
      <p:ext uri="{BB962C8B-B14F-4D97-AF65-F5344CB8AC3E}">
        <p14:creationId xmlns:p14="http://schemas.microsoft.com/office/powerpoint/2010/main" val="25449351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89482" y="211677"/>
            <a:ext cx="8229600" cy="965200"/>
          </a:xfrm>
        </p:spPr>
        <p:txBody>
          <a:bodyPr>
            <a:normAutofit/>
          </a:bodyPr>
          <a:lstStyle/>
          <a:p>
            <a:pPr eaLnBrk="1" hangingPunct="1"/>
            <a:r>
              <a:rPr lang="en-US" sz="3200" b="1" dirty="0" smtClean="0">
                <a:latin typeface="Arial" charset="0"/>
              </a:rPr>
              <a:t>State Profiles</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718489" y="1870856"/>
            <a:ext cx="7903357" cy="401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2800" dirty="0" smtClean="0">
                <a:solidFill>
                  <a:schemeClr val="accent3"/>
                </a:solidFill>
                <a:latin typeface="Arial" charset="0"/>
                <a:cs typeface="Arial" charset="0"/>
              </a:rPr>
              <a:t>Topic details including: </a:t>
            </a:r>
          </a:p>
          <a:p>
            <a:pPr lvl="1" eaLnBrk="1" hangingPunct="1"/>
            <a:r>
              <a:rPr lang="en-US" sz="2400" dirty="0">
                <a:solidFill>
                  <a:schemeClr val="accent3"/>
                </a:solidFill>
                <a:latin typeface="Arial" charset="0"/>
                <a:cs typeface="Arial" charset="0"/>
              </a:rPr>
              <a:t>o</a:t>
            </a:r>
            <a:r>
              <a:rPr lang="en-US" sz="2400" dirty="0" smtClean="0">
                <a:solidFill>
                  <a:schemeClr val="accent3"/>
                </a:solidFill>
                <a:latin typeface="Arial" charset="0"/>
                <a:cs typeface="Arial" charset="0"/>
              </a:rPr>
              <a:t>verview of state procurement practices and options</a:t>
            </a:r>
          </a:p>
          <a:p>
            <a:pPr lvl="1" eaLnBrk="1" hangingPunct="1"/>
            <a:r>
              <a:rPr lang="en-US" sz="2400" dirty="0">
                <a:solidFill>
                  <a:schemeClr val="accent3"/>
                </a:solidFill>
                <a:latin typeface="Arial" charset="0"/>
                <a:cs typeface="Arial" charset="0"/>
              </a:rPr>
              <a:t>d</a:t>
            </a:r>
            <a:r>
              <a:rPr lang="en-US" sz="2400" dirty="0" smtClean="0">
                <a:solidFill>
                  <a:schemeClr val="accent3"/>
                </a:solidFill>
                <a:latin typeface="Arial" charset="0"/>
                <a:cs typeface="Arial" charset="0"/>
              </a:rPr>
              <a:t>etails regarding state policies, definitions and practices</a:t>
            </a:r>
            <a:endParaRPr lang="en-US" sz="2400" dirty="0">
              <a:solidFill>
                <a:schemeClr val="accent3"/>
              </a:solidFill>
              <a:latin typeface="Arial" charset="0"/>
              <a:cs typeface="Arial" charset="0"/>
            </a:endParaRPr>
          </a:p>
          <a:p>
            <a:pPr lvl="1" eaLnBrk="1" hangingPunct="1"/>
            <a:r>
              <a:rPr lang="en-US" sz="2400" dirty="0">
                <a:solidFill>
                  <a:schemeClr val="accent3"/>
                </a:solidFill>
                <a:latin typeface="Arial" charset="0"/>
                <a:cs typeface="Arial" charset="0"/>
              </a:rPr>
              <a:t>l</a:t>
            </a:r>
            <a:r>
              <a:rPr lang="en-US" sz="2400" dirty="0" smtClean="0">
                <a:solidFill>
                  <a:schemeClr val="accent3"/>
                </a:solidFill>
                <a:latin typeface="Arial" charset="0"/>
                <a:cs typeface="Arial" charset="0"/>
              </a:rPr>
              <a:t>inks to resources with additional details. </a:t>
            </a:r>
          </a:p>
          <a:p>
            <a:pPr lvl="1" eaLnBrk="1" hangingPunct="1"/>
            <a:r>
              <a:rPr lang="en-US" sz="2400" dirty="0">
                <a:solidFill>
                  <a:schemeClr val="accent3"/>
                </a:solidFill>
                <a:latin typeface="Arial" charset="0"/>
                <a:cs typeface="Arial" charset="0"/>
              </a:rPr>
              <a:t>a</a:t>
            </a:r>
            <a:r>
              <a:rPr lang="en-US" sz="2400" dirty="0" smtClean="0">
                <a:solidFill>
                  <a:schemeClr val="accent3"/>
                </a:solidFill>
                <a:latin typeface="Arial" charset="0"/>
                <a:cs typeface="Arial" charset="0"/>
              </a:rPr>
              <a:t>bility to download and export state profiles</a:t>
            </a:r>
          </a:p>
          <a:p>
            <a:pPr lvl="1" eaLnBrk="1" hangingPunct="1"/>
            <a:endParaRPr lang="en-US" sz="2400" dirty="0" smtClean="0">
              <a:solidFill>
                <a:schemeClr val="accent3"/>
              </a:solidFill>
              <a:latin typeface="Arial" charset="0"/>
              <a:cs typeface="Arial" charset="0"/>
            </a:endParaRPr>
          </a:p>
        </p:txBody>
      </p:sp>
    </p:spTree>
    <p:extLst>
      <p:ext uri="{BB962C8B-B14F-4D97-AF65-F5344CB8AC3E}">
        <p14:creationId xmlns:p14="http://schemas.microsoft.com/office/powerpoint/2010/main" val="17111725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64" y="56257"/>
            <a:ext cx="8970681" cy="1087807"/>
          </a:xfrm>
        </p:spPr>
        <p:txBody>
          <a:bodyPr>
            <a:noAutofit/>
          </a:bodyPr>
          <a:lstStyle/>
          <a:p>
            <a:r>
              <a:rPr lang="en-US" sz="2200" dirty="0" smtClean="0"/>
              <a:t>   Tools and Resources: Digital Content</a:t>
            </a:r>
            <a:endParaRPr lang="en-US" sz="2200" dirty="0"/>
          </a:p>
        </p:txBody>
      </p:sp>
      <p:cxnSp>
        <p:nvCxnSpPr>
          <p:cNvPr id="17" name="Straight Connector 16"/>
          <p:cNvCxnSpPr/>
          <p:nvPr/>
        </p:nvCxnSpPr>
        <p:spPr>
          <a:xfrm flipH="1">
            <a:off x="0" y="6390640"/>
            <a:ext cx="566928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Data_cover_small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1386" y="1483212"/>
            <a:ext cx="1760670" cy="2279184"/>
          </a:xfrm>
          <a:prstGeom prst="rect">
            <a:avLst/>
          </a:prstGeom>
        </p:spPr>
      </p:pic>
      <p:pic>
        <p:nvPicPr>
          <p:cNvPr id="6" name="Picture 5" descr="Out_of_Print_thumbnai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4622" y="2015253"/>
            <a:ext cx="1873961" cy="2423226"/>
          </a:xfrm>
          <a:prstGeom prst="rect">
            <a:avLst/>
          </a:prstGeom>
        </p:spPr>
      </p:pic>
      <p:sp>
        <p:nvSpPr>
          <p:cNvPr id="9" name="Content Placeholder 9"/>
          <p:cNvSpPr txBox="1">
            <a:spLocks/>
          </p:cNvSpPr>
          <p:nvPr/>
        </p:nvSpPr>
        <p:spPr bwMode="auto">
          <a:xfrm>
            <a:off x="173321" y="1483212"/>
            <a:ext cx="4951505" cy="388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2000" dirty="0" smtClean="0">
                <a:latin typeface="Arial" charset="0"/>
                <a:cs typeface="Arial" charset="0"/>
              </a:rPr>
              <a:t>SETDA has a track record of advocacy for digital learning:</a:t>
            </a:r>
          </a:p>
          <a:p>
            <a:pPr marL="0" indent="0" eaLnBrk="1" hangingPunct="1">
              <a:buNone/>
            </a:pPr>
            <a:endParaRPr lang="en-US" sz="2000" dirty="0" smtClean="0">
              <a:latin typeface="Arial" charset="0"/>
              <a:cs typeface="Arial" charset="0"/>
            </a:endParaRPr>
          </a:p>
          <a:p>
            <a:pPr eaLnBrk="1" hangingPunct="1"/>
            <a:r>
              <a:rPr lang="en-US" sz="2000" dirty="0" smtClean="0">
                <a:latin typeface="Arial" charset="0"/>
                <a:cs typeface="Arial" charset="0"/>
              </a:rPr>
              <a:t>OER Case Studies 2015</a:t>
            </a:r>
          </a:p>
          <a:p>
            <a:pPr eaLnBrk="1" hangingPunct="1"/>
            <a:r>
              <a:rPr lang="en-US" sz="2000" dirty="0" smtClean="0">
                <a:latin typeface="Arial" charset="0"/>
                <a:cs typeface="Arial" charset="0"/>
              </a:rPr>
              <a:t>Digital Content Policy Briefs 2014-2015</a:t>
            </a:r>
          </a:p>
          <a:p>
            <a:pPr eaLnBrk="1" hangingPunct="1"/>
            <a:r>
              <a:rPr lang="en-US" sz="2000" dirty="0">
                <a:latin typeface="Arial" charset="0"/>
                <a:cs typeface="Arial" charset="0"/>
              </a:rPr>
              <a:t>Guide to Implementing Digital Learning </a:t>
            </a:r>
            <a:r>
              <a:rPr lang="en-US" sz="2000" dirty="0" smtClean="0">
                <a:latin typeface="Arial" charset="0"/>
                <a:cs typeface="Arial" charset="0"/>
              </a:rPr>
              <a:t>2014</a:t>
            </a:r>
          </a:p>
          <a:p>
            <a:pPr eaLnBrk="1" hangingPunct="1"/>
            <a:r>
              <a:rPr lang="en-US" sz="2000" dirty="0" smtClean="0">
                <a:latin typeface="Arial" charset="0"/>
                <a:cs typeface="Arial" charset="0"/>
              </a:rPr>
              <a:t>Out of Print Report 2012</a:t>
            </a:r>
          </a:p>
          <a:p>
            <a:pPr eaLnBrk="1" hangingPunct="1"/>
            <a:r>
              <a:rPr lang="en-US" sz="2000" dirty="0" smtClean="0">
                <a:latin typeface="Arial" charset="0"/>
                <a:cs typeface="Arial" charset="0"/>
              </a:rPr>
              <a:t>Broadband Imperative 2012</a:t>
            </a:r>
          </a:p>
          <a:p>
            <a:pPr eaLnBrk="1" hangingPunct="1"/>
            <a:endParaRPr lang="en-US" sz="2000" dirty="0" smtClean="0">
              <a:latin typeface="Arial" charset="0"/>
              <a:cs typeface="Arial" charset="0"/>
            </a:endParaRPr>
          </a:p>
          <a:p>
            <a:pPr marL="0" indent="0" eaLnBrk="1" hangingPunct="1">
              <a:buNone/>
            </a:pPr>
            <a:endParaRPr lang="en-US" sz="2000" dirty="0">
              <a:latin typeface="Arial" charset="0"/>
              <a:cs typeface="Arial" charset="0"/>
            </a:endParaRPr>
          </a:p>
          <a:p>
            <a:pPr marL="0" indent="0" eaLnBrk="1" hangingPunct="1">
              <a:buNone/>
            </a:pPr>
            <a:endParaRPr lang="en-US" sz="1800" dirty="0">
              <a:latin typeface="Arial" charset="0"/>
              <a:cs typeface="Arial" charset="0"/>
            </a:endParaRPr>
          </a:p>
        </p:txBody>
      </p:sp>
      <p:pic>
        <p:nvPicPr>
          <p:cNvPr id="8" name="Picture 7" descr="OER_horiz.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2346" y="5124791"/>
            <a:ext cx="2475666" cy="484758"/>
          </a:xfrm>
          <a:prstGeom prst="rect">
            <a:avLst/>
          </a:prstGeom>
        </p:spPr>
      </p:pic>
      <p:pic>
        <p:nvPicPr>
          <p:cNvPr id="5" name="Picture 4" descr="GIDL_300x300-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1180" y="4141773"/>
            <a:ext cx="1880878" cy="1880878"/>
          </a:xfrm>
          <a:prstGeom prst="rect">
            <a:avLst/>
          </a:prstGeom>
        </p:spPr>
      </p:pic>
    </p:spTree>
    <p:extLst>
      <p:ext uri="{BB962C8B-B14F-4D97-AF65-F5344CB8AC3E}">
        <p14:creationId xmlns:p14="http://schemas.microsoft.com/office/powerpoint/2010/main" val="324943656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914400" y="211677"/>
            <a:ext cx="8229600" cy="965200"/>
          </a:xfrm>
        </p:spPr>
        <p:txBody>
          <a:bodyPr>
            <a:normAutofit/>
          </a:bodyPr>
          <a:lstStyle/>
          <a:p>
            <a:pPr eaLnBrk="1" hangingPunct="1"/>
            <a:r>
              <a:rPr lang="en-US" sz="3200" b="1" dirty="0" smtClean="0">
                <a:latin typeface="Arial" charset="0"/>
              </a:rPr>
              <a:t>State Profiles At a Glance</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pic>
        <p:nvPicPr>
          <p:cNvPr id="4" name="Picture 3" descr="overviewupdat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3140" y="1587596"/>
            <a:ext cx="5483483" cy="4184153"/>
          </a:xfrm>
          <a:prstGeom prst="rect">
            <a:avLst/>
          </a:prstGeom>
        </p:spPr>
      </p:pic>
    </p:spTree>
    <p:extLst>
      <p:ext uri="{BB962C8B-B14F-4D97-AF65-F5344CB8AC3E}">
        <p14:creationId xmlns:p14="http://schemas.microsoft.com/office/powerpoint/2010/main" val="12261596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2205588" y="94696"/>
            <a:ext cx="6938412" cy="965200"/>
          </a:xfrm>
        </p:spPr>
        <p:txBody>
          <a:bodyPr>
            <a:normAutofit fontScale="90000"/>
          </a:bodyPr>
          <a:lstStyle/>
          <a:p>
            <a:pPr eaLnBrk="1" hangingPunct="1"/>
            <a:r>
              <a:rPr lang="en-US" sz="3200" b="1" dirty="0" smtClean="0">
                <a:latin typeface="Arial" charset="0"/>
              </a:rPr>
              <a:t>State Profiles Instructional Materials</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pic>
        <p:nvPicPr>
          <p:cNvPr id="3" name="Picture 2" descr="stateprofileIMupdat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9632" y="1369547"/>
            <a:ext cx="6633473" cy="4721057"/>
          </a:xfrm>
          <a:prstGeom prst="rect">
            <a:avLst/>
          </a:prstGeom>
        </p:spPr>
      </p:pic>
    </p:spTree>
    <p:extLst>
      <p:ext uri="{BB962C8B-B14F-4D97-AF65-F5344CB8AC3E}">
        <p14:creationId xmlns:p14="http://schemas.microsoft.com/office/powerpoint/2010/main" val="42213659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830732" y="94696"/>
            <a:ext cx="6938412" cy="965200"/>
          </a:xfrm>
        </p:spPr>
        <p:txBody>
          <a:bodyPr>
            <a:normAutofit/>
          </a:bodyPr>
          <a:lstStyle/>
          <a:p>
            <a:pPr eaLnBrk="1" hangingPunct="1"/>
            <a:r>
              <a:rPr lang="en-US" sz="3200" b="1" dirty="0" smtClean="0">
                <a:latin typeface="Arial" charset="0"/>
              </a:rPr>
              <a:t>Deeper Dive by Topic</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pic>
        <p:nvPicPr>
          <p:cNvPr id="3" name="Picture 2" descr="expandedtopicupdat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0732" y="1376853"/>
            <a:ext cx="5370847" cy="5213761"/>
          </a:xfrm>
          <a:prstGeom prst="rect">
            <a:avLst/>
          </a:prstGeom>
        </p:spPr>
      </p:pic>
    </p:spTree>
    <p:extLst>
      <p:ext uri="{BB962C8B-B14F-4D97-AF65-F5344CB8AC3E}">
        <p14:creationId xmlns:p14="http://schemas.microsoft.com/office/powerpoint/2010/main" val="18743448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988371" y="122546"/>
            <a:ext cx="6938412" cy="965200"/>
          </a:xfrm>
        </p:spPr>
        <p:txBody>
          <a:bodyPr>
            <a:normAutofit/>
          </a:bodyPr>
          <a:lstStyle/>
          <a:p>
            <a:pPr eaLnBrk="1" hangingPunct="1"/>
            <a:r>
              <a:rPr lang="en-US" sz="3200" b="1" dirty="0" smtClean="0">
                <a:latin typeface="Arial" charset="0"/>
              </a:rPr>
              <a:t>Other Features</a:t>
            </a:r>
            <a:endParaRPr lang="en-US" sz="3200" b="1" dirty="0">
              <a:latin typeface="Arial" charset="0"/>
            </a:endParaRPr>
          </a:p>
        </p:txBody>
      </p:sp>
      <p:pic>
        <p:nvPicPr>
          <p:cNvPr id="7" name="Picture 6" descr="resourc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3960" y="2397602"/>
            <a:ext cx="3709398" cy="3473393"/>
          </a:xfrm>
          <a:prstGeom prst="rect">
            <a:avLst/>
          </a:prstGeom>
        </p:spPr>
      </p:pic>
      <p:pic>
        <p:nvPicPr>
          <p:cNvPr id="9" name="Picture 8" descr="exemplar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309" y="2397598"/>
            <a:ext cx="2416752" cy="3454750"/>
          </a:xfrm>
          <a:prstGeom prst="rect">
            <a:avLst/>
          </a:prstGeom>
        </p:spPr>
      </p:pic>
      <p:pic>
        <p:nvPicPr>
          <p:cNvPr id="10" name="Picture 9" descr="Screen Shot 2015-10-07 at 11.08.42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2636" y="1254598"/>
            <a:ext cx="7607300" cy="1143000"/>
          </a:xfrm>
          <a:prstGeom prst="rect">
            <a:avLst/>
          </a:prstGeom>
        </p:spPr>
      </p:pic>
    </p:spTree>
    <p:extLst>
      <p:ext uri="{BB962C8B-B14F-4D97-AF65-F5344CB8AC3E}">
        <p14:creationId xmlns:p14="http://schemas.microsoft.com/office/powerpoint/2010/main" val="42118170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8"/>
          <p:cNvSpPr>
            <a:spLocks noGrp="1"/>
          </p:cNvSpPr>
          <p:nvPr>
            <p:ph type="title"/>
          </p:nvPr>
        </p:nvSpPr>
        <p:spPr/>
        <p:txBody>
          <a:bodyPr/>
          <a:lstStyle/>
          <a:p>
            <a:pPr eaLnBrk="1" hangingPunct="1"/>
            <a:r>
              <a:rPr lang="en-US" b="1" dirty="0">
                <a:latin typeface="Arial" charset="0"/>
              </a:rPr>
              <a:t>Questions</a:t>
            </a:r>
          </a:p>
        </p:txBody>
      </p:sp>
      <p:pic>
        <p:nvPicPr>
          <p:cNvPr id="81923" name="Content Placeholder 3" descr="iStock_000009311779Small.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2602" y="1937303"/>
            <a:ext cx="52863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9042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8"/>
          <p:cNvSpPr>
            <a:spLocks noGrp="1"/>
          </p:cNvSpPr>
          <p:nvPr>
            <p:ph type="title"/>
          </p:nvPr>
        </p:nvSpPr>
        <p:spPr/>
        <p:txBody>
          <a:bodyPr/>
          <a:lstStyle/>
          <a:p>
            <a:pPr eaLnBrk="1" hangingPunct="1"/>
            <a:r>
              <a:rPr lang="en-US" b="1" dirty="0" smtClean="0">
                <a:latin typeface="Arial" charset="0"/>
              </a:rPr>
              <a:t>Coming Soon…</a:t>
            </a:r>
            <a:endParaRPr lang="en-US" b="1" dirty="0">
              <a:latin typeface="Arial" charset="0"/>
            </a:endParaRPr>
          </a:p>
        </p:txBody>
      </p:sp>
      <p:pic>
        <p:nvPicPr>
          <p:cNvPr id="2" name="Picture 1" descr="DMAPS_cover[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526" y="3435085"/>
            <a:ext cx="2077104" cy="2685911"/>
          </a:xfrm>
          <a:prstGeom prst="rect">
            <a:avLst/>
          </a:prstGeom>
        </p:spPr>
      </p:pic>
      <p:sp>
        <p:nvSpPr>
          <p:cNvPr id="6" name="Content Placeholder 9"/>
          <p:cNvSpPr txBox="1">
            <a:spLocks/>
          </p:cNvSpPr>
          <p:nvPr/>
        </p:nvSpPr>
        <p:spPr bwMode="auto">
          <a:xfrm>
            <a:off x="224882" y="1600810"/>
            <a:ext cx="8706395" cy="309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smtClean="0"/>
              <a:t>National Report</a:t>
            </a:r>
          </a:p>
          <a:p>
            <a:pPr marL="0" indent="0" algn="ctr">
              <a:buNone/>
            </a:pPr>
            <a:r>
              <a:rPr lang="en-US" sz="2800" b="1" dirty="0" smtClean="0"/>
              <a:t>NAVIGATING </a:t>
            </a:r>
            <a:r>
              <a:rPr lang="en-US" sz="2800" b="1" dirty="0"/>
              <a:t>THE DIGITAL </a:t>
            </a:r>
            <a:r>
              <a:rPr lang="en-US" sz="2800" b="1" dirty="0" smtClean="0"/>
              <a:t>SHIFT:</a:t>
            </a:r>
          </a:p>
          <a:p>
            <a:pPr marL="0" indent="0" algn="ctr">
              <a:buNone/>
            </a:pPr>
            <a:r>
              <a:rPr lang="en-US" sz="2800" b="1" i="1" dirty="0" smtClean="0"/>
              <a:t>Mapping </a:t>
            </a:r>
            <a:r>
              <a:rPr lang="en-US" sz="2800" b="1" i="1" dirty="0"/>
              <a:t>the </a:t>
            </a:r>
            <a:r>
              <a:rPr lang="en-US" sz="2800" b="1" i="1" dirty="0" smtClean="0"/>
              <a:t>Acquisition </a:t>
            </a:r>
            <a:r>
              <a:rPr lang="en-US" sz="2800" b="1" i="1" dirty="0"/>
              <a:t>of Digital Instructional </a:t>
            </a:r>
            <a:r>
              <a:rPr lang="en-US" sz="2800" b="1" i="1" dirty="0" smtClean="0"/>
              <a:t>Materials</a:t>
            </a:r>
          </a:p>
          <a:p>
            <a:pPr marL="0" indent="0" algn="ctr">
              <a:buNone/>
            </a:pPr>
            <a:endParaRPr lang="en-US" sz="2800" b="1" i="1" dirty="0"/>
          </a:p>
          <a:p>
            <a:pPr marL="0" indent="0" algn="ctr">
              <a:buNone/>
            </a:pPr>
            <a:endParaRPr lang="en-US" sz="2800" i="1" dirty="0"/>
          </a:p>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3943326" y="3846207"/>
            <a:ext cx="4695229" cy="206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smtClean="0">
                <a:solidFill>
                  <a:srgbClr val="9BBB59"/>
                </a:solidFill>
              </a:rPr>
              <a:t>Release</a:t>
            </a:r>
          </a:p>
          <a:p>
            <a:pPr marL="0" indent="0" algn="ctr">
              <a:buNone/>
            </a:pPr>
            <a:r>
              <a:rPr lang="en-US" sz="2800" b="1" dirty="0" smtClean="0">
                <a:solidFill>
                  <a:srgbClr val="9BBB59"/>
                </a:solidFill>
              </a:rPr>
              <a:t>October 25 </a:t>
            </a:r>
            <a:endParaRPr lang="en-US" sz="2800" b="1" dirty="0">
              <a:solidFill>
                <a:srgbClr val="9BBB59"/>
              </a:solidFill>
            </a:endParaRPr>
          </a:p>
          <a:p>
            <a:pPr marL="0" indent="0" algn="ctr">
              <a:buNone/>
            </a:pPr>
            <a:r>
              <a:rPr lang="en-US" sz="2800" b="1" dirty="0" smtClean="0">
                <a:solidFill>
                  <a:srgbClr val="9BBB59"/>
                </a:solidFill>
              </a:rPr>
              <a:t>SETDA’s Leadership Summit</a:t>
            </a:r>
            <a:endParaRPr lang="en-US" sz="2800" i="1" dirty="0">
              <a:solidFill>
                <a:srgbClr val="9BBB59"/>
              </a:solidFill>
            </a:endParaRPr>
          </a:p>
          <a:p>
            <a:pPr marL="0" indent="0" algn="ctr" eaLnBrk="1" hangingPunct="1">
              <a:buNone/>
            </a:pPr>
            <a:endParaRPr lang="en-US" sz="2800" dirty="0">
              <a:solidFill>
                <a:schemeClr val="accent3"/>
              </a:solidFill>
              <a:latin typeface="Arial" charset="0"/>
              <a:cs typeface="Arial" charset="0"/>
            </a:endParaRPr>
          </a:p>
        </p:txBody>
      </p:sp>
    </p:spTree>
    <p:extLst>
      <p:ext uri="{BB962C8B-B14F-4D97-AF65-F5344CB8AC3E}">
        <p14:creationId xmlns:p14="http://schemas.microsoft.com/office/powerpoint/2010/main" val="130694101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Continue the Conversation</a:t>
            </a:r>
            <a:br>
              <a:rPr lang="en-US" sz="3000" dirty="0" smtClean="0"/>
            </a:br>
            <a:r>
              <a:rPr lang="en-US" sz="3000" dirty="0" smtClean="0"/>
              <a:t>Live Twitter Chat	</a:t>
            </a:r>
            <a:endParaRPr lang="en-US" sz="3000" dirty="0"/>
          </a:p>
        </p:txBody>
      </p:sp>
      <p:sp>
        <p:nvSpPr>
          <p:cNvPr id="3" name="Content Placeholder 2"/>
          <p:cNvSpPr>
            <a:spLocks noGrp="1"/>
          </p:cNvSpPr>
          <p:nvPr>
            <p:ph idx="1"/>
          </p:nvPr>
        </p:nvSpPr>
        <p:spPr>
          <a:ln>
            <a:solidFill>
              <a:schemeClr val="accent1"/>
            </a:solidFill>
          </a:ln>
        </p:spPr>
        <p:txBody>
          <a:bodyPr>
            <a:normAutofit lnSpcReduction="10000"/>
          </a:bodyPr>
          <a:lstStyle/>
          <a:p>
            <a:pPr marL="0" indent="0" algn="ctr">
              <a:buNone/>
            </a:pPr>
            <a:r>
              <a:rPr lang="en-US" dirty="0" smtClean="0">
                <a:solidFill>
                  <a:srgbClr val="4F81BD"/>
                </a:solidFill>
              </a:rPr>
              <a:t>Join @SETDA and @</a:t>
            </a:r>
            <a:r>
              <a:rPr lang="en-US" dirty="0" err="1" smtClean="0">
                <a:solidFill>
                  <a:srgbClr val="4F81BD"/>
                </a:solidFill>
              </a:rPr>
              <a:t>ineLearn</a:t>
            </a:r>
            <a:endParaRPr lang="en-US" dirty="0">
              <a:solidFill>
                <a:srgbClr val="4F81BD"/>
              </a:solidFill>
            </a:endParaRPr>
          </a:p>
          <a:p>
            <a:pPr marL="0" indent="0" algn="ctr">
              <a:buNone/>
            </a:pPr>
            <a:endParaRPr lang="en-US" dirty="0" smtClean="0">
              <a:solidFill>
                <a:srgbClr val="4F81BD"/>
              </a:solidFill>
            </a:endParaRPr>
          </a:p>
          <a:p>
            <a:pPr marL="0" indent="0" algn="ctr">
              <a:buNone/>
            </a:pPr>
            <a:r>
              <a:rPr lang="en-US" dirty="0" smtClean="0">
                <a:solidFill>
                  <a:srgbClr val="4F81BD"/>
                </a:solidFill>
              </a:rPr>
              <a:t>Thursday October 8 at 9pm ET</a:t>
            </a:r>
          </a:p>
          <a:p>
            <a:pPr marL="0" indent="0" algn="ctr">
              <a:buNone/>
            </a:pPr>
            <a:endParaRPr lang="en-US" dirty="0">
              <a:solidFill>
                <a:srgbClr val="4F81BD"/>
              </a:solidFill>
            </a:endParaRPr>
          </a:p>
          <a:p>
            <a:pPr marL="0" indent="0" algn="ctr">
              <a:buNone/>
            </a:pPr>
            <a:r>
              <a:rPr lang="en-US" i="1" dirty="0" smtClean="0">
                <a:solidFill>
                  <a:srgbClr val="4F81BD"/>
                </a:solidFill>
              </a:rPr>
              <a:t>Charting </a:t>
            </a:r>
            <a:r>
              <a:rPr lang="en-US" i="1" dirty="0">
                <a:solidFill>
                  <a:srgbClr val="4F81BD"/>
                </a:solidFill>
              </a:rPr>
              <a:t>Transitions to Digital Instructional Materials </a:t>
            </a:r>
            <a:endParaRPr lang="en-US" i="1" dirty="0" smtClean="0">
              <a:solidFill>
                <a:srgbClr val="4F81BD"/>
              </a:solidFill>
            </a:endParaRPr>
          </a:p>
          <a:p>
            <a:pPr marL="0" indent="0" algn="ctr">
              <a:buNone/>
            </a:pPr>
            <a:endParaRPr lang="en-US" dirty="0">
              <a:solidFill>
                <a:srgbClr val="4F81BD"/>
              </a:solidFill>
            </a:endParaRPr>
          </a:p>
          <a:p>
            <a:pPr marL="0" indent="0" algn="ctr">
              <a:buNone/>
            </a:pPr>
            <a:r>
              <a:rPr lang="en-US" dirty="0" smtClean="0">
                <a:solidFill>
                  <a:srgbClr val="4F81BD"/>
                </a:solidFill>
              </a:rPr>
              <a:t>Hashtag #</a:t>
            </a:r>
            <a:r>
              <a:rPr lang="en-US" dirty="0" err="1" smtClean="0">
                <a:solidFill>
                  <a:srgbClr val="4F81BD"/>
                </a:solidFill>
              </a:rPr>
              <a:t>inelearn</a:t>
            </a:r>
            <a:endParaRPr lang="en-US" dirty="0">
              <a:solidFill>
                <a:srgbClr val="4F81BD"/>
              </a:solidFill>
            </a:endParaRPr>
          </a:p>
        </p:txBody>
      </p:sp>
    </p:spTree>
    <p:extLst>
      <p:ext uri="{BB962C8B-B14F-4D97-AF65-F5344CB8AC3E}">
        <p14:creationId xmlns:p14="http://schemas.microsoft.com/office/powerpoint/2010/main" val="25542023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965200"/>
          </a:xfrm>
        </p:spPr>
        <p:txBody>
          <a:bodyPr>
            <a:normAutofit/>
          </a:bodyPr>
          <a:lstStyle/>
          <a:p>
            <a:pPr eaLnBrk="1" hangingPunct="1"/>
            <a:r>
              <a:rPr lang="en-US" sz="3200" b="1" dirty="0" smtClean="0">
                <a:latin typeface="Arial" charset="0"/>
              </a:rPr>
              <a:t>New Online Portal</a:t>
            </a:r>
            <a:endParaRPr lang="en-US" sz="3200" b="1" dirty="0">
              <a:latin typeface="Arial" charset="0"/>
            </a:endParaRPr>
          </a:p>
        </p:txBody>
      </p:sp>
      <p:sp>
        <p:nvSpPr>
          <p:cNvPr id="8" name="Content Placeholder 9"/>
          <p:cNvSpPr txBox="1">
            <a:spLocks/>
          </p:cNvSpPr>
          <p:nvPr/>
        </p:nvSpPr>
        <p:spPr bwMode="auto">
          <a:xfrm>
            <a:off x="304249" y="1878632"/>
            <a:ext cx="6137888"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800" dirty="0"/>
              <a:t>The Digital Instructional Materials Acquisition Policies for States (DMAPS</a:t>
            </a:r>
            <a:r>
              <a:rPr lang="en-US" sz="2800" dirty="0" smtClean="0"/>
              <a:t>)</a:t>
            </a:r>
          </a:p>
          <a:p>
            <a:pPr marL="0" indent="0" eaLnBrk="1" hangingPunct="1">
              <a:buNone/>
            </a:pPr>
            <a:endParaRPr lang="en-US" sz="2000" dirty="0"/>
          </a:p>
          <a:p>
            <a:pPr marL="0" indent="0" algn="ctr" eaLnBrk="1" hangingPunct="1">
              <a:buNone/>
            </a:pPr>
            <a:r>
              <a:rPr lang="en-US" sz="2800" dirty="0">
                <a:solidFill>
                  <a:schemeClr val="accent3"/>
                </a:solidFill>
              </a:rPr>
              <a:t>A</a:t>
            </a:r>
            <a:r>
              <a:rPr lang="en-US" sz="2800" dirty="0" smtClean="0">
                <a:solidFill>
                  <a:schemeClr val="accent3"/>
                </a:solidFill>
              </a:rPr>
              <a:t>n </a:t>
            </a:r>
            <a:r>
              <a:rPr lang="en-US" sz="2800" dirty="0">
                <a:solidFill>
                  <a:schemeClr val="accent3"/>
                </a:solidFill>
              </a:rPr>
              <a:t>online database providing state and territory policies and practices related to the acquisition of digital instructional materials in K12 education. </a:t>
            </a:r>
            <a:endParaRPr lang="en-US" sz="2800" dirty="0">
              <a:solidFill>
                <a:schemeClr val="accent3"/>
              </a:solidFill>
              <a:latin typeface="Arial" charset="0"/>
              <a:cs typeface="Arial" charset="0"/>
            </a:endParaRPr>
          </a:p>
        </p:txBody>
      </p:sp>
      <p:pic>
        <p:nvPicPr>
          <p:cNvPr id="6" name="Picture 5" descr="DMAPS_500x500b[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5483" y="2603418"/>
            <a:ext cx="1931319" cy="1931319"/>
          </a:xfrm>
          <a:prstGeom prst="rect">
            <a:avLst/>
          </a:prstGeom>
        </p:spPr>
      </p:pic>
    </p:spTree>
    <p:extLst>
      <p:ext uri="{BB962C8B-B14F-4D97-AF65-F5344CB8AC3E}">
        <p14:creationId xmlns:p14="http://schemas.microsoft.com/office/powerpoint/2010/main" val="18299474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965200"/>
          </a:xfrm>
        </p:spPr>
        <p:txBody>
          <a:bodyPr>
            <a:normAutofit/>
          </a:bodyPr>
          <a:lstStyle/>
          <a:p>
            <a:pPr eaLnBrk="1" hangingPunct="1"/>
            <a:r>
              <a:rPr lang="en-US" sz="3200" b="1" dirty="0" smtClean="0">
                <a:latin typeface="Arial" charset="0"/>
              </a:rPr>
              <a:t>Thank You</a:t>
            </a:r>
            <a:endParaRPr lang="en-US" sz="3200" b="1" dirty="0">
              <a:latin typeface="Arial" charset="0"/>
            </a:endParaRPr>
          </a:p>
        </p:txBody>
      </p:sp>
      <p:pic>
        <p:nvPicPr>
          <p:cNvPr id="76803" name="Picture 1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69428" y="2366020"/>
            <a:ext cx="4663843" cy="279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5379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89482" y="211677"/>
            <a:ext cx="8229600" cy="965200"/>
          </a:xfrm>
        </p:spPr>
        <p:txBody>
          <a:bodyPr>
            <a:normAutofit/>
          </a:bodyPr>
          <a:lstStyle/>
          <a:p>
            <a:pPr eaLnBrk="1" hangingPunct="1"/>
            <a:r>
              <a:rPr lang="en-US" sz="3200" b="1" dirty="0" smtClean="0">
                <a:latin typeface="Arial" charset="0"/>
              </a:rPr>
              <a:t>Procurement</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304250" y="1818729"/>
            <a:ext cx="7649235" cy="264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sz="2800" dirty="0">
                <a:solidFill>
                  <a:schemeClr val="accent3"/>
                </a:solidFill>
                <a:latin typeface="Arial" charset="0"/>
                <a:cs typeface="Arial" charset="0"/>
              </a:rPr>
              <a:t>Digital Instructional Materials Proliferation </a:t>
            </a:r>
          </a:p>
          <a:p>
            <a:pPr eaLnBrk="1" hangingPunct="1"/>
            <a:r>
              <a:rPr lang="en-US" sz="2800" dirty="0">
                <a:solidFill>
                  <a:schemeClr val="accent3"/>
                </a:solidFill>
                <a:latin typeface="Arial" charset="0"/>
                <a:cs typeface="Arial" charset="0"/>
              </a:rPr>
              <a:t>Procurement Complexities</a:t>
            </a:r>
          </a:p>
          <a:p>
            <a:pPr eaLnBrk="1" hangingPunct="1"/>
            <a:r>
              <a:rPr lang="en-US" sz="2800" dirty="0">
                <a:solidFill>
                  <a:schemeClr val="accent3"/>
                </a:solidFill>
                <a:latin typeface="Arial" charset="0"/>
                <a:cs typeface="Arial" charset="0"/>
              </a:rPr>
              <a:t>DMAPS Procurement - A Start</a:t>
            </a:r>
          </a:p>
          <a:p>
            <a:pPr eaLnBrk="1" hangingPunct="1"/>
            <a:r>
              <a:rPr lang="en-US" sz="2800" dirty="0">
                <a:solidFill>
                  <a:schemeClr val="accent3"/>
                </a:solidFill>
                <a:latin typeface="Arial" charset="0"/>
                <a:cs typeface="Arial" charset="0"/>
              </a:rPr>
              <a:t>Next Steps</a:t>
            </a:r>
          </a:p>
        </p:txBody>
      </p:sp>
      <p:pic>
        <p:nvPicPr>
          <p:cNvPr id="5" name="Picture 4" descr="librarybookswithtable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9504" y="3816480"/>
            <a:ext cx="2714310" cy="1906466"/>
          </a:xfrm>
          <a:prstGeom prst="rect">
            <a:avLst/>
          </a:prstGeom>
        </p:spPr>
      </p:pic>
    </p:spTree>
    <p:extLst>
      <p:ext uri="{BB962C8B-B14F-4D97-AF65-F5344CB8AC3E}">
        <p14:creationId xmlns:p14="http://schemas.microsoft.com/office/powerpoint/2010/main" val="1606827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89482" y="211677"/>
            <a:ext cx="8229600" cy="965200"/>
          </a:xfrm>
        </p:spPr>
        <p:txBody>
          <a:bodyPr>
            <a:normAutofit/>
          </a:bodyPr>
          <a:lstStyle/>
          <a:p>
            <a:pPr eaLnBrk="1" hangingPunct="1"/>
            <a:r>
              <a:rPr lang="en-US" sz="3200" b="1" dirty="0" smtClean="0">
                <a:latin typeface="Arial" charset="0"/>
              </a:rPr>
              <a:t>Presenters</a:t>
            </a:r>
            <a:endParaRPr lang="en-US" sz="3200" b="1" dirty="0">
              <a:latin typeface="Arial" charset="0"/>
            </a:endParaRPr>
          </a:p>
        </p:txBody>
      </p:sp>
      <p:sp>
        <p:nvSpPr>
          <p:cNvPr id="8" name="Content Placeholder 9"/>
          <p:cNvSpPr txBox="1">
            <a:spLocks/>
          </p:cNvSpPr>
          <p:nvPr/>
        </p:nvSpPr>
        <p:spPr bwMode="auto">
          <a:xfrm>
            <a:off x="304249" y="18786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sp>
        <p:nvSpPr>
          <p:cNvPr id="7" name="Content Placeholder 9"/>
          <p:cNvSpPr txBox="1">
            <a:spLocks/>
          </p:cNvSpPr>
          <p:nvPr/>
        </p:nvSpPr>
        <p:spPr bwMode="auto">
          <a:xfrm>
            <a:off x="456649" y="2031032"/>
            <a:ext cx="5793956" cy="4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endParaRPr lang="en-US" sz="2800" dirty="0">
              <a:solidFill>
                <a:schemeClr val="accent3"/>
              </a:solidFill>
              <a:latin typeface="Arial" charset="0"/>
              <a:cs typeface="Arial" charset="0"/>
            </a:endParaRPr>
          </a:p>
        </p:txBody>
      </p:sp>
      <p:pic>
        <p:nvPicPr>
          <p:cNvPr id="3" name="Picture 2" descr="alangriffi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02046" y="1885505"/>
            <a:ext cx="2084204" cy="2247670"/>
          </a:xfrm>
          <a:prstGeom prst="rect">
            <a:avLst/>
          </a:prstGeom>
        </p:spPr>
      </p:pic>
      <p:pic>
        <p:nvPicPr>
          <p:cNvPr id="5" name="Picture 4" descr="KCallawa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484" y="1885505"/>
            <a:ext cx="1709697" cy="2375940"/>
          </a:xfrm>
          <a:prstGeom prst="rect">
            <a:avLst/>
          </a:prstGeom>
        </p:spPr>
      </p:pic>
      <p:pic>
        <p:nvPicPr>
          <p:cNvPr id="9" name="Picture 8" descr="CFHeadshot_whitebackground.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3601" y="1744941"/>
            <a:ext cx="1658917" cy="2497695"/>
          </a:xfrm>
          <a:prstGeom prst="rect">
            <a:avLst/>
          </a:prstGeom>
        </p:spPr>
      </p:pic>
      <p:sp>
        <p:nvSpPr>
          <p:cNvPr id="11" name="Content Placeholder 9"/>
          <p:cNvSpPr txBox="1">
            <a:spLocks/>
          </p:cNvSpPr>
          <p:nvPr/>
        </p:nvSpPr>
        <p:spPr bwMode="auto">
          <a:xfrm>
            <a:off x="6468597" y="4602579"/>
            <a:ext cx="2350487"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1600" dirty="0" smtClean="0">
                <a:solidFill>
                  <a:schemeClr val="accent3"/>
                </a:solidFill>
                <a:latin typeface="Arial" charset="0"/>
                <a:cs typeface="Arial" charset="0"/>
              </a:rPr>
              <a:t>Christine Fox, Director of Educational Leadership and Research, SETDA</a:t>
            </a:r>
            <a:endParaRPr lang="en-US" sz="1600" dirty="0">
              <a:solidFill>
                <a:schemeClr val="accent3"/>
              </a:solidFill>
              <a:latin typeface="Arial" charset="0"/>
              <a:cs typeface="Arial" charset="0"/>
            </a:endParaRPr>
          </a:p>
        </p:txBody>
      </p:sp>
      <p:sp>
        <p:nvSpPr>
          <p:cNvPr id="12" name="Content Placeholder 9"/>
          <p:cNvSpPr txBox="1">
            <a:spLocks/>
          </p:cNvSpPr>
          <p:nvPr/>
        </p:nvSpPr>
        <p:spPr bwMode="auto">
          <a:xfrm>
            <a:off x="3702046" y="4602579"/>
            <a:ext cx="2168876"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1600" dirty="0" smtClean="0">
                <a:solidFill>
                  <a:schemeClr val="accent3"/>
                </a:solidFill>
                <a:latin typeface="Arial" charset="0"/>
                <a:cs typeface="Arial" charset="0"/>
              </a:rPr>
              <a:t>Allan </a:t>
            </a:r>
            <a:r>
              <a:rPr lang="en-US" sz="1600" dirty="0">
                <a:solidFill>
                  <a:schemeClr val="accent3"/>
                </a:solidFill>
                <a:latin typeface="Arial" charset="0"/>
                <a:cs typeface="Arial" charset="0"/>
              </a:rPr>
              <a:t>Griffin, Curriculum Content Specialist, </a:t>
            </a:r>
            <a:endParaRPr lang="en-US" sz="1600" dirty="0" smtClean="0">
              <a:solidFill>
                <a:schemeClr val="accent3"/>
              </a:solidFill>
              <a:latin typeface="Arial" charset="0"/>
              <a:cs typeface="Arial" charset="0"/>
            </a:endParaRPr>
          </a:p>
          <a:p>
            <a:pPr marL="0" indent="0" algn="ctr" eaLnBrk="1" hangingPunct="1">
              <a:buNone/>
            </a:pPr>
            <a:r>
              <a:rPr lang="en-US" sz="1600" dirty="0" smtClean="0">
                <a:solidFill>
                  <a:schemeClr val="accent3"/>
                </a:solidFill>
                <a:latin typeface="Arial" charset="0"/>
                <a:cs typeface="Arial" charset="0"/>
              </a:rPr>
              <a:t>Utah </a:t>
            </a:r>
            <a:r>
              <a:rPr lang="en-US" sz="1600" dirty="0">
                <a:solidFill>
                  <a:schemeClr val="accent3"/>
                </a:solidFill>
                <a:latin typeface="Arial" charset="0"/>
                <a:cs typeface="Arial" charset="0"/>
              </a:rPr>
              <a:t>State Office of Education </a:t>
            </a:r>
          </a:p>
        </p:txBody>
      </p:sp>
      <p:sp>
        <p:nvSpPr>
          <p:cNvPr id="13" name="Content Placeholder 9"/>
          <p:cNvSpPr txBox="1">
            <a:spLocks/>
          </p:cNvSpPr>
          <p:nvPr/>
        </p:nvSpPr>
        <p:spPr bwMode="auto">
          <a:xfrm>
            <a:off x="187288" y="4602579"/>
            <a:ext cx="2757806"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lvl1pPr marL="341313" indent="-341313" algn="l" defTabSz="455613" rtl="0" eaLnBrk="0" fontAlgn="base" hangingPunct="0">
              <a:spcBef>
                <a:spcPct val="20000"/>
              </a:spcBef>
              <a:spcAft>
                <a:spcPct val="0"/>
              </a:spcAft>
              <a:buClr>
                <a:srgbClr val="8DC63F"/>
              </a:buClr>
              <a:buFont typeface="Arial" charset="0"/>
              <a:buChar char="•"/>
              <a:defRPr sz="3200" kern="1200">
                <a:solidFill>
                  <a:srgbClr val="007DB1"/>
                </a:solidFill>
                <a:latin typeface="Arial"/>
                <a:ea typeface="ＭＳ Ｐゴシック" charset="0"/>
                <a:cs typeface="Arial"/>
              </a:defRPr>
            </a:lvl1pPr>
            <a:lvl2pPr marL="741363" indent="-284163" algn="l" defTabSz="455613" rtl="0" eaLnBrk="0" fontAlgn="base" hangingPunct="0">
              <a:spcBef>
                <a:spcPct val="20000"/>
              </a:spcBef>
              <a:spcAft>
                <a:spcPct val="0"/>
              </a:spcAft>
              <a:buClr>
                <a:srgbClr val="8DC63F"/>
              </a:buClr>
              <a:buFont typeface="Arial" charset="0"/>
              <a:buChar char="–"/>
              <a:defRPr sz="2800" kern="1200">
                <a:solidFill>
                  <a:srgbClr val="007DB1"/>
                </a:solidFill>
                <a:latin typeface="Arial"/>
                <a:ea typeface="ＭＳ Ｐゴシック" charset="0"/>
                <a:cs typeface="Arial"/>
              </a:defRPr>
            </a:lvl2pPr>
            <a:lvl3pPr marL="1141413" indent="-227013" algn="l" defTabSz="455613" rtl="0" eaLnBrk="0" fontAlgn="base" hangingPunct="0">
              <a:spcBef>
                <a:spcPct val="20000"/>
              </a:spcBef>
              <a:spcAft>
                <a:spcPct val="0"/>
              </a:spcAft>
              <a:buClr>
                <a:srgbClr val="8DC63F"/>
              </a:buClr>
              <a:buFont typeface="Arial" charset="0"/>
              <a:buChar char="•"/>
              <a:defRPr sz="2400" kern="1200">
                <a:solidFill>
                  <a:srgbClr val="007DB1"/>
                </a:solidFill>
                <a:latin typeface="Arial"/>
                <a:ea typeface="ＭＳ Ｐゴシック" charset="0"/>
                <a:cs typeface="Arial"/>
              </a:defRPr>
            </a:lvl3pPr>
            <a:lvl4pPr marL="15986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4pPr>
            <a:lvl5pPr marL="2055813" indent="-227013" algn="l" defTabSz="455613" rtl="0" eaLnBrk="0" fontAlgn="base" hangingPunct="0">
              <a:spcBef>
                <a:spcPct val="20000"/>
              </a:spcBef>
              <a:spcAft>
                <a:spcPct val="0"/>
              </a:spcAft>
              <a:buClr>
                <a:srgbClr val="8DC63F"/>
              </a:buClr>
              <a:buFont typeface="Arial" charset="0"/>
              <a:buChar char="»"/>
              <a:defRPr sz="2000" kern="1200">
                <a:solidFill>
                  <a:srgbClr val="007DB1"/>
                </a:solidFill>
                <a:latin typeface="Arial"/>
                <a:ea typeface="ＭＳ Ｐゴシック" charset="0"/>
                <a:cs typeface="Arial"/>
              </a:defRPr>
            </a:lvl5pPr>
            <a:lvl6pPr marL="2514492"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2"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2"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2" indent="-228590" algn="l" defTabSz="45718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1600" dirty="0">
                <a:solidFill>
                  <a:schemeClr val="accent3"/>
                </a:solidFill>
                <a:latin typeface="Arial" charset="0"/>
                <a:cs typeface="Arial" charset="0"/>
              </a:rPr>
              <a:t>Kelly Callaway, Division Director, Instructional Materials and Educational Technology, </a:t>
            </a:r>
            <a:endParaRPr lang="en-US" sz="1600" dirty="0" smtClean="0">
              <a:solidFill>
                <a:schemeClr val="accent3"/>
              </a:solidFill>
              <a:latin typeface="Arial" charset="0"/>
              <a:cs typeface="Arial" charset="0"/>
            </a:endParaRPr>
          </a:p>
          <a:p>
            <a:pPr marL="0" indent="0" algn="ctr" eaLnBrk="1" hangingPunct="1">
              <a:buNone/>
            </a:pPr>
            <a:r>
              <a:rPr lang="en-US" sz="1600" dirty="0" smtClean="0">
                <a:solidFill>
                  <a:schemeClr val="accent3"/>
                </a:solidFill>
                <a:latin typeface="Arial" charset="0"/>
                <a:cs typeface="Arial" charset="0"/>
              </a:rPr>
              <a:t>Texas </a:t>
            </a:r>
            <a:r>
              <a:rPr lang="en-US" sz="1600" dirty="0">
                <a:solidFill>
                  <a:schemeClr val="accent3"/>
                </a:solidFill>
                <a:latin typeface="Arial" charset="0"/>
                <a:cs typeface="Arial" charset="0"/>
              </a:rPr>
              <a:t>Education Agency</a:t>
            </a:r>
          </a:p>
          <a:p>
            <a:pPr marL="0" indent="0" algn="ctr" eaLnBrk="1" hangingPunct="1">
              <a:buNone/>
            </a:pPr>
            <a:endParaRPr lang="en-US" sz="1600" dirty="0">
              <a:solidFill>
                <a:schemeClr val="accent3"/>
              </a:solidFill>
              <a:latin typeface="Arial" charset="0"/>
              <a:cs typeface="Arial" charset="0"/>
            </a:endParaRPr>
          </a:p>
        </p:txBody>
      </p:sp>
    </p:spTree>
    <p:extLst>
      <p:ext uri="{BB962C8B-B14F-4D97-AF65-F5344CB8AC3E}">
        <p14:creationId xmlns:p14="http://schemas.microsoft.com/office/powerpoint/2010/main" val="3486048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00" y="1787618"/>
            <a:ext cx="7931684" cy="1878227"/>
          </a:xfrm>
        </p:spPr>
        <p:txBody>
          <a:bodyPr>
            <a:normAutofit/>
          </a:bodyPr>
          <a:lstStyle/>
          <a:p>
            <a:r>
              <a:rPr lang="en-US" dirty="0">
                <a:effectLst/>
                <a:latin typeface="Baskerville Old Face" panose="02020602080505020303" pitchFamily="18" charset="0"/>
              </a:rPr>
              <a:t>Utah’s Instructional Materials Review Process and Digital </a:t>
            </a:r>
            <a:r>
              <a:rPr lang="en-US" dirty="0" smtClean="0">
                <a:effectLst/>
                <a:latin typeface="Baskerville Old Face" panose="02020602080505020303" pitchFamily="18" charset="0"/>
              </a:rPr>
              <a:t>Initiatives</a:t>
            </a:r>
            <a:endParaRPr lang="en-US" dirty="0">
              <a:latin typeface="Baskerville Old Face" panose="02020602080505020303" pitchFamily="18" charset="0"/>
            </a:endParaRPr>
          </a:p>
        </p:txBody>
      </p:sp>
      <p:sp>
        <p:nvSpPr>
          <p:cNvPr id="3" name="Content Placeholder 2"/>
          <p:cNvSpPr>
            <a:spLocks noGrp="1"/>
          </p:cNvSpPr>
          <p:nvPr>
            <p:ph idx="1"/>
          </p:nvPr>
        </p:nvSpPr>
        <p:spPr>
          <a:xfrm>
            <a:off x="2835422" y="4410904"/>
            <a:ext cx="3330600" cy="490617"/>
          </a:xfrm>
        </p:spPr>
        <p:txBody>
          <a:bodyPr>
            <a:normAutofit fontScale="70000" lnSpcReduction="20000"/>
          </a:bodyPr>
          <a:lstStyle/>
          <a:p>
            <a:r>
              <a:rPr lang="en-US" dirty="0">
                <a:effectLst/>
              </a:rPr>
              <a:t>SETDA Webinar, October 7, 2015</a:t>
            </a:r>
            <a:endParaRPr lang="en-US" dirty="0"/>
          </a:p>
        </p:txBody>
      </p:sp>
    </p:spTree>
    <p:extLst>
      <p:ext uri="{BB962C8B-B14F-4D97-AF65-F5344CB8AC3E}">
        <p14:creationId xmlns:p14="http://schemas.microsoft.com/office/powerpoint/2010/main" val="160948485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2168</TotalTime>
  <Words>1156</Words>
  <Application>Microsoft Macintosh PowerPoint</Application>
  <PresentationFormat>On-screen Show (4:3)</PresentationFormat>
  <Paragraphs>207</Paragraphs>
  <Slides>46</Slides>
  <Notes>20</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1_Office Theme</vt:lpstr>
      <vt:lpstr>1_Damask</vt:lpstr>
      <vt:lpstr>2_Office Theme</vt:lpstr>
      <vt:lpstr>PowerPoint Presentation</vt:lpstr>
      <vt:lpstr>Agenda </vt:lpstr>
      <vt:lpstr>State Educational Technology Directors Association</vt:lpstr>
      <vt:lpstr>   Tools and Resources: Digital Content</vt:lpstr>
      <vt:lpstr>New Online Portal</vt:lpstr>
      <vt:lpstr>Thank You</vt:lpstr>
      <vt:lpstr>Procurement</vt:lpstr>
      <vt:lpstr>Presenters</vt:lpstr>
      <vt:lpstr>Utah’s Instructional Materials Review Process and Digital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Texas Digital Resources  Kelly Callaway Division Director, Instructional Materials and Educational Technology  October 7, 2015</vt:lpstr>
      <vt:lpstr>PowerPoint Presentation</vt:lpstr>
      <vt:lpstr>Project Share Gateway Resources</vt:lpstr>
      <vt:lpstr>Project Share Gateway Resources</vt:lpstr>
      <vt:lpstr>Project Share Gateway Resources</vt:lpstr>
      <vt:lpstr>Texas Education on iTunes U</vt:lpstr>
      <vt:lpstr>Texas Education on iTunes U</vt:lpstr>
      <vt:lpstr>ESTAR/MSTAR Systems</vt:lpstr>
      <vt:lpstr>Adopted Digital Materials</vt:lpstr>
      <vt:lpstr>Adopted Digital Materials</vt:lpstr>
      <vt:lpstr>Information and Assistance </vt:lpstr>
      <vt:lpstr>New Online Portal</vt:lpstr>
      <vt:lpstr>Project Background</vt:lpstr>
      <vt:lpstr>Topics </vt:lpstr>
      <vt:lpstr>Site Features</vt:lpstr>
      <vt:lpstr>Home Page</vt:lpstr>
      <vt:lpstr>Topics by State </vt:lpstr>
      <vt:lpstr>Map by Topic and Number of Students</vt:lpstr>
      <vt:lpstr>Table Comparison</vt:lpstr>
      <vt:lpstr>State Profiles</vt:lpstr>
      <vt:lpstr>State Profiles At a Glance</vt:lpstr>
      <vt:lpstr>State Profiles Instructional Materials</vt:lpstr>
      <vt:lpstr>Deeper Dive by Topic</vt:lpstr>
      <vt:lpstr>Other Features</vt:lpstr>
      <vt:lpstr>Questions</vt:lpstr>
      <vt:lpstr>Coming Soon…</vt:lpstr>
      <vt:lpstr>Continue the Conversation Live Twitter Chat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Immanuel</dc:creator>
  <cp:lastModifiedBy>Christine Fox</cp:lastModifiedBy>
  <cp:revision>31</cp:revision>
  <dcterms:created xsi:type="dcterms:W3CDTF">2015-09-29T06:40:47Z</dcterms:created>
  <dcterms:modified xsi:type="dcterms:W3CDTF">2015-10-08T09:34:27Z</dcterms:modified>
</cp:coreProperties>
</file>