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3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ny Weiss" initials="" lastIdx="1" clrIdx="0"/>
  <p:cmAuthor id="1" name="Susannah Savage" initials="" lastIdx="1" clrIdx="1"/>
  <p:cmAuthor id="2" name="Christine Fox"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snapToObjects="1">
      <p:cViewPr varScale="1">
        <p:scale>
          <a:sx n="104" d="100"/>
          <a:sy n="104" d="100"/>
        </p:scale>
        <p:origin x="-9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14993268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mailto:dana.shaffer@fcc.gov" TargetMode="External"/><Relationship Id="rId4" Type="http://schemas.openxmlformats.org/officeDocument/2006/relationships/hyperlink" Target="mailto:Charles.Eberle@fcc.gov" TargetMode="External"/><Relationship Id="rId5" Type="http://schemas.openxmlformats.org/officeDocument/2006/relationships/hyperlink" Target="mailto:jfreddoso@gmail.com" TargetMode="External"/><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mailto:dana.shaffer@fcc.gov" TargetMode="External"/><Relationship Id="rId4" Type="http://schemas.openxmlformats.org/officeDocument/2006/relationships/hyperlink" Target="mailto:Charles.Eberle@fcc.gov" TargetMode="External"/><Relationship Id="rId5" Type="http://schemas.openxmlformats.org/officeDocument/2006/relationships/hyperlink" Target="mailto:jfreddoso@gmail.com" TargetMode="External"/><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 Id="rId3" Type="http://schemas.openxmlformats.org/officeDocument/2006/relationships/hyperlink" Target="http://www.usac.org/_res/documents/sl/pdf/handouts/SL-Glossary-of-Terms.pdf"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solidFill>
                  <a:srgbClr val="333333"/>
                </a:solidFill>
              </a:rPr>
              <a:t>SETDA/Common Sense suggest inserting state-specific data on connectivity shortages.</a:t>
            </a:r>
          </a:p>
        </p:txBody>
      </p:sp>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t>I changed last bullet.</a:t>
            </a:r>
          </a:p>
        </p:txBody>
      </p:sp>
      <p:sp>
        <p:nvSpPr>
          <p:cNvPr id="249" name="Shape 2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t>Note: </a:t>
            </a:r>
            <a:r>
              <a:rPr lang="en-US" dirty="0">
                <a:solidFill>
                  <a:schemeClr val="dk1"/>
                </a:solidFill>
              </a:rPr>
              <a:t>USAC and the FCC have not identified approved state matching examples. All matching funds are subject to FCC approval. If you have questions about eligible funds, please send direct inquiries to: Dana Shaffer FCC, Deputy Managing Director (</a:t>
            </a:r>
            <a:r>
              <a:rPr lang="en-US" dirty="0">
                <a:solidFill>
                  <a:schemeClr val="dk1"/>
                </a:solidFill>
                <a:hlinkClick r:id="rId3"/>
              </a:rPr>
              <a:t>dana.shaffer@fcc.gov</a:t>
            </a:r>
            <a:r>
              <a:rPr lang="en-US" dirty="0">
                <a:solidFill>
                  <a:schemeClr val="dk1"/>
                </a:solidFill>
              </a:rPr>
              <a:t>); Charles Eberle, FCC, Attorney Advisor, Wireline Competition Bureau (</a:t>
            </a:r>
            <a:r>
              <a:rPr lang="en-US" dirty="0">
                <a:solidFill>
                  <a:schemeClr val="dk1"/>
                </a:solidFill>
                <a:hlinkClick r:id="rId4"/>
              </a:rPr>
              <a:t>Charles.Eberle@fcc.gov</a:t>
            </a:r>
            <a:r>
              <a:rPr lang="en-US" dirty="0">
                <a:solidFill>
                  <a:schemeClr val="dk1"/>
                </a:solidFill>
              </a:rPr>
              <a:t>); or Joe Freddoso, USAC Consultant Dark Fiber (</a:t>
            </a:r>
            <a:r>
              <a:rPr lang="en-US" dirty="0">
                <a:solidFill>
                  <a:schemeClr val="dk1"/>
                </a:solidFill>
                <a:hlinkClick r:id="rId5"/>
              </a:rPr>
              <a:t>jfreddoso@gmail.com</a:t>
            </a:r>
            <a:r>
              <a:rPr lang="en-US" dirty="0">
                <a:solidFill>
                  <a:schemeClr val="dk1"/>
                </a:solidFill>
              </a:rPr>
              <a:t>).</a:t>
            </a:r>
          </a:p>
          <a:p>
            <a:pPr lvl="0" rtl="0">
              <a:spcBef>
                <a:spcPts val="0"/>
              </a:spcBef>
              <a:buNone/>
            </a:pPr>
            <a:endParaRPr dirty="0"/>
          </a:p>
        </p:txBody>
      </p:sp>
      <p:sp>
        <p:nvSpPr>
          <p:cNvPr id="268" name="Shape 2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lnSpc>
                <a:spcPct val="115000"/>
              </a:lnSpc>
              <a:spcBef>
                <a:spcPts val="0"/>
              </a:spcBef>
              <a:buNone/>
            </a:pPr>
            <a:endParaRPr/>
          </a:p>
        </p:txBody>
      </p:sp>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t>Note: </a:t>
            </a:r>
            <a:r>
              <a:rPr lang="en-US" dirty="0">
                <a:solidFill>
                  <a:schemeClr val="dk1"/>
                </a:solidFill>
              </a:rPr>
              <a:t>USAC and the FCC have not identified approved state matching examples. All matching funds are subject to FCC approval. If you have questions about eligible funds, please send direct inquiries to: Dana Shaffer FCC, Deputy Managing Director (</a:t>
            </a:r>
            <a:r>
              <a:rPr lang="en-US" dirty="0">
                <a:solidFill>
                  <a:schemeClr val="dk1"/>
                </a:solidFill>
                <a:hlinkClick r:id="rId3"/>
              </a:rPr>
              <a:t>dana.shaffer@fcc.gov</a:t>
            </a:r>
            <a:r>
              <a:rPr lang="en-US" dirty="0">
                <a:solidFill>
                  <a:schemeClr val="dk1"/>
                </a:solidFill>
              </a:rPr>
              <a:t>); Charles Eberle, FCC, Attorney Advisor, Wireline Competition Bureau (</a:t>
            </a:r>
            <a:r>
              <a:rPr lang="en-US" dirty="0">
                <a:solidFill>
                  <a:schemeClr val="dk1"/>
                </a:solidFill>
                <a:hlinkClick r:id="rId4"/>
              </a:rPr>
              <a:t>Charles.Eberle@fcc.gov</a:t>
            </a:r>
            <a:r>
              <a:rPr lang="en-US" dirty="0">
                <a:solidFill>
                  <a:schemeClr val="dk1"/>
                </a:solidFill>
              </a:rPr>
              <a:t>); or Joe Freddoso, USAC Consultant Dark Fiber (</a:t>
            </a:r>
            <a:r>
              <a:rPr lang="en-US" dirty="0">
                <a:solidFill>
                  <a:schemeClr val="dk1"/>
                </a:solidFill>
                <a:hlinkClick r:id="rId5"/>
              </a:rPr>
              <a:t>jfreddoso@gmail.com</a:t>
            </a:r>
            <a:r>
              <a:rPr lang="en-US" dirty="0">
                <a:solidFill>
                  <a:schemeClr val="dk1"/>
                </a:solidFill>
              </a:rPr>
              <a:t>).</a:t>
            </a:r>
          </a:p>
          <a:p>
            <a:pPr lvl="0" rtl="0">
              <a:spcBef>
                <a:spcPts val="0"/>
              </a:spcBef>
              <a:buNone/>
            </a:pPr>
            <a:endParaRPr dirty="0"/>
          </a:p>
        </p:txBody>
      </p:sp>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solidFill>
                  <a:srgbClr val="333333"/>
                </a:solidFill>
              </a:rPr>
              <a:t>SETDA/Common Sense recommend that individual states insert data on Wi-Fi connectivity within their states.</a:t>
            </a:r>
          </a:p>
        </p:txBody>
      </p:sp>
      <p:sp>
        <p:nvSpPr>
          <p:cNvPr id="281" name="Shape 2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86" name="Shape 2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rtl="0">
              <a:spcBef>
                <a:spcPts val="0"/>
              </a:spcBef>
              <a:buNone/>
            </a:pPr>
            <a:r>
              <a:rPr lang="en-US" dirty="0"/>
              <a:t>From Jerome: “</a:t>
            </a:r>
            <a:r>
              <a:rPr lang="en-US" sz="1000" dirty="0">
                <a:solidFill>
                  <a:srgbClr val="333333"/>
                </a:solidFill>
              </a:rPr>
              <a:t>I still have a hang-up on the use of the words "available now". E-rate isn't as set of funds available now........”</a:t>
            </a:r>
          </a:p>
          <a:p>
            <a:pPr rtl="0">
              <a:spcBef>
                <a:spcPts val="0"/>
              </a:spcBef>
              <a:buNone/>
            </a:pPr>
            <a:endParaRPr sz="1000">
              <a:solidFill>
                <a:srgbClr val="333333"/>
              </a:solidFill>
            </a:endParaRPr>
          </a:p>
          <a:p>
            <a:pPr lvl="0" rtl="0">
              <a:spcBef>
                <a:spcPts val="0"/>
              </a:spcBef>
              <a:buNone/>
            </a:pPr>
            <a:r>
              <a:rPr lang="en-US" sz="1200" dirty="0">
                <a:solidFill>
                  <a:srgbClr val="333333"/>
                </a:solidFill>
              </a:rPr>
              <a:t>I think we should leave it how it is. Your call. </a:t>
            </a:r>
          </a:p>
        </p:txBody>
      </p:sp>
      <p:sp>
        <p:nvSpPr>
          <p:cNvPr id="292" name="Shape 2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98" name="Shape 2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306" name="Shape 3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315" name="Shape 3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Clr>
                <a:schemeClr val="dk1"/>
              </a:buClr>
              <a:buSzPct val="78571"/>
              <a:buFont typeface="Arial"/>
              <a:buNone/>
            </a:pPr>
            <a:r>
              <a:rPr lang="en-US" dirty="0">
                <a:solidFill>
                  <a:srgbClr val="333333"/>
                </a:solidFill>
              </a:rPr>
              <a:t>Individual presenters should add/take away definitions as they see fit--keeping in mind that USAC has a full glossary: </a:t>
            </a:r>
            <a:r>
              <a:rPr lang="en-US" u="sng" dirty="0">
                <a:solidFill>
                  <a:schemeClr val="hlink"/>
                </a:solidFill>
                <a:hlinkClick r:id="rId3"/>
              </a:rPr>
              <a:t>http://www.usac.org/_res/documents/sl/pdf</a:t>
            </a:r>
            <a:r>
              <a:rPr lang="en-US" u="sng">
                <a:solidFill>
                  <a:schemeClr val="hlink"/>
                </a:solidFill>
                <a:hlinkClick r:id="rId3"/>
              </a:rPr>
              <a:t>/handouts/SL-Glossary-of-Terms.pdf</a:t>
            </a:r>
            <a:r>
              <a:rPr lang="en-US">
                <a:solidFill>
                  <a:srgbClr val="333333"/>
                </a:solidFill>
              </a:rPr>
              <a:t> </a:t>
            </a:r>
          </a:p>
          <a:p>
            <a:pPr lvl="0" rtl="0">
              <a:spcBef>
                <a:spcPts val="0"/>
              </a:spcBef>
              <a:buNone/>
            </a:pPr>
            <a:endParaRPr/>
          </a:p>
        </p:txBody>
      </p:sp>
      <p:sp>
        <p:nvSpPr>
          <p:cNvPr id="321" name="Shape 3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327" name="Shape 3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Shape 3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lgn="ctr" rtl="0">
              <a:lnSpc>
                <a:spcPct val="115000"/>
              </a:lnSpc>
              <a:spcBef>
                <a:spcPts val="0"/>
              </a:spcBef>
              <a:buNone/>
            </a:pPr>
            <a:endParaRP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dirty="0"/>
          </a:p>
        </p:txBody>
      </p:sp>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92" name="Shape 1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dirty="0">
                <a:solidFill>
                  <a:srgbClr val="333333"/>
                </a:solidFill>
              </a:rPr>
              <a:t>SETDA/Common Sense suggests putting in state specific discount information into this slide.</a:t>
            </a:r>
          </a:p>
        </p:txBody>
      </p:sp>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sz="4400" b="0" i="0" u="none" strike="noStrike" cap="none" baseline="0">
                <a:solidFill>
                  <a:srgbClr val="007DB1"/>
                </a:solidFill>
                <a:latin typeface="Arial"/>
                <a:ea typeface="Arial"/>
                <a:cs typeface="Arial"/>
                <a:sym typeface="Arial"/>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Arial"/>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Arial"/>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sz="4400">
                <a:solidFill>
                  <a:srgbClr val="007DB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rgbClr val="007DB1"/>
              </a:buClr>
              <a:buNone/>
              <a:defRPr sz="4400">
                <a:solidFill>
                  <a:srgbClr val="007DB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685800" y="2130425"/>
            <a:ext cx="7772400" cy="1470000"/>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88" name="Shape 8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89" name="Shape 89"/>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0" name="Shape 90"/>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1" name="Shape 91"/>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4" name="Shape 94"/>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95" name="Shape 95"/>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6" name="Shape 96"/>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7" name="Shape 97"/>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722312" y="4406900"/>
            <a:ext cx="7772400" cy="136199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0" name="Shape 100"/>
          <p:cNvSpPr txBox="1">
            <a:spLocks noGrp="1"/>
          </p:cNvSpPr>
          <p:nvPr>
            <p:ph type="body" idx="1"/>
          </p:nvPr>
        </p:nvSpPr>
        <p:spPr>
          <a:xfrm>
            <a:off x="722312" y="2906713"/>
            <a:ext cx="7772400" cy="1500300"/>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01" name="Shape 101"/>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2" name="Shape 102"/>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3" name="Shape 103"/>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6" name="Shape 106"/>
          <p:cNvSpPr txBox="1">
            <a:spLocks noGrp="1"/>
          </p:cNvSpPr>
          <p:nvPr>
            <p:ph type="body" idx="1"/>
          </p:nvPr>
        </p:nvSpPr>
        <p:spPr>
          <a:xfrm>
            <a:off x="457200" y="1600200"/>
            <a:ext cx="4038599" cy="45261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7" name="Shape 107"/>
          <p:cNvSpPr txBox="1">
            <a:spLocks noGrp="1"/>
          </p:cNvSpPr>
          <p:nvPr>
            <p:ph type="body" idx="2"/>
          </p:nvPr>
        </p:nvSpPr>
        <p:spPr>
          <a:xfrm>
            <a:off x="4648200" y="1600200"/>
            <a:ext cx="4038599" cy="45261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8" name="Shape 108"/>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9" name="Shape 109"/>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0" name="Shape 110"/>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3" name="Shape 113"/>
          <p:cNvSpPr txBox="1">
            <a:spLocks noGrp="1"/>
          </p:cNvSpPr>
          <p:nvPr>
            <p:ph type="body" idx="1"/>
          </p:nvPr>
        </p:nvSpPr>
        <p:spPr>
          <a:xfrm>
            <a:off x="457200" y="1535112"/>
            <a:ext cx="4040099" cy="639900"/>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14" name="Shape 114"/>
          <p:cNvSpPr txBox="1">
            <a:spLocks noGrp="1"/>
          </p:cNvSpPr>
          <p:nvPr>
            <p:ph type="body" idx="2"/>
          </p:nvPr>
        </p:nvSpPr>
        <p:spPr>
          <a:xfrm>
            <a:off x="457200" y="2174875"/>
            <a:ext cx="4040099" cy="39513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5" name="Shape 115"/>
          <p:cNvSpPr txBox="1">
            <a:spLocks noGrp="1"/>
          </p:cNvSpPr>
          <p:nvPr>
            <p:ph type="body" idx="3"/>
          </p:nvPr>
        </p:nvSpPr>
        <p:spPr>
          <a:xfrm>
            <a:off x="4645025" y="1535112"/>
            <a:ext cx="4041900" cy="639900"/>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16" name="Shape 116"/>
          <p:cNvSpPr txBox="1">
            <a:spLocks noGrp="1"/>
          </p:cNvSpPr>
          <p:nvPr>
            <p:ph type="body" idx="4"/>
          </p:nvPr>
        </p:nvSpPr>
        <p:spPr>
          <a:xfrm>
            <a:off x="4645025" y="2174875"/>
            <a:ext cx="4041900" cy="39513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7" name="Shape 117"/>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8" name="Shape 118"/>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9" name="Shape 119"/>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2" name="Shape 122"/>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3" name="Shape 123"/>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4" name="Shape 124"/>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5"/>
        <p:cNvGrpSpPr/>
        <p:nvPr/>
      </p:nvGrpSpPr>
      <p:grpSpPr>
        <a:xfrm>
          <a:off x="0" y="0"/>
          <a:ext cx="0" cy="0"/>
          <a:chOff x="0" y="0"/>
          <a:chExt cx="0" cy="0"/>
        </a:xfrm>
      </p:grpSpPr>
      <p:sp>
        <p:nvSpPr>
          <p:cNvPr id="126" name="Shape 126"/>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7" name="Shape 127"/>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8" name="Shape 128"/>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3050"/>
            <a:ext cx="3008399" cy="1161900"/>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1" name="Shape 131"/>
          <p:cNvSpPr txBox="1">
            <a:spLocks noGrp="1"/>
          </p:cNvSpPr>
          <p:nvPr>
            <p:ph type="body" idx="1"/>
          </p:nvPr>
        </p:nvSpPr>
        <p:spPr>
          <a:xfrm>
            <a:off x="3575050" y="273050"/>
            <a:ext cx="5111699" cy="58529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2" name="Shape 132"/>
          <p:cNvSpPr txBox="1">
            <a:spLocks noGrp="1"/>
          </p:cNvSpPr>
          <p:nvPr>
            <p:ph type="body" idx="2"/>
          </p:nvPr>
        </p:nvSpPr>
        <p:spPr>
          <a:xfrm>
            <a:off x="457200" y="1435100"/>
            <a:ext cx="3008399" cy="46910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33" name="Shape 133"/>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4" name="Shape 134"/>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5" name="Shape 135"/>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sz="4400">
                <a:solidFill>
                  <a:srgbClr val="007DB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 name="Shape 1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1792288" y="4800600"/>
            <a:ext cx="5486399" cy="5666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8" name="Shape 138"/>
          <p:cNvSpPr>
            <a:spLocks noGrp="1"/>
          </p:cNvSpPr>
          <p:nvPr>
            <p:ph type="pic" idx="2"/>
          </p:nvPr>
        </p:nvSpPr>
        <p:spPr>
          <a:xfrm>
            <a:off x="1792288" y="612775"/>
            <a:ext cx="5486399" cy="4114800"/>
          </a:xfrm>
          <a:prstGeom prst="rect">
            <a:avLst/>
          </a:prstGeom>
          <a:noFill/>
          <a:ln>
            <a:noFill/>
          </a:ln>
        </p:spPr>
      </p:sp>
      <p:sp>
        <p:nvSpPr>
          <p:cNvPr id="139" name="Shape 139"/>
          <p:cNvSpPr txBox="1">
            <a:spLocks noGrp="1"/>
          </p:cNvSpPr>
          <p:nvPr>
            <p:ph type="body" idx="1"/>
          </p:nvPr>
        </p:nvSpPr>
        <p:spPr>
          <a:xfrm>
            <a:off x="1792288" y="5367337"/>
            <a:ext cx="5486399" cy="8048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40" name="Shape 140"/>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1" name="Shape 141"/>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2" name="Shape 142"/>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5" name="Shape 145"/>
          <p:cNvSpPr txBox="1">
            <a:spLocks noGrp="1"/>
          </p:cNvSpPr>
          <p:nvPr>
            <p:ph type="body" idx="1"/>
          </p:nvPr>
        </p:nvSpPr>
        <p:spPr>
          <a:xfrm rot="5400000">
            <a:off x="2308949" y="-251550"/>
            <a:ext cx="4526100"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46" name="Shape 146"/>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7" name="Shape 147"/>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8" name="Shape 148"/>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rot="5400000">
            <a:off x="4732349" y="2171687"/>
            <a:ext cx="5851500" cy="20574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1" name="Shape 151"/>
          <p:cNvSpPr txBox="1">
            <a:spLocks noGrp="1"/>
          </p:cNvSpPr>
          <p:nvPr>
            <p:ph type="body" idx="1"/>
          </p:nvPr>
        </p:nvSpPr>
        <p:spPr>
          <a:xfrm rot="5400000">
            <a:off x="541350" y="190488"/>
            <a:ext cx="5851500"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52" name="Shape 152"/>
          <p:cNvSpPr txBox="1">
            <a:spLocks noGrp="1"/>
          </p:cNvSpPr>
          <p:nvPr>
            <p:ph type="dt" idx="10"/>
          </p:nvPr>
        </p:nvSpPr>
        <p:spPr>
          <a:xfrm>
            <a:off x="457200" y="6356350"/>
            <a:ext cx="2133599"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3" name="Shape 153"/>
          <p:cNvSpPr txBox="1">
            <a:spLocks noGrp="1"/>
          </p:cNvSpPr>
          <p:nvPr>
            <p:ph type="ftr" idx="11"/>
          </p:nvPr>
        </p:nvSpPr>
        <p:spPr>
          <a:xfrm>
            <a:off x="3124200" y="6356350"/>
            <a:ext cx="2895600" cy="3650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4" name="Shape 154"/>
          <p:cNvSpPr txBox="1">
            <a:spLocks noGrp="1"/>
          </p:cNvSpPr>
          <p:nvPr>
            <p:ph type="sldNum" idx="12"/>
          </p:nvPr>
        </p:nvSpPr>
        <p:spPr>
          <a:xfrm>
            <a:off x="6553200" y="6356350"/>
            <a:ext cx="2133599" cy="3650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none"/>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sz="4400">
                <a:solidFill>
                  <a:srgbClr val="007DB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29" name="Shape 29"/>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0" name="Shape 30"/>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6" name="Shape 3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7" name="Shape 3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8" name="Shape 3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9" name="Shape 39"/>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sz="4400">
                <a:solidFill>
                  <a:srgbClr val="007DB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5" name="Shape 45"/>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6" name="Shape 46"/>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7"/>
        <p:cNvGrpSpPr/>
        <p:nvPr/>
      </p:nvGrpSpPr>
      <p:grpSpPr>
        <a:xfrm>
          <a:off x="0" y="0"/>
          <a:ext cx="0" cy="0"/>
          <a:chOff x="0" y="0"/>
          <a:chExt cx="0" cy="0"/>
        </a:xfrm>
      </p:grpSpPr>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54" name="Shape 5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a:spLocks noGrp="1"/>
          </p:cNvSpPr>
          <p:nvPr>
            <p:ph type="pic" idx="2"/>
          </p:nvPr>
        </p:nvSpPr>
        <p:spPr>
          <a:xfrm>
            <a:off x="1792288" y="612775"/>
            <a:ext cx="5486399" cy="4114800"/>
          </a:xfrm>
          <a:prstGeom prst="rect">
            <a:avLst/>
          </a:prstGeom>
          <a:noFill/>
          <a:ln>
            <a:noFill/>
          </a:ln>
        </p:spPr>
      </p:sp>
      <p:sp>
        <p:nvSpPr>
          <p:cNvPr id="61" name="Shape 6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sz="4400" b="0" i="0" u="none" strike="noStrike" cap="none" baseline="0">
                <a:solidFill>
                  <a:srgbClr val="007DB1"/>
                </a:solidFill>
                <a:latin typeface="Arial"/>
                <a:ea typeface="Arial"/>
                <a:cs typeface="Arial"/>
                <a:sym typeface="Arial"/>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sldNum" idx="12"/>
          </p:nvPr>
        </p:nvSpPr>
        <p:spPr>
          <a:xfrm>
            <a:off x="8556783" y="6333134"/>
            <a:ext cx="548699" cy="524999"/>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US" sz="1300">
                <a:solidFill>
                  <a:schemeClr val="dk1"/>
                </a:solidFill>
                <a:latin typeface="Calibri"/>
                <a:ea typeface="Calibri"/>
                <a:cs typeface="Calibri"/>
                <a:sym typeface="Calibri"/>
              </a:rPr>
              <a:t>‹#›</a:t>
            </a:fld>
            <a:endParaRPr lang="en-US" sz="1300"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85" name="Shape 85"/>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png"/><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8.png"/><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1" Type="http://schemas.openxmlformats.org/officeDocument/2006/relationships/hyperlink" Target="http://www.usac.org/_res/documents/sl/pdf/handouts/SL-Glossary-of-Terms.pdf" TargetMode="External"/><Relationship Id="rId12" Type="http://schemas.openxmlformats.org/officeDocument/2006/relationships/image" Target="../media/image4.gif"/><Relationship Id="rId13" Type="http://schemas.openxmlformats.org/officeDocument/2006/relationships/image" Target="../media/image3.jpg"/><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image" Target="../media/image2.png"/><Relationship Id="rId4" Type="http://schemas.openxmlformats.org/officeDocument/2006/relationships/hyperlink" Target="http://www.setda.org/priorities/equity-of-access/e-rate-modernization/" TargetMode="External"/><Relationship Id="rId5" Type="http://schemas.openxmlformats.org/officeDocument/2006/relationships/hyperlink" Target="https://www.fcc.gov/e-rate-update" TargetMode="External"/><Relationship Id="rId6" Type="http://schemas.openxmlformats.org/officeDocument/2006/relationships/hyperlink" Target="https://www.fcc.gov/page/summary-e-rate-modernization-order" TargetMode="External"/><Relationship Id="rId7" Type="http://schemas.openxmlformats.org/officeDocument/2006/relationships/hyperlink" Target="https://apps.fcc.gov/edocs_public/attachmatch/FCC-14-99A1.pdf" TargetMode="External"/><Relationship Id="rId8" Type="http://schemas.openxmlformats.org/officeDocument/2006/relationships/hyperlink" Target="https://apps.fcc.gov/edocs_public/attachmatch/FCC-14-189A1.pdf" TargetMode="External"/><Relationship Id="rId9" Type="http://schemas.openxmlformats.org/officeDocument/2006/relationships/hyperlink" Target="http://usac.org/default.aspx" TargetMode="External"/><Relationship Id="rId10" Type="http://schemas.openxmlformats.org/officeDocument/2006/relationships/hyperlink" Target="http://usac.org/sl/about/getting-started/default.asp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etda.org/priorities/equity-of-access/the-broadband-imperative/" TargetMode="External"/><Relationship Id="rId5" Type="http://schemas.openxmlformats.org/officeDocument/2006/relationships/image" Target="../media/image9.jpg"/><Relationship Id="rId6" Type="http://schemas.openxmlformats.org/officeDocument/2006/relationships/image" Target="../media/image10.png"/><Relationship Id="rId7" Type="http://schemas.openxmlformats.org/officeDocument/2006/relationships/hyperlink" Target="https://www.commonsensemedia.org/about-us/news/press-releases/common-sense-kids-action-releases-new-broadband-policy-brief" TargetMode="External"/><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mailto:Charles.Eberle@fcc.gov" TargetMode="External"/><Relationship Id="rId5" Type="http://schemas.openxmlformats.org/officeDocument/2006/relationships/hyperlink" Target="mailto:cfox@setda.org" TargetMode="External"/><Relationship Id="rId6" Type="http://schemas.openxmlformats.org/officeDocument/2006/relationships/hyperlink" Target="mailto:ssavage@commonsense.org" TargetMode="External"/><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etda.org/" TargetMode="External"/><Relationship Id="rId5" Type="http://schemas.openxmlformats.org/officeDocument/2006/relationships/hyperlink" Target="https://commonsensemedia.org/kids-action" TargetMode="External"/><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gif"/><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usac.org/_res/documents/sl/training/2015/Simplifying-Discount-Calculations.pdf" TargetMode="External"/><Relationship Id="rId5"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685800" y="1269069"/>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5600" dirty="0"/>
              <a:t>The E-rate Opportunity</a:t>
            </a:r>
          </a:p>
        </p:txBody>
      </p:sp>
      <p:sp>
        <p:nvSpPr>
          <p:cNvPr id="79" name="Shape 79"/>
          <p:cNvSpPr txBox="1">
            <a:spLocks noGrp="1"/>
          </p:cNvSpPr>
          <p:nvPr>
            <p:ph type="subTitle" idx="1"/>
          </p:nvPr>
        </p:nvSpPr>
        <p:spPr>
          <a:xfrm>
            <a:off x="1371600" y="2693500"/>
            <a:ext cx="6400799" cy="1752600"/>
          </a:xfrm>
          <a:prstGeom prst="rect">
            <a:avLst/>
          </a:prstGeom>
          <a:noFill/>
          <a:ln>
            <a:noFill/>
          </a:ln>
        </p:spPr>
        <p:txBody>
          <a:bodyPr lIns="91425" tIns="45700" rIns="91425" bIns="45700" anchor="t" anchorCtr="0">
            <a:noAutofit/>
          </a:bodyPr>
          <a:lstStyle/>
          <a:p>
            <a:pPr lvl="0" rtl="0">
              <a:spcBef>
                <a:spcPts val="0"/>
              </a:spcBef>
              <a:buClr>
                <a:srgbClr val="888888"/>
              </a:buClr>
              <a:buSzPct val="25000"/>
              <a:buFont typeface="Arial"/>
              <a:buNone/>
            </a:pPr>
            <a:r>
              <a:rPr lang="en-US" sz="4400" dirty="0"/>
              <a:t>E-rate Modernization Resources for District Digital Leaders</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07"/>
        <p:cNvGrpSpPr/>
        <p:nvPr/>
      </p:nvGrpSpPr>
      <p:grpSpPr>
        <a:xfrm>
          <a:off x="0" y="0"/>
          <a:ext cx="0" cy="0"/>
          <a:chOff x="0" y="0"/>
          <a:chExt cx="0" cy="0"/>
        </a:xfrm>
      </p:grpSpPr>
      <p:sp>
        <p:nvSpPr>
          <p:cNvPr id="208" name="Shape 20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3800" dirty="0">
                <a:solidFill>
                  <a:srgbClr val="007DB1"/>
                </a:solidFill>
              </a:rPr>
              <a:t>Competitive Bidding Requirements </a:t>
            </a:r>
          </a:p>
        </p:txBody>
      </p:sp>
      <p:sp>
        <p:nvSpPr>
          <p:cNvPr id="209" name="Shape 209"/>
          <p:cNvSpPr txBox="1"/>
          <p:nvPr/>
        </p:nvSpPr>
        <p:spPr>
          <a:xfrm>
            <a:off x="685800" y="1497300"/>
            <a:ext cx="7917900" cy="4274700"/>
          </a:xfrm>
          <a:prstGeom prst="rect">
            <a:avLst/>
          </a:prstGeom>
          <a:noFill/>
          <a:ln>
            <a:noFill/>
          </a:ln>
        </p:spPr>
        <p:txBody>
          <a:bodyPr lIns="91425" tIns="91425" rIns="91425" bIns="91425" anchor="ctr" anchorCtr="0">
            <a:noAutofit/>
          </a:bodyPr>
          <a:lstStyle/>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Applicants must conduct fair and open competitive bidding process. </a:t>
            </a:r>
          </a:p>
          <a:p>
            <a:pPr lvl="0" rtl="0">
              <a:spcBef>
                <a:spcPts val="0"/>
              </a:spcBef>
              <a:buNone/>
            </a:pPr>
            <a:endParaRPr sz="3000">
              <a:solidFill>
                <a:srgbClr val="888888"/>
              </a:solidFill>
              <a:latin typeface="Calibri"/>
              <a:ea typeface="Calibri"/>
              <a:cs typeface="Calibri"/>
              <a:sym typeface="Calibri"/>
            </a:endParaRPr>
          </a:p>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Applicants must select the most cost-effective service provider.</a:t>
            </a:r>
          </a:p>
          <a:p>
            <a:pPr lvl="0" rtl="0">
              <a:spcBef>
                <a:spcPts val="0"/>
              </a:spcBef>
              <a:buSzPct val="36666"/>
              <a:buNone/>
            </a:pPr>
            <a:r>
              <a:rPr lang="en-US" sz="3000" dirty="0">
                <a:solidFill>
                  <a:srgbClr val="888888"/>
                </a:solidFill>
                <a:latin typeface="Calibri"/>
                <a:ea typeface="Calibri"/>
                <a:cs typeface="Calibri"/>
                <a:sym typeface="Calibri"/>
              </a:rPr>
              <a:t> </a:t>
            </a:r>
          </a:p>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Price of eligible products and services must be the most heavily weighted bid evaluation factor.  </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13"/>
        <p:cNvGrpSpPr/>
        <p:nvPr/>
      </p:nvGrpSpPr>
      <p:grpSpPr>
        <a:xfrm>
          <a:off x="0" y="0"/>
          <a:ext cx="0" cy="0"/>
          <a:chOff x="0" y="0"/>
          <a:chExt cx="0" cy="0"/>
        </a:xfrm>
      </p:grpSpPr>
      <p:sp>
        <p:nvSpPr>
          <p:cNvPr id="214" name="Shape 21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The Success of E-rate</a:t>
            </a:r>
          </a:p>
        </p:txBody>
      </p:sp>
      <p:sp>
        <p:nvSpPr>
          <p:cNvPr id="215" name="Shape 215"/>
          <p:cNvSpPr txBox="1">
            <a:spLocks noGrp="1"/>
          </p:cNvSpPr>
          <p:nvPr>
            <p:ph type="subTitle" idx="1"/>
          </p:nvPr>
        </p:nvSpPr>
        <p:spPr>
          <a:xfrm>
            <a:off x="4609700" y="1500375"/>
            <a:ext cx="4371000" cy="4029599"/>
          </a:xfrm>
          <a:prstGeom prst="rect">
            <a:avLst/>
          </a:prstGeom>
          <a:noFill/>
          <a:ln>
            <a:noFill/>
          </a:ln>
        </p:spPr>
        <p:txBody>
          <a:bodyPr lIns="91425" tIns="45700" rIns="91425" bIns="45700" anchor="t" anchorCtr="0">
            <a:noAutofit/>
          </a:bodyPr>
          <a:lstStyle/>
          <a:p>
            <a:pPr marR="0" lvl="0" algn="l" rtl="0">
              <a:spcBef>
                <a:spcPts val="0"/>
              </a:spcBef>
              <a:buNone/>
            </a:pPr>
            <a:endParaRPr sz="20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In 1996, only 14% of classrooms had access to the Internet. Most classrooms with Internet had a low-quality dial-up connection. </a:t>
            </a:r>
          </a:p>
          <a:p>
            <a:pPr marR="0" lvl="0" algn="l" rtl="0">
              <a:spcBef>
                <a:spcPts val="0"/>
              </a:spcBef>
              <a:buNone/>
            </a:pPr>
            <a:endParaRPr sz="2400">
              <a:solidFill>
                <a:srgbClr val="888888"/>
              </a:solidFill>
              <a:latin typeface="Calibri"/>
              <a:ea typeface="Calibri"/>
              <a:cs typeface="Calibri"/>
              <a:sym typeface="Calibri"/>
            </a:endParaRPr>
          </a:p>
          <a:p>
            <a:pPr marL="457200" marR="0" lvl="0" indent="-355600" algn="l" rtl="0">
              <a:spcBef>
                <a:spcPts val="0"/>
              </a:spcBef>
              <a:buClr>
                <a:srgbClr val="888888"/>
              </a:buClr>
              <a:buSzPct val="83333"/>
              <a:buFont typeface="Calibri"/>
              <a:buChar char="●"/>
            </a:pPr>
            <a:r>
              <a:rPr lang="en-US" sz="2400" dirty="0">
                <a:solidFill>
                  <a:srgbClr val="888888"/>
                </a:solidFill>
                <a:latin typeface="Calibri"/>
                <a:ea typeface="Calibri"/>
                <a:cs typeface="Calibri"/>
                <a:sym typeface="Calibri"/>
              </a:rPr>
              <a:t>By 2005, 94% of all instructional classrooms had a </a:t>
            </a:r>
            <a:r>
              <a:rPr lang="en-US" sz="2400" b="1" dirty="0">
                <a:solidFill>
                  <a:srgbClr val="888888"/>
                </a:solidFill>
                <a:latin typeface="Calibri"/>
                <a:ea typeface="Calibri"/>
                <a:cs typeface="Calibri"/>
                <a:sym typeface="Calibri"/>
              </a:rPr>
              <a:t>basic</a:t>
            </a:r>
            <a:r>
              <a:rPr lang="en-US" sz="2400" dirty="0">
                <a:solidFill>
                  <a:srgbClr val="888888"/>
                </a:solidFill>
                <a:latin typeface="Calibri"/>
                <a:ea typeface="Calibri"/>
                <a:cs typeface="Calibri"/>
                <a:sym typeface="Calibri"/>
              </a:rPr>
              <a:t> Internet connection.</a:t>
            </a:r>
            <a:r>
              <a:rPr lang="en-US" sz="2000" dirty="0">
                <a:solidFill>
                  <a:srgbClr val="888888"/>
                </a:solidFill>
                <a:latin typeface="Calibri"/>
                <a:ea typeface="Calibri"/>
                <a:cs typeface="Calibri"/>
                <a:sym typeface="Calibri"/>
              </a:rPr>
              <a:t> </a:t>
            </a:r>
          </a:p>
        </p:txBody>
      </p:sp>
      <p:pic>
        <p:nvPicPr>
          <p:cNvPr id="216" name="Shape 216"/>
          <p:cNvPicPr preferRelativeResize="0"/>
          <p:nvPr/>
        </p:nvPicPr>
        <p:blipFill rotWithShape="1">
          <a:blip r:embed="rId4">
            <a:alphaModFix/>
          </a:blip>
          <a:srcRect r="43550" b="4616"/>
          <a:stretch/>
        </p:blipFill>
        <p:spPr>
          <a:xfrm>
            <a:off x="588450" y="2263750"/>
            <a:ext cx="3836399" cy="2748800"/>
          </a:xfrm>
          <a:prstGeom prst="rect">
            <a:avLst/>
          </a:prstGeom>
          <a:noFill/>
          <a:ln>
            <a:noFill/>
          </a:ln>
        </p:spPr>
      </p:pic>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20"/>
        <p:cNvGrpSpPr/>
        <p:nvPr/>
      </p:nvGrpSpPr>
      <p:grpSpPr>
        <a:xfrm>
          <a:off x="0" y="0"/>
          <a:ext cx="0" cy="0"/>
          <a:chOff x="0" y="0"/>
          <a:chExt cx="0" cy="0"/>
        </a:xfrm>
      </p:grpSpPr>
      <p:sp>
        <p:nvSpPr>
          <p:cNvPr id="221" name="Shape 22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III. E-rate Modernization </a:t>
            </a:r>
          </a:p>
        </p:txBody>
      </p:sp>
      <p:sp>
        <p:nvSpPr>
          <p:cNvPr id="222" name="Shape 222"/>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Issues with E-rate</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Modernization Orders (2014) </a:t>
            </a:r>
          </a:p>
          <a:p>
            <a:pPr marR="0" lvl="0" algn="l" rtl="0">
              <a:spcBef>
                <a:spcPts val="0"/>
              </a:spcBef>
              <a:buNone/>
            </a:pPr>
            <a:endParaRPr sz="2400">
              <a:solidFill>
                <a:srgbClr val="888888"/>
              </a:solidFill>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26"/>
        <p:cNvGrpSpPr/>
        <p:nvPr/>
      </p:nvGrpSpPr>
      <p:grpSpPr>
        <a:xfrm>
          <a:off x="0" y="0"/>
          <a:ext cx="0" cy="0"/>
          <a:chOff x="0" y="0"/>
          <a:chExt cx="0" cy="0"/>
        </a:xfrm>
      </p:grpSpPr>
      <p:sp>
        <p:nvSpPr>
          <p:cNvPr id="227" name="Shape 22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800" dirty="0">
                <a:solidFill>
                  <a:srgbClr val="007DB1"/>
                </a:solidFill>
              </a:rPr>
              <a:t>Issues with E-rate </a:t>
            </a:r>
          </a:p>
        </p:txBody>
      </p:sp>
      <p:sp>
        <p:nvSpPr>
          <p:cNvPr id="228" name="Shape 228"/>
          <p:cNvSpPr txBox="1">
            <a:spLocks noGrp="1"/>
          </p:cNvSpPr>
          <p:nvPr>
            <p:ph type="subTitle" idx="1"/>
          </p:nvPr>
        </p:nvSpPr>
        <p:spPr>
          <a:xfrm>
            <a:off x="685800" y="1404475"/>
            <a:ext cx="7772400" cy="4179000"/>
          </a:xfrm>
          <a:prstGeom prst="rect">
            <a:avLst/>
          </a:prstGeom>
          <a:noFill/>
          <a:ln>
            <a:noFill/>
          </a:ln>
        </p:spPr>
        <p:txBody>
          <a:bodyPr lIns="91425" tIns="45700" rIns="91425" bIns="45700" anchor="t" anchorCtr="0">
            <a:noAutofit/>
          </a:bodyPr>
          <a:lstStyle/>
          <a:p>
            <a:pPr marR="0" lvl="0" algn="l" rtl="0">
              <a:spcBef>
                <a:spcPts val="0"/>
              </a:spcBef>
              <a:buNone/>
            </a:pPr>
            <a:r>
              <a:rPr lang="en-US" sz="2400" dirty="0">
                <a:solidFill>
                  <a:srgbClr val="888888"/>
                </a:solidFill>
                <a:latin typeface="Calibri"/>
                <a:ea typeface="Calibri"/>
                <a:cs typeface="Calibri"/>
                <a:sym typeface="Calibri"/>
              </a:rPr>
              <a:t>E-rate rules and structure were largely untouched from 1996 until 2014. Despite its success, the program suffered from: </a:t>
            </a:r>
          </a:p>
          <a:p>
            <a:pPr marR="0" lvl="0" algn="l" rtl="0">
              <a:spcBef>
                <a:spcPts val="0"/>
              </a:spcBef>
              <a:buNone/>
            </a:pPr>
            <a:endParaRPr sz="12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Insufficient School/Library Connectivity. </a:t>
            </a:r>
            <a:r>
              <a:rPr lang="en-US" sz="2400" dirty="0">
                <a:solidFill>
                  <a:srgbClr val="888888"/>
                </a:solidFill>
                <a:latin typeface="Calibri"/>
                <a:ea typeface="Calibri"/>
                <a:cs typeface="Calibri"/>
                <a:sym typeface="Calibri"/>
              </a:rPr>
              <a:t>31% of urban schools and 41% of rural schools do not have a basic fiber connection, and 68% of school districts do not have a single school that meets the FCC’s connectivity targets. </a:t>
            </a:r>
          </a:p>
          <a:p>
            <a:pPr marR="0" lvl="0" algn="l" rtl="0">
              <a:spcBef>
                <a:spcPts val="0"/>
              </a:spcBef>
              <a:buNone/>
            </a:pPr>
            <a:endParaRPr sz="10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 </a:t>
            </a:r>
            <a:r>
              <a:rPr lang="en-US" sz="2400" b="1" dirty="0">
                <a:solidFill>
                  <a:srgbClr val="888888"/>
                </a:solidFill>
                <a:latin typeface="Calibri"/>
                <a:ea typeface="Calibri"/>
                <a:cs typeface="Calibri"/>
                <a:sym typeface="Calibri"/>
              </a:rPr>
              <a:t>Funding Shortages. </a:t>
            </a:r>
            <a:r>
              <a:rPr lang="en-US" sz="2400" dirty="0">
                <a:solidFill>
                  <a:srgbClr val="888888"/>
                </a:solidFill>
                <a:latin typeface="Calibri"/>
                <a:ea typeface="Calibri"/>
                <a:cs typeface="Calibri"/>
                <a:sym typeface="Calibri"/>
              </a:rPr>
              <a:t>The structure of the E-rate program prioritized broadband over Wi-Fi connections, making it nearly impossible for schools with lower discount rates to predictably access needed funds. </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32"/>
        <p:cNvGrpSpPr/>
        <p:nvPr/>
      </p:nvGrpSpPr>
      <p:grpSpPr>
        <a:xfrm>
          <a:off x="0" y="0"/>
          <a:ext cx="0" cy="0"/>
          <a:chOff x="0" y="0"/>
          <a:chExt cx="0" cy="0"/>
        </a:xfrm>
      </p:grpSpPr>
      <p:sp>
        <p:nvSpPr>
          <p:cNvPr id="233" name="Shape 233"/>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Modernization Orders (2014)</a:t>
            </a:r>
          </a:p>
        </p:txBody>
      </p:sp>
      <p:sp>
        <p:nvSpPr>
          <p:cNvPr id="234" name="Shape 234"/>
          <p:cNvSpPr txBox="1">
            <a:spLocks noGrp="1"/>
          </p:cNvSpPr>
          <p:nvPr>
            <p:ph type="subTitle" idx="1"/>
          </p:nvPr>
        </p:nvSpPr>
        <p:spPr>
          <a:xfrm>
            <a:off x="314700" y="1440025"/>
            <a:ext cx="85146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91666"/>
              <a:buFont typeface="Calibri"/>
              <a:buChar char="●"/>
            </a:pPr>
            <a:r>
              <a:rPr lang="en-US" sz="2400" dirty="0">
                <a:solidFill>
                  <a:srgbClr val="888888"/>
                </a:solidFill>
                <a:latin typeface="Calibri"/>
                <a:ea typeface="Calibri"/>
                <a:cs typeface="Calibri"/>
                <a:sym typeface="Calibri"/>
              </a:rPr>
              <a:t>After extensive public input, the FCC released two modernization orders in 2014 to update E-rate.</a:t>
            </a:r>
          </a:p>
          <a:p>
            <a:pPr marR="0" lvl="0" algn="l" rtl="0">
              <a:spcBef>
                <a:spcPts val="0"/>
              </a:spcBef>
              <a:buNone/>
            </a:pPr>
            <a:endParaRPr sz="1000" dirty="0">
              <a:solidFill>
                <a:srgbClr val="888888"/>
              </a:solidFill>
              <a:latin typeface="Calibri"/>
              <a:ea typeface="Calibri"/>
              <a:cs typeface="Calibri"/>
              <a:sym typeface="Calibri"/>
            </a:endParaRPr>
          </a:p>
          <a:p>
            <a:pPr marL="914400" lvl="1" indent="-368300" algn="l" rtl="0">
              <a:spcBef>
                <a:spcPts val="0"/>
              </a:spcBef>
              <a:buSzPct val="100000"/>
              <a:buFont typeface="Calibri"/>
              <a:buChar char="○"/>
            </a:pPr>
            <a:r>
              <a:rPr lang="en-US" sz="2200" dirty="0">
                <a:solidFill>
                  <a:srgbClr val="888888"/>
                </a:solidFill>
                <a:latin typeface="Calibri"/>
                <a:ea typeface="Calibri"/>
                <a:cs typeface="Calibri"/>
                <a:sym typeface="Calibri"/>
              </a:rPr>
              <a:t>Increased overall E-rate budget to $3.9 bil.</a:t>
            </a:r>
          </a:p>
          <a:p>
            <a:pPr marR="0" lvl="0" algn="l" rtl="0">
              <a:spcBef>
                <a:spcPts val="0"/>
              </a:spcBef>
              <a:buNone/>
            </a:pPr>
            <a:endParaRPr sz="1000" dirty="0">
              <a:solidFill>
                <a:srgbClr val="888888"/>
              </a:solidFill>
              <a:latin typeface="Calibri"/>
              <a:ea typeface="Calibri"/>
              <a:cs typeface="Calibri"/>
              <a:sym typeface="Calibri"/>
            </a:endParaRPr>
          </a:p>
          <a:p>
            <a:pPr marL="914400" marR="0" lvl="1"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Set new connectivity targets: 100 Mbps Internet access per 1,000 students and staff (users) in the short term, and 1 Gbps per 1,000 users in the long term.</a:t>
            </a:r>
          </a:p>
          <a:p>
            <a:pPr marR="0" lvl="0" algn="l" rtl="0">
              <a:spcBef>
                <a:spcPts val="0"/>
              </a:spcBef>
              <a:buNone/>
            </a:pPr>
            <a:endParaRPr sz="1000" dirty="0">
              <a:solidFill>
                <a:srgbClr val="888888"/>
              </a:solidFill>
              <a:latin typeface="Calibri"/>
              <a:ea typeface="Calibri"/>
              <a:cs typeface="Calibri"/>
              <a:sym typeface="Calibri"/>
            </a:endParaRPr>
          </a:p>
          <a:p>
            <a:pPr marL="914400" marR="0" lvl="1" indent="-368300" algn="l" rtl="0">
              <a:spcBef>
                <a:spcPts val="0"/>
              </a:spcBef>
              <a:buClr>
                <a:srgbClr val="888888"/>
              </a:buClr>
              <a:buSzPct val="100000"/>
              <a:buFont typeface="Calibri"/>
              <a:buChar char="○"/>
            </a:pPr>
            <a:r>
              <a:rPr lang="en-US" sz="2200" b="1" dirty="0">
                <a:solidFill>
                  <a:srgbClr val="888888"/>
                </a:solidFill>
                <a:latin typeface="Calibri"/>
                <a:ea typeface="Calibri"/>
                <a:cs typeface="Calibri"/>
                <a:sym typeface="Calibri"/>
              </a:rPr>
              <a:t>Established a dedicated state match for special construction charges, matching new state funding for special construction up to 10% per project on a dollar-to-dollar basis. </a:t>
            </a:r>
          </a:p>
          <a:p>
            <a:pPr marR="0" lvl="0" algn="l" rtl="0">
              <a:spcBef>
                <a:spcPts val="0"/>
              </a:spcBef>
              <a:buNone/>
            </a:pPr>
            <a:endParaRPr sz="1000" b="1" dirty="0">
              <a:solidFill>
                <a:srgbClr val="888888"/>
              </a:solidFill>
              <a:latin typeface="Calibri"/>
              <a:ea typeface="Calibri"/>
              <a:cs typeface="Calibri"/>
              <a:sym typeface="Calibri"/>
            </a:endParaRPr>
          </a:p>
          <a:p>
            <a:pPr marL="914400" marR="0" lvl="1" indent="-368300" algn="l" rtl="0">
              <a:spcBef>
                <a:spcPts val="0"/>
              </a:spcBef>
              <a:buClr>
                <a:srgbClr val="888888"/>
              </a:buClr>
              <a:buSzPct val="100000"/>
              <a:buFont typeface="Calibri"/>
              <a:buChar char="○"/>
            </a:pPr>
            <a:r>
              <a:rPr lang="en-US" sz="2200" b="1" dirty="0">
                <a:solidFill>
                  <a:srgbClr val="888888"/>
                </a:solidFill>
                <a:latin typeface="Calibri"/>
                <a:ea typeface="Calibri"/>
                <a:cs typeface="Calibri"/>
                <a:sym typeface="Calibri"/>
              </a:rPr>
              <a:t>Made additional funds available for internal connections (Wi-Fi). </a:t>
            </a:r>
          </a:p>
          <a:p>
            <a:pPr marR="0" lvl="0" algn="l" rtl="0">
              <a:spcBef>
                <a:spcPts val="0"/>
              </a:spcBef>
              <a:buNone/>
            </a:pPr>
            <a:endParaRPr sz="1800" b="1" dirty="0">
              <a:solidFill>
                <a:srgbClr val="888888"/>
              </a:solidFill>
              <a:latin typeface="Calibri"/>
              <a:ea typeface="Calibri"/>
              <a:cs typeface="Calibri"/>
              <a:sym typeface="Calibri"/>
            </a:endParaRPr>
          </a:p>
          <a:p>
            <a:pPr marR="0" lvl="0" algn="l" rtl="0">
              <a:spcBef>
                <a:spcPts val="0"/>
              </a:spcBef>
              <a:buNone/>
            </a:pPr>
            <a:endParaRPr sz="2200"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38"/>
        <p:cNvGrpSpPr/>
        <p:nvPr/>
      </p:nvGrpSpPr>
      <p:grpSpPr>
        <a:xfrm>
          <a:off x="0" y="0"/>
          <a:ext cx="0" cy="0"/>
          <a:chOff x="0" y="0"/>
          <a:chExt cx="0" cy="0"/>
        </a:xfrm>
      </p:grpSpPr>
      <p:sp>
        <p:nvSpPr>
          <p:cNvPr id="239" name="Shape 239"/>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IV. New State Matching Funds</a:t>
            </a:r>
          </a:p>
        </p:txBody>
      </p:sp>
      <p:sp>
        <p:nvSpPr>
          <p:cNvPr id="240" name="Shape 240"/>
          <p:cNvSpPr txBox="1">
            <a:spLocks noGrp="1"/>
          </p:cNvSpPr>
          <p:nvPr>
            <p:ph type="subTitle" idx="1"/>
          </p:nvPr>
        </p:nvSpPr>
        <p:spPr>
          <a:xfrm>
            <a:off x="1318975" y="1367500"/>
            <a:ext cx="7544699" cy="4347600"/>
          </a:xfrm>
          <a:prstGeom prst="rect">
            <a:avLst/>
          </a:prstGeom>
          <a:noFill/>
          <a:ln>
            <a:noFill/>
          </a:ln>
        </p:spPr>
        <p:txBody>
          <a:bodyPr lIns="91425" tIns="45700" rIns="91425" bIns="45700" anchor="t" anchorCtr="0">
            <a:noAutofit/>
          </a:bodyPr>
          <a:lstStyle/>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Act Now</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State Matching Funds   </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Example: New York Bond Initiative</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Example: California BIIG Grants  </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44"/>
        <p:cNvGrpSpPr/>
        <p:nvPr/>
      </p:nvGrpSpPr>
      <p:grpSpPr>
        <a:xfrm>
          <a:off x="0" y="0"/>
          <a:ext cx="0" cy="0"/>
          <a:chOff x="0" y="0"/>
          <a:chExt cx="0" cy="0"/>
        </a:xfrm>
      </p:grpSpPr>
      <p:sp>
        <p:nvSpPr>
          <p:cNvPr id="245" name="Shape 245"/>
          <p:cNvSpPr txBox="1">
            <a:spLocks noGrp="1"/>
          </p:cNvSpPr>
          <p:nvPr>
            <p:ph type="ctrTitle"/>
          </p:nvPr>
        </p:nvSpPr>
        <p:spPr>
          <a:xfrm>
            <a:off x="403600" y="115725"/>
            <a:ext cx="8540099"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600" dirty="0">
                <a:solidFill>
                  <a:srgbClr val="007DB1"/>
                </a:solidFill>
              </a:rPr>
              <a:t>Take Advantage of </a:t>
            </a:r>
          </a:p>
          <a:p>
            <a:pPr marL="0" marR="0" lvl="0" indent="0" algn="ctr" rtl="0">
              <a:spcBef>
                <a:spcPts val="0"/>
              </a:spcBef>
              <a:buClr>
                <a:srgbClr val="007DB1"/>
              </a:buClr>
              <a:buSzPct val="25000"/>
              <a:buFont typeface="Arial"/>
              <a:buNone/>
            </a:pPr>
            <a:r>
              <a:rPr lang="en-US" sz="3600" dirty="0">
                <a:solidFill>
                  <a:srgbClr val="007DB1"/>
                </a:solidFill>
              </a:rPr>
              <a:t>State Matching Funds </a:t>
            </a:r>
            <a:r>
              <a:rPr lang="en-US" sz="3600" b="1" dirty="0">
                <a:solidFill>
                  <a:srgbClr val="007DB1"/>
                </a:solidFill>
              </a:rPr>
              <a:t>Now</a:t>
            </a:r>
          </a:p>
        </p:txBody>
      </p:sp>
      <p:sp>
        <p:nvSpPr>
          <p:cNvPr id="246" name="Shape 246"/>
          <p:cNvSpPr txBox="1">
            <a:spLocks noGrp="1"/>
          </p:cNvSpPr>
          <p:nvPr>
            <p:ph type="subTitle" idx="1"/>
          </p:nvPr>
        </p:nvSpPr>
        <p:spPr>
          <a:xfrm>
            <a:off x="685800" y="1644775"/>
            <a:ext cx="7772400" cy="4347600"/>
          </a:xfrm>
          <a:prstGeom prst="rect">
            <a:avLst/>
          </a:prstGeom>
          <a:noFill/>
          <a:ln>
            <a:noFill/>
          </a:ln>
        </p:spPr>
        <p:txBody>
          <a:bodyPr lIns="91425" tIns="45700" rIns="91425" bIns="45700" anchor="t" anchorCtr="0">
            <a:noAutofit/>
          </a:bodyPr>
          <a:lstStyle/>
          <a:p>
            <a:pPr marL="457200" lvl="0" indent="-381000" algn="l" rtl="0">
              <a:lnSpc>
                <a:spcPct val="100000"/>
              </a:lnSpc>
              <a:spcBef>
                <a:spcPts val="0"/>
              </a:spcBef>
              <a:buSzPct val="100000"/>
              <a:buFont typeface="Calibri"/>
              <a:buChar char="●"/>
            </a:pPr>
            <a:r>
              <a:rPr lang="en-US" sz="2400" dirty="0">
                <a:solidFill>
                  <a:srgbClr val="888888"/>
                </a:solidFill>
                <a:latin typeface="Calibri"/>
                <a:ea typeface="Calibri"/>
                <a:cs typeface="Calibri"/>
                <a:sym typeface="Calibri"/>
              </a:rPr>
              <a:t>Billions of dollars are available to expand broadband connectivity in local schools</a:t>
            </a:r>
            <a:r>
              <a:rPr lang="en-US" sz="2400">
                <a:solidFill>
                  <a:srgbClr val="888888"/>
                </a:solidFill>
                <a:latin typeface="Calibri"/>
                <a:ea typeface="Calibri"/>
                <a:cs typeface="Calibri"/>
                <a:sym typeface="Calibri"/>
              </a:rPr>
              <a:t>/</a:t>
            </a:r>
            <a:r>
              <a:rPr lang="en-US" sz="2400" smtClean="0">
                <a:solidFill>
                  <a:srgbClr val="888888"/>
                </a:solidFill>
                <a:latin typeface="Calibri"/>
                <a:ea typeface="Calibri"/>
                <a:cs typeface="Calibri"/>
                <a:sym typeface="Calibri"/>
              </a:rPr>
              <a:t>libraries.</a:t>
            </a:r>
            <a:endParaRPr lang="en-US" sz="2400" dirty="0">
              <a:solidFill>
                <a:srgbClr val="888888"/>
              </a:solidFill>
              <a:latin typeface="Calibri"/>
              <a:ea typeface="Calibri"/>
              <a:cs typeface="Calibri"/>
              <a:sym typeface="Calibri"/>
            </a:endParaRPr>
          </a:p>
          <a:p>
            <a:pPr lvl="0" algn="l" rtl="0">
              <a:lnSpc>
                <a:spcPct val="100000"/>
              </a:lnSpc>
              <a:spcBef>
                <a:spcPts val="0"/>
              </a:spcBef>
              <a:buClr>
                <a:srgbClr val="000000"/>
              </a:buClr>
              <a:buNone/>
            </a:pPr>
            <a:endParaRPr dirty="0">
              <a:solidFill>
                <a:srgbClr val="888888"/>
              </a:solidFill>
              <a:latin typeface="Calibri"/>
              <a:ea typeface="Calibri"/>
              <a:cs typeface="Calibri"/>
              <a:sym typeface="Calibri"/>
            </a:endParaRPr>
          </a:p>
          <a:p>
            <a:pPr marL="457200" lvl="0" indent="-381000" algn="l" rtl="0">
              <a:lnSpc>
                <a:spcPct val="100000"/>
              </a:lnSpc>
              <a:spcBef>
                <a:spcPts val="0"/>
              </a:spcBef>
              <a:buClr>
                <a:srgbClr val="888888"/>
              </a:buClr>
              <a:buSzPct val="100000"/>
              <a:buFont typeface="Arial"/>
              <a:buChar char="●"/>
            </a:pPr>
            <a:r>
              <a:rPr lang="en-US" sz="2400" dirty="0">
                <a:solidFill>
                  <a:srgbClr val="888888"/>
                </a:solidFill>
                <a:latin typeface="Calibri"/>
                <a:ea typeface="Calibri"/>
                <a:cs typeface="Calibri"/>
                <a:sym typeface="Calibri"/>
              </a:rPr>
              <a:t>Broadband access benefits students, teachers, parents, and communities.</a:t>
            </a:r>
          </a:p>
          <a:p>
            <a:pPr lvl="0" algn="l" rtl="0">
              <a:lnSpc>
                <a:spcPct val="100000"/>
              </a:lnSpc>
              <a:spcBef>
                <a:spcPts val="0"/>
              </a:spcBef>
              <a:buClr>
                <a:srgbClr val="000000"/>
              </a:buClr>
              <a:buNone/>
            </a:pPr>
            <a:endParaRPr dirty="0">
              <a:solidFill>
                <a:srgbClr val="888888"/>
              </a:solidFill>
              <a:latin typeface="Calibri"/>
              <a:ea typeface="Calibri"/>
              <a:cs typeface="Calibri"/>
              <a:sym typeface="Calibri"/>
            </a:endParaRPr>
          </a:p>
          <a:p>
            <a:pPr marL="457200" lvl="0" indent="-381000" algn="l" rtl="0">
              <a:lnSpc>
                <a:spcPct val="100000"/>
              </a:lnSpc>
              <a:spcBef>
                <a:spcPts val="0"/>
              </a:spcBef>
              <a:buClr>
                <a:srgbClr val="888888"/>
              </a:buClr>
              <a:buSzPct val="100000"/>
              <a:buFont typeface="Arial"/>
              <a:buChar char="●"/>
            </a:pPr>
            <a:r>
              <a:rPr lang="en-US" sz="2400" dirty="0">
                <a:solidFill>
                  <a:srgbClr val="888888"/>
                </a:solidFill>
                <a:latin typeface="Calibri"/>
                <a:ea typeface="Calibri"/>
                <a:cs typeface="Calibri"/>
                <a:sym typeface="Calibri"/>
              </a:rPr>
              <a:t>States that fund special construction projects allow schools/libraries to take advantage of FCC match.</a:t>
            </a:r>
          </a:p>
          <a:p>
            <a:pPr lvl="0" algn="l" rtl="0">
              <a:lnSpc>
                <a:spcPct val="100000"/>
              </a:lnSpc>
              <a:spcBef>
                <a:spcPts val="0"/>
              </a:spcBef>
              <a:buClr>
                <a:srgbClr val="000000"/>
              </a:buClr>
              <a:buNone/>
            </a:pPr>
            <a:endParaRPr dirty="0">
              <a:solidFill>
                <a:srgbClr val="888888"/>
              </a:solidFill>
              <a:latin typeface="Calibri"/>
              <a:ea typeface="Calibri"/>
              <a:cs typeface="Calibri"/>
              <a:sym typeface="Calibri"/>
            </a:endParaRPr>
          </a:p>
          <a:p>
            <a:pPr marL="457200" lvl="0" indent="-381000" algn="l" rtl="0">
              <a:lnSpc>
                <a:spcPct val="100000"/>
              </a:lnSpc>
              <a:spcBef>
                <a:spcPts val="0"/>
              </a:spcBef>
              <a:buClr>
                <a:srgbClr val="888888"/>
              </a:buClr>
              <a:buSzPct val="100000"/>
              <a:buFont typeface="Arial"/>
              <a:buChar char="●"/>
            </a:pPr>
            <a:r>
              <a:rPr lang="en-US" sz="2400" b="1" dirty="0">
                <a:solidFill>
                  <a:srgbClr val="888888"/>
                </a:solidFill>
                <a:latin typeface="Calibri"/>
                <a:ea typeface="Calibri"/>
                <a:cs typeface="Calibri"/>
                <a:sym typeface="Calibri"/>
              </a:rPr>
              <a:t>To qualify for the match, states must set aside new funds for eligible broadband construction projects.</a:t>
            </a:r>
          </a:p>
          <a:p>
            <a:pPr marR="0" lvl="0" algn="l" rtl="0">
              <a:spcBef>
                <a:spcPts val="0"/>
              </a:spcBef>
              <a:buNone/>
            </a:pPr>
            <a:endParaRPr sz="2200"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50"/>
        <p:cNvGrpSpPr/>
        <p:nvPr/>
      </p:nvGrpSpPr>
      <p:grpSpPr>
        <a:xfrm>
          <a:off x="0" y="0"/>
          <a:ext cx="0" cy="0"/>
          <a:chOff x="0" y="0"/>
          <a:chExt cx="0" cy="0"/>
        </a:xfrm>
      </p:grpSpPr>
      <p:sp>
        <p:nvSpPr>
          <p:cNvPr id="251" name="Shape 25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State Matching Funds </a:t>
            </a:r>
          </a:p>
        </p:txBody>
      </p:sp>
      <p:sp>
        <p:nvSpPr>
          <p:cNvPr id="252" name="Shape 252"/>
          <p:cNvSpPr txBox="1">
            <a:spLocks noGrp="1"/>
          </p:cNvSpPr>
          <p:nvPr>
            <p:ph type="subTitle" idx="1"/>
          </p:nvPr>
        </p:nvSpPr>
        <p:spPr>
          <a:xfrm>
            <a:off x="685800" y="1378050"/>
            <a:ext cx="7525500" cy="4597200"/>
          </a:xfrm>
          <a:prstGeom prst="rect">
            <a:avLst/>
          </a:prstGeom>
          <a:noFill/>
          <a:ln>
            <a:noFill/>
          </a:ln>
        </p:spPr>
        <p:txBody>
          <a:bodyPr lIns="91425" tIns="45700" rIns="91425" bIns="45700" anchor="t" anchorCtr="0">
            <a:noAutofit/>
          </a:bodyPr>
          <a:lstStyle/>
          <a:p>
            <a:pPr marL="457200" marR="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10 percent dollar-for-dollar match: </a:t>
            </a:r>
            <a:r>
              <a:rPr lang="en-US" sz="2000" dirty="0">
                <a:solidFill>
                  <a:srgbClr val="888888"/>
                </a:solidFill>
                <a:latin typeface="Calibri"/>
                <a:ea typeface="Calibri"/>
                <a:cs typeface="Calibri"/>
                <a:sym typeface="Calibri"/>
              </a:rPr>
              <a:t>The FCC will provide eligible applicants with an up to 10% additional discount for special construction charges, matching state funding for the project on a dollar-for-dollar basis.</a:t>
            </a:r>
          </a:p>
          <a:p>
            <a:pPr marR="0" lvl="0" algn="l" rtl="0">
              <a:lnSpc>
                <a:spcPct val="100000"/>
              </a:lnSpc>
              <a:spcBef>
                <a:spcPts val="0"/>
              </a:spcBef>
              <a:buNone/>
            </a:pPr>
            <a:r>
              <a:rPr lang="en-US" sz="1000" dirty="0">
                <a:solidFill>
                  <a:srgbClr val="888888"/>
                </a:solidFill>
                <a:latin typeface="Calibri"/>
                <a:ea typeface="Calibri"/>
                <a:cs typeface="Calibri"/>
                <a:sym typeface="Calibri"/>
              </a:rPr>
              <a:t> </a:t>
            </a:r>
          </a:p>
          <a:p>
            <a:pPr marL="914400" marR="0" lvl="1"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For example:</a:t>
            </a:r>
            <a:r>
              <a:rPr lang="en-US" sz="2000" dirty="0">
                <a:solidFill>
                  <a:srgbClr val="888888"/>
                </a:solidFill>
                <a:latin typeface="Calibri"/>
                <a:ea typeface="Calibri"/>
                <a:cs typeface="Calibri"/>
                <a:sym typeface="Calibri"/>
              </a:rPr>
              <a:t> A district with a 40% discount can receive up to an additional 10% of E-rate funds if the state provides an additional 10% of the cost of the special construction project. </a:t>
            </a:r>
          </a:p>
          <a:p>
            <a:pPr lvl="0" algn="l" rtl="0">
              <a:lnSpc>
                <a:spcPct val="100000"/>
              </a:lnSpc>
              <a:spcBef>
                <a:spcPts val="0"/>
              </a:spcBef>
              <a:buNone/>
            </a:pPr>
            <a:endParaRPr sz="100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Tribal schools and libraries: </a:t>
            </a:r>
            <a:r>
              <a:rPr lang="en-US" sz="2000" dirty="0">
                <a:solidFill>
                  <a:srgbClr val="888888"/>
                </a:solidFill>
                <a:latin typeface="Calibri"/>
                <a:ea typeface="Calibri"/>
                <a:cs typeface="Calibri"/>
                <a:sym typeface="Calibri"/>
              </a:rPr>
              <a:t>Libraries and schools operated by or receiving funding from the Bureau of Indian Education are eligible for the state match. </a:t>
            </a:r>
          </a:p>
          <a:p>
            <a:pPr lvl="0" algn="l" rtl="0">
              <a:lnSpc>
                <a:spcPct val="100000"/>
              </a:lnSpc>
              <a:spcBef>
                <a:spcPts val="0"/>
              </a:spcBef>
              <a:buNone/>
            </a:pPr>
            <a:endParaRPr sz="100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Funds are available starting in the 2016 E-rate funding year. </a:t>
            </a:r>
            <a:r>
              <a:rPr lang="en-US" sz="2000" dirty="0">
                <a:solidFill>
                  <a:srgbClr val="888888"/>
                </a:solidFill>
                <a:latin typeface="Calibri"/>
                <a:ea typeface="Calibri"/>
                <a:cs typeface="Calibri"/>
                <a:sym typeface="Calibri"/>
              </a:rPr>
              <a:t>(Funding year runs July 1, 2016 through June 30, 2017.)</a:t>
            </a:r>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56"/>
        <p:cNvGrpSpPr/>
        <p:nvPr/>
      </p:nvGrpSpPr>
      <p:grpSpPr>
        <a:xfrm>
          <a:off x="0" y="0"/>
          <a:ext cx="0" cy="0"/>
          <a:chOff x="0" y="0"/>
          <a:chExt cx="0" cy="0"/>
        </a:xfrm>
      </p:grpSpPr>
      <p:sp>
        <p:nvSpPr>
          <p:cNvPr id="257" name="Shape 25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Restrictions </a:t>
            </a:r>
          </a:p>
        </p:txBody>
      </p:sp>
      <p:sp>
        <p:nvSpPr>
          <p:cNvPr id="258" name="Shape 258"/>
          <p:cNvSpPr txBox="1">
            <a:spLocks noGrp="1"/>
          </p:cNvSpPr>
          <p:nvPr>
            <p:ph type="subTitle" idx="1"/>
          </p:nvPr>
        </p:nvSpPr>
        <p:spPr>
          <a:xfrm>
            <a:off x="381475" y="1318250"/>
            <a:ext cx="8471999" cy="4645200"/>
          </a:xfrm>
          <a:prstGeom prst="rect">
            <a:avLst/>
          </a:prstGeom>
          <a:noFill/>
          <a:ln>
            <a:noFill/>
          </a:ln>
        </p:spPr>
        <p:txBody>
          <a:bodyPr lIns="91425" tIns="45700" rIns="91425" bIns="45700" anchor="t" anchorCtr="0">
            <a:noAutofit/>
          </a:bodyPr>
          <a:lstStyle/>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Subject to same competitive bidding requirements as other E-rate discounts. </a:t>
            </a:r>
            <a:r>
              <a:rPr lang="en-US" sz="2000" dirty="0">
                <a:solidFill>
                  <a:srgbClr val="888888"/>
                </a:solidFill>
                <a:latin typeface="Calibri"/>
                <a:ea typeface="Calibri"/>
                <a:cs typeface="Calibri"/>
                <a:sym typeface="Calibri"/>
              </a:rPr>
              <a:t>Reimbursements will only be provided to the most cost effective solutions. </a:t>
            </a:r>
            <a:r>
              <a:rPr lang="en-US" sz="2000" b="1" dirty="0">
                <a:solidFill>
                  <a:srgbClr val="888888"/>
                </a:solidFill>
                <a:latin typeface="Calibri"/>
                <a:ea typeface="Calibri"/>
                <a:cs typeface="Calibri"/>
                <a:sym typeface="Calibri"/>
              </a:rPr>
              <a:t> </a:t>
            </a:r>
          </a:p>
          <a:p>
            <a:pPr lvl="0" algn="l" rtl="0">
              <a:lnSpc>
                <a:spcPct val="115000"/>
              </a:lnSpc>
              <a:spcBef>
                <a:spcPts val="0"/>
              </a:spcBef>
              <a:buNone/>
            </a:pPr>
            <a:endParaRPr sz="1000" b="1"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Only applies to special construction projects</a:t>
            </a:r>
            <a:r>
              <a:rPr lang="en-US" sz="2000" dirty="0">
                <a:solidFill>
                  <a:srgbClr val="888888"/>
                </a:solidFill>
                <a:latin typeface="Calibri"/>
                <a:ea typeface="Calibri"/>
                <a:cs typeface="Calibri"/>
                <a:sym typeface="Calibri"/>
              </a:rPr>
              <a:t>.  Last mile buildouts, broadband infrastructure. </a:t>
            </a:r>
          </a:p>
          <a:p>
            <a:pPr lvl="0" algn="l" rtl="0">
              <a:lnSpc>
                <a:spcPct val="115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Designed to encourage </a:t>
            </a:r>
            <a:r>
              <a:rPr lang="en-US" sz="2000" b="1" u="sng" dirty="0">
                <a:solidFill>
                  <a:srgbClr val="888888"/>
                </a:solidFill>
                <a:latin typeface="Calibri"/>
                <a:ea typeface="Calibri"/>
                <a:cs typeface="Calibri"/>
                <a:sym typeface="Calibri"/>
              </a:rPr>
              <a:t>new</a:t>
            </a:r>
            <a:r>
              <a:rPr lang="en-US" sz="2000" b="1" dirty="0">
                <a:solidFill>
                  <a:srgbClr val="888888"/>
                </a:solidFill>
                <a:latin typeface="Calibri"/>
                <a:ea typeface="Calibri"/>
                <a:cs typeface="Calibri"/>
                <a:sym typeface="Calibri"/>
              </a:rPr>
              <a:t> state investments.  </a:t>
            </a:r>
            <a:r>
              <a:rPr lang="en-US" sz="2000" dirty="0">
                <a:solidFill>
                  <a:srgbClr val="888888"/>
                </a:solidFill>
                <a:latin typeface="Calibri"/>
                <a:ea typeface="Calibri"/>
                <a:cs typeface="Calibri"/>
                <a:sym typeface="Calibri"/>
              </a:rPr>
              <a:t>States are unlikely to receive funds for general state aid. </a:t>
            </a:r>
          </a:p>
          <a:p>
            <a:pPr lvl="0" algn="l" rtl="0">
              <a:lnSpc>
                <a:spcPct val="115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Eligible projects should provide infrastructure that meets or is </a:t>
            </a:r>
            <a:r>
              <a:rPr lang="en-US" sz="2000" b="1" dirty="0" smtClean="0">
                <a:solidFill>
                  <a:srgbClr val="888888"/>
                </a:solidFill>
                <a:latin typeface="Calibri"/>
                <a:ea typeface="Calibri"/>
                <a:cs typeface="Calibri"/>
                <a:sym typeface="Calibri"/>
              </a:rPr>
              <a:t>scalable </a:t>
            </a:r>
            <a:r>
              <a:rPr lang="en-US" sz="2000" b="1" dirty="0">
                <a:solidFill>
                  <a:srgbClr val="888888"/>
                </a:solidFill>
                <a:latin typeface="Calibri"/>
                <a:ea typeface="Calibri"/>
                <a:cs typeface="Calibri"/>
                <a:sym typeface="Calibri"/>
              </a:rPr>
              <a:t>to FCC’s broadband capacity targets.  </a:t>
            </a:r>
            <a:r>
              <a:rPr lang="en-US" sz="2000" dirty="0">
                <a:solidFill>
                  <a:srgbClr val="888888"/>
                </a:solidFill>
                <a:latin typeface="Calibri"/>
                <a:ea typeface="Calibri"/>
                <a:cs typeface="Calibri"/>
                <a:sym typeface="Calibri"/>
              </a:rPr>
              <a:t>100 Mbps Internet access per 1,000 students and staff (users), short term, 1 Gbps per 1,000 users, long term.</a:t>
            </a:r>
          </a:p>
          <a:p>
            <a:pPr lvl="0" algn="l" rtl="0">
              <a:lnSpc>
                <a:spcPct val="115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 15-year moratorium on match for schools/libraries that build connections using state match. </a:t>
            </a:r>
            <a:r>
              <a:rPr lang="en-US" sz="2000" dirty="0">
                <a:solidFill>
                  <a:srgbClr val="888888"/>
                </a:solidFill>
                <a:latin typeface="Calibri"/>
                <a:ea typeface="Calibri"/>
                <a:cs typeface="Calibri"/>
                <a:sym typeface="Calibri"/>
              </a:rPr>
              <a:t>But States can receive other E-rate discounts. </a:t>
            </a:r>
          </a:p>
          <a:p>
            <a:pPr lvl="0" algn="l" rtl="0">
              <a:lnSpc>
                <a:spcPct val="115000"/>
              </a:lnSpc>
              <a:spcBef>
                <a:spcPts val="0"/>
              </a:spcBef>
              <a:buNone/>
            </a:pPr>
            <a:endParaRPr sz="1800"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62"/>
        <p:cNvGrpSpPr/>
        <p:nvPr/>
      </p:nvGrpSpPr>
      <p:grpSpPr>
        <a:xfrm>
          <a:off x="0" y="0"/>
          <a:ext cx="0" cy="0"/>
          <a:chOff x="0" y="0"/>
          <a:chExt cx="0" cy="0"/>
        </a:xfrm>
      </p:grpSpPr>
      <p:sp>
        <p:nvSpPr>
          <p:cNvPr id="263" name="Shape 263"/>
          <p:cNvSpPr txBox="1">
            <a:spLocks noGrp="1"/>
          </p:cNvSpPr>
          <p:nvPr>
            <p:ph type="ctrTitle"/>
          </p:nvPr>
        </p:nvSpPr>
        <p:spPr>
          <a:xfrm>
            <a:off x="172525" y="115725"/>
            <a:ext cx="8697300" cy="979200"/>
          </a:xfrm>
          <a:prstGeom prst="rect">
            <a:avLst/>
          </a:prstGeom>
          <a:noFill/>
          <a:ln>
            <a:noFill/>
          </a:ln>
        </p:spPr>
        <p:txBody>
          <a:bodyPr lIns="91425" tIns="45700" rIns="91425" bIns="45700" anchor="ctr" anchorCtr="0">
            <a:noAutofit/>
          </a:bodyPr>
          <a:lstStyle/>
          <a:p>
            <a:pPr marR="0" lvl="0" rtl="0">
              <a:spcBef>
                <a:spcPts val="0"/>
              </a:spcBef>
              <a:buNone/>
            </a:pPr>
            <a:r>
              <a:rPr lang="en-US" sz="3600" dirty="0">
                <a:solidFill>
                  <a:srgbClr val="007DB1"/>
                </a:solidFill>
              </a:rPr>
              <a:t>Example: </a:t>
            </a:r>
            <a:r>
              <a:rPr lang="en-US" sz="3600" dirty="0">
                <a:solidFill>
                  <a:srgbClr val="888888"/>
                </a:solidFill>
              </a:rPr>
              <a:t>New York Bond Initiative (2014) </a:t>
            </a:r>
          </a:p>
        </p:txBody>
      </p:sp>
      <p:sp>
        <p:nvSpPr>
          <p:cNvPr id="264" name="Shape 264"/>
          <p:cNvSpPr txBox="1">
            <a:spLocks noGrp="1"/>
          </p:cNvSpPr>
          <p:nvPr>
            <p:ph type="subTitle" idx="1"/>
          </p:nvPr>
        </p:nvSpPr>
        <p:spPr>
          <a:xfrm>
            <a:off x="809250" y="2512075"/>
            <a:ext cx="7525500" cy="3254099"/>
          </a:xfrm>
          <a:prstGeom prst="rect">
            <a:avLst/>
          </a:prstGeom>
          <a:noFill/>
          <a:ln>
            <a:noFill/>
          </a:ln>
        </p:spPr>
        <p:txBody>
          <a:bodyPr lIns="91425" tIns="45700" rIns="91425" bIns="45700" anchor="t" anchorCtr="0">
            <a:noAutofit/>
          </a:bodyPr>
          <a:lstStyle/>
          <a:p>
            <a:pPr marL="457200" lvl="0" indent="-342900" algn="l" rtl="0">
              <a:lnSpc>
                <a:spcPct val="100000"/>
              </a:lnSpc>
              <a:spcBef>
                <a:spcPts val="0"/>
              </a:spcBef>
              <a:buClr>
                <a:srgbClr val="888888"/>
              </a:buClr>
              <a:buSzPct val="100000"/>
              <a:buFont typeface="Calibri"/>
              <a:buChar char="●"/>
            </a:pPr>
            <a:r>
              <a:rPr lang="en-US" sz="1800" b="1" dirty="0">
                <a:solidFill>
                  <a:srgbClr val="888888"/>
                </a:solidFill>
                <a:latin typeface="Calibri"/>
                <a:ea typeface="Calibri"/>
                <a:cs typeface="Calibri"/>
                <a:sym typeface="Calibri"/>
              </a:rPr>
              <a:t>Smart Schools Bond Act of 2014:</a:t>
            </a:r>
            <a:r>
              <a:rPr lang="en-US" sz="1800" dirty="0">
                <a:solidFill>
                  <a:srgbClr val="888888"/>
                </a:solidFill>
                <a:latin typeface="Calibri"/>
                <a:ea typeface="Calibri"/>
                <a:cs typeface="Calibri"/>
                <a:sym typeface="Calibri"/>
              </a:rPr>
              <a:t> </a:t>
            </a:r>
            <a:r>
              <a:rPr lang="en-US" sz="2000" dirty="0">
                <a:solidFill>
                  <a:srgbClr val="888888"/>
                </a:solidFill>
                <a:latin typeface="Calibri"/>
                <a:ea typeface="Calibri"/>
                <a:cs typeface="Calibri"/>
                <a:sym typeface="Calibri"/>
              </a:rPr>
              <a:t>Allows state to sell up to $2 bil. in bonds to finance educational technology and infrastructure in NY schools upon approval by voters. (Approved by voters in 2014.)</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States can purchase “educational technology equipment,” including high-speed broadband infrastructure, using funds.</a:t>
            </a:r>
          </a:p>
          <a:p>
            <a:pPr marL="914400" lvl="1"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Established a “Smart Schools Review Board” to review and approve grants. </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Schools are eligible for funds based on formula school aid. Required to submit a “Smart Schools Investment Plan” to outline use of funds. </a:t>
            </a:r>
          </a:p>
          <a:p>
            <a:pPr lvl="0" algn="l" rtl="0">
              <a:lnSpc>
                <a:spcPct val="115000"/>
              </a:lnSpc>
              <a:spcBef>
                <a:spcPts val="0"/>
              </a:spcBef>
              <a:buNone/>
            </a:pPr>
            <a:endParaRPr sz="1800" dirty="0">
              <a:solidFill>
                <a:srgbClr val="888888"/>
              </a:solidFill>
              <a:latin typeface="Calibri"/>
              <a:ea typeface="Calibri"/>
              <a:cs typeface="Calibri"/>
              <a:sym typeface="Calibri"/>
            </a:endParaRPr>
          </a:p>
        </p:txBody>
      </p:sp>
      <p:pic>
        <p:nvPicPr>
          <p:cNvPr id="265" name="Shape 265"/>
          <p:cNvPicPr preferRelativeResize="0"/>
          <p:nvPr/>
        </p:nvPicPr>
        <p:blipFill rotWithShape="1">
          <a:blip r:embed="rId4">
            <a:alphaModFix/>
          </a:blip>
          <a:srcRect t="11005" b="15378"/>
          <a:stretch/>
        </p:blipFill>
        <p:spPr>
          <a:xfrm>
            <a:off x="3348062" y="1361750"/>
            <a:ext cx="2447874" cy="1023750"/>
          </a:xfrm>
          <a:prstGeom prst="rect">
            <a:avLst/>
          </a:prstGeom>
          <a:noFill/>
          <a:ln w="19050" cap="flat" cmpd="sng">
            <a:solidFill>
              <a:schemeClr val="dk2"/>
            </a:solidFill>
            <a:prstDash val="solid"/>
            <a:round/>
            <a:headEnd type="none" w="med" len="med"/>
            <a:tailEnd type="none" w="med" len="med"/>
          </a:ln>
        </p:spPr>
      </p:pic>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5"/>
        <p:cNvGrpSpPr/>
        <p:nvPr/>
      </p:nvGrpSpPr>
      <p:grpSpPr>
        <a:xfrm>
          <a:off x="0" y="0"/>
          <a:ext cx="0" cy="0"/>
          <a:chOff x="0" y="0"/>
          <a:chExt cx="0" cy="0"/>
        </a:xfrm>
      </p:grpSpPr>
      <p:sp>
        <p:nvSpPr>
          <p:cNvPr id="156" name="Shape 156"/>
          <p:cNvSpPr txBox="1"/>
          <p:nvPr/>
        </p:nvSpPr>
        <p:spPr>
          <a:xfrm>
            <a:off x="270775" y="1619250"/>
            <a:ext cx="8397000" cy="4038900"/>
          </a:xfrm>
          <a:prstGeom prst="rect">
            <a:avLst/>
          </a:prstGeom>
          <a:noFill/>
          <a:ln>
            <a:noFill/>
          </a:ln>
        </p:spPr>
        <p:txBody>
          <a:bodyPr lIns="91425" tIns="91425" rIns="91425" bIns="91425" anchor="ctr" anchorCtr="0">
            <a:noAutofit/>
          </a:bodyPr>
          <a:lstStyle/>
          <a:p>
            <a:pPr marL="457200" lvl="0" indent="-355600" algn="l" rtl="0">
              <a:lnSpc>
                <a:spcPct val="115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Thanks to the FCC’s modernization of E-rate in 2014:</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Billions of additional dollars are available to help state and local jurisdictions expand broadband and Wi-Fi connectivity in schools/libraries. </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The FCC will match up to 10 percent of the state contribution for eligible new broadband construction projects for schools and libraries.</a:t>
            </a:r>
          </a:p>
          <a:p>
            <a:pPr marL="457200" lvl="0" indent="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15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One billion dollars per year </a:t>
            </a:r>
            <a:r>
              <a:rPr lang="en-US" sz="2000" dirty="0" smtClean="0">
                <a:solidFill>
                  <a:srgbClr val="888888"/>
                </a:solidFill>
                <a:latin typeface="Calibri"/>
                <a:ea typeface="Calibri"/>
                <a:cs typeface="Calibri"/>
                <a:sym typeface="Calibri"/>
              </a:rPr>
              <a:t>available </a:t>
            </a:r>
            <a:r>
              <a:rPr lang="en-US" sz="2000" dirty="0">
                <a:solidFill>
                  <a:srgbClr val="888888"/>
                </a:solidFill>
                <a:latin typeface="Calibri"/>
                <a:ea typeface="Calibri"/>
                <a:cs typeface="Calibri"/>
                <a:sym typeface="Calibri"/>
              </a:rPr>
              <a:t>for Wifi</a:t>
            </a:r>
          </a:p>
          <a:p>
            <a:pPr marL="457200" lvl="0" indent="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15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Simplification of application process.</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This deck summarizes changes to E-rate and opportunities for policymakers to</a:t>
            </a:r>
            <a:r>
              <a:rPr lang="en-US" sz="2000" b="1" dirty="0">
                <a:solidFill>
                  <a:srgbClr val="888888"/>
                </a:solidFill>
                <a:latin typeface="Calibri"/>
                <a:ea typeface="Calibri"/>
                <a:cs typeface="Calibri"/>
                <a:sym typeface="Calibri"/>
              </a:rPr>
              <a:t> </a:t>
            </a:r>
            <a:r>
              <a:rPr lang="en-US" sz="2000" dirty="0">
                <a:solidFill>
                  <a:srgbClr val="888888"/>
                </a:solidFill>
                <a:latin typeface="Calibri"/>
                <a:ea typeface="Calibri"/>
                <a:cs typeface="Calibri"/>
                <a:sym typeface="Calibri"/>
              </a:rPr>
              <a:t>connect more of your schools/libraries to 21st-century learning tools. </a:t>
            </a:r>
          </a:p>
        </p:txBody>
      </p:sp>
      <p:sp>
        <p:nvSpPr>
          <p:cNvPr id="157" name="Shape 15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Overview</a:t>
            </a:r>
          </a:p>
        </p:txBody>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69"/>
        <p:cNvGrpSpPr/>
        <p:nvPr/>
      </p:nvGrpSpPr>
      <p:grpSpPr>
        <a:xfrm>
          <a:off x="0" y="0"/>
          <a:ext cx="0" cy="0"/>
          <a:chOff x="0" y="0"/>
          <a:chExt cx="0" cy="0"/>
        </a:xfrm>
      </p:grpSpPr>
      <p:sp>
        <p:nvSpPr>
          <p:cNvPr id="270" name="Shape 270"/>
          <p:cNvSpPr txBox="1">
            <a:spLocks noGrp="1"/>
          </p:cNvSpPr>
          <p:nvPr>
            <p:ph type="ctrTitle"/>
          </p:nvPr>
        </p:nvSpPr>
        <p:spPr>
          <a:xfrm>
            <a:off x="172525" y="115725"/>
            <a:ext cx="8697300" cy="979200"/>
          </a:xfrm>
          <a:prstGeom prst="rect">
            <a:avLst/>
          </a:prstGeom>
          <a:noFill/>
          <a:ln>
            <a:noFill/>
          </a:ln>
        </p:spPr>
        <p:txBody>
          <a:bodyPr lIns="91425" tIns="45700" rIns="91425" bIns="45700" anchor="ctr" anchorCtr="0">
            <a:noAutofit/>
          </a:bodyPr>
          <a:lstStyle/>
          <a:p>
            <a:pPr marR="0" lvl="0" rtl="0">
              <a:spcBef>
                <a:spcPts val="0"/>
              </a:spcBef>
              <a:buNone/>
            </a:pPr>
            <a:r>
              <a:rPr lang="en-US" sz="2800" dirty="0">
                <a:solidFill>
                  <a:srgbClr val="007DB1"/>
                </a:solidFill>
              </a:rPr>
              <a:t>Example: </a:t>
            </a:r>
            <a:r>
              <a:rPr lang="en-US" sz="2800" dirty="0">
                <a:solidFill>
                  <a:srgbClr val="888888"/>
                </a:solidFill>
              </a:rPr>
              <a:t>California Broadband Infrastructure Improvement Grant (BIIG) Program (2014)</a:t>
            </a:r>
          </a:p>
        </p:txBody>
      </p:sp>
      <p:sp>
        <p:nvSpPr>
          <p:cNvPr id="271" name="Shape 271"/>
          <p:cNvSpPr txBox="1">
            <a:spLocks noGrp="1"/>
          </p:cNvSpPr>
          <p:nvPr>
            <p:ph type="subTitle" idx="1"/>
          </p:nvPr>
        </p:nvSpPr>
        <p:spPr>
          <a:xfrm>
            <a:off x="569375" y="2477925"/>
            <a:ext cx="8207400" cy="3777299"/>
          </a:xfrm>
          <a:prstGeom prst="rect">
            <a:avLst/>
          </a:prstGeom>
          <a:noFill/>
          <a:ln>
            <a:noFill/>
          </a:ln>
        </p:spPr>
        <p:txBody>
          <a:bodyPr lIns="91425" tIns="45700" rIns="91425" bIns="45700" anchor="t" anchorCtr="0">
            <a:noAutofit/>
          </a:bodyPr>
          <a:lstStyle/>
          <a:p>
            <a:pPr marL="457200" lvl="0" indent="-342900" algn="l" rtl="0">
              <a:lnSpc>
                <a:spcPct val="100000"/>
              </a:lnSpc>
              <a:spcBef>
                <a:spcPts val="0"/>
              </a:spcBef>
              <a:buClr>
                <a:srgbClr val="888888"/>
              </a:buClr>
              <a:buSzPct val="100000"/>
              <a:buFont typeface="Calibri"/>
              <a:buChar char="●"/>
            </a:pPr>
            <a:r>
              <a:rPr lang="en-US" sz="1800" b="1" dirty="0">
                <a:solidFill>
                  <a:srgbClr val="888888"/>
                </a:solidFill>
                <a:latin typeface="Calibri"/>
                <a:ea typeface="Calibri"/>
                <a:cs typeface="Calibri"/>
                <a:sym typeface="Calibri"/>
              </a:rPr>
              <a:t>Aware that California students did not have broadband infrastructure to support upcoming online assessments, the CA State Legislature allocated </a:t>
            </a:r>
          </a:p>
          <a:p>
            <a:pPr lvl="0" indent="457200" algn="l" rtl="0">
              <a:lnSpc>
                <a:spcPct val="100000"/>
              </a:lnSpc>
              <a:spcBef>
                <a:spcPts val="0"/>
              </a:spcBef>
              <a:buNone/>
            </a:pPr>
            <a:r>
              <a:rPr lang="en-US" sz="1800" b="1" dirty="0">
                <a:solidFill>
                  <a:srgbClr val="888888"/>
                </a:solidFill>
                <a:latin typeface="Calibri"/>
                <a:ea typeface="Calibri"/>
                <a:cs typeface="Calibri"/>
                <a:sym typeface="Calibri"/>
              </a:rPr>
              <a:t>$26.7 mil. in one-time funding for broadband infrastructure. </a:t>
            </a:r>
          </a:p>
          <a:p>
            <a:pPr lvl="0" algn="l" rtl="0">
              <a:lnSpc>
                <a:spcPct val="100000"/>
              </a:lnSpc>
              <a:spcBef>
                <a:spcPts val="0"/>
              </a:spcBef>
              <a:buNone/>
            </a:pPr>
            <a:endParaRPr sz="600" b="1">
              <a:solidFill>
                <a:srgbClr val="888888"/>
              </a:solidFill>
              <a:latin typeface="Calibri"/>
              <a:ea typeface="Calibri"/>
              <a:cs typeface="Calibri"/>
              <a:sym typeface="Calibri"/>
            </a:endParaRPr>
          </a:p>
          <a:p>
            <a:pPr marL="914400" lvl="1" indent="-342900" algn="l" rtl="0">
              <a:lnSpc>
                <a:spcPct val="100000"/>
              </a:lnSpc>
              <a:spcBef>
                <a:spcPts val="0"/>
              </a:spcBef>
              <a:buClr>
                <a:srgbClr val="888888"/>
              </a:buClr>
              <a:buSzPct val="100000"/>
              <a:buFont typeface="Calibri"/>
              <a:buChar char="○"/>
            </a:pPr>
            <a:r>
              <a:rPr lang="en-US" sz="1800" dirty="0">
                <a:solidFill>
                  <a:srgbClr val="888888"/>
                </a:solidFill>
                <a:latin typeface="Calibri"/>
                <a:ea typeface="Calibri"/>
                <a:cs typeface="Calibri"/>
                <a:sym typeface="Calibri"/>
              </a:rPr>
              <a:t>K-12 High Speed Network (K12HSN), along with the CA Board of Education, the CA Department of Education, and other public and private actors, assesses which schools have adequate access for testing. </a:t>
            </a:r>
          </a:p>
          <a:p>
            <a:pPr lvl="0" algn="l" rtl="0">
              <a:lnSpc>
                <a:spcPct val="100000"/>
              </a:lnSpc>
              <a:spcBef>
                <a:spcPts val="0"/>
              </a:spcBef>
              <a:buNone/>
            </a:pPr>
            <a:endParaRPr sz="600">
              <a:solidFill>
                <a:srgbClr val="888888"/>
              </a:solidFill>
              <a:latin typeface="Calibri"/>
              <a:ea typeface="Calibri"/>
              <a:cs typeface="Calibri"/>
              <a:sym typeface="Calibri"/>
            </a:endParaRPr>
          </a:p>
          <a:p>
            <a:pPr marL="457200" lvl="0" indent="-342900" algn="l" rtl="0">
              <a:lnSpc>
                <a:spcPct val="100000"/>
              </a:lnSpc>
              <a:spcBef>
                <a:spcPts val="0"/>
              </a:spcBef>
              <a:buClr>
                <a:srgbClr val="888888"/>
              </a:buClr>
              <a:buSzPct val="100000"/>
              <a:buFont typeface="Calibri"/>
              <a:buChar char="●"/>
            </a:pPr>
            <a:r>
              <a:rPr lang="en-US" sz="1800" dirty="0">
                <a:solidFill>
                  <a:srgbClr val="888888"/>
                </a:solidFill>
                <a:latin typeface="Calibri"/>
                <a:ea typeface="Calibri"/>
                <a:cs typeface="Calibri"/>
                <a:sym typeface="Calibri"/>
              </a:rPr>
              <a:t>277 of 300 inadequately-connected schools receive grants. Schools are only eligible if: </a:t>
            </a:r>
          </a:p>
          <a:p>
            <a:pPr marL="914400" lvl="1" indent="-342900" algn="l" rtl="0">
              <a:lnSpc>
                <a:spcPct val="100000"/>
              </a:lnSpc>
              <a:spcBef>
                <a:spcPts val="0"/>
              </a:spcBef>
              <a:buClr>
                <a:srgbClr val="888888"/>
              </a:buClr>
              <a:buSzPct val="100000"/>
              <a:buFont typeface="Calibri"/>
              <a:buChar char="○"/>
            </a:pPr>
            <a:r>
              <a:rPr lang="en-US" sz="1800" dirty="0">
                <a:solidFill>
                  <a:srgbClr val="888888"/>
                </a:solidFill>
                <a:latin typeface="Calibri"/>
                <a:ea typeface="Calibri"/>
                <a:cs typeface="Calibri"/>
                <a:sym typeface="Calibri"/>
              </a:rPr>
              <a:t>Commercial providers submit viable bids for service </a:t>
            </a:r>
          </a:p>
          <a:p>
            <a:pPr marL="914400" lvl="1" indent="-342900" algn="l" rtl="0">
              <a:lnSpc>
                <a:spcPct val="100000"/>
              </a:lnSpc>
              <a:spcBef>
                <a:spcPts val="0"/>
              </a:spcBef>
              <a:buClr>
                <a:srgbClr val="888888"/>
              </a:buClr>
              <a:buSzPct val="100000"/>
              <a:buFont typeface="Calibri"/>
              <a:buChar char="○"/>
            </a:pPr>
            <a:r>
              <a:rPr lang="en-US" sz="1800" dirty="0">
                <a:solidFill>
                  <a:srgbClr val="888888"/>
                </a:solidFill>
                <a:latin typeface="Calibri"/>
                <a:ea typeface="Calibri"/>
                <a:cs typeface="Calibri"/>
                <a:sym typeface="Calibri"/>
              </a:rPr>
              <a:t>Schools commit to paying ongoing maintenance costs </a:t>
            </a:r>
          </a:p>
          <a:p>
            <a:pPr lvl="0" algn="l" rtl="0">
              <a:lnSpc>
                <a:spcPct val="100000"/>
              </a:lnSpc>
              <a:spcBef>
                <a:spcPts val="0"/>
              </a:spcBef>
              <a:buNone/>
            </a:pPr>
            <a:endParaRPr sz="1000">
              <a:solidFill>
                <a:srgbClr val="888888"/>
              </a:solidFill>
              <a:latin typeface="Calibri"/>
              <a:ea typeface="Calibri"/>
              <a:cs typeface="Calibri"/>
              <a:sym typeface="Calibri"/>
            </a:endParaRPr>
          </a:p>
          <a:p>
            <a:pPr marL="457200" lvl="0" indent="-342900" algn="l" rtl="0">
              <a:lnSpc>
                <a:spcPct val="100000"/>
              </a:lnSpc>
              <a:spcBef>
                <a:spcPts val="0"/>
              </a:spcBef>
              <a:buClr>
                <a:srgbClr val="888888"/>
              </a:buClr>
              <a:buSzPct val="100000"/>
              <a:buFont typeface="Calibri"/>
              <a:buChar char="●"/>
            </a:pPr>
            <a:r>
              <a:rPr lang="en-US" sz="1800" dirty="0">
                <a:solidFill>
                  <a:srgbClr val="888888"/>
                </a:solidFill>
                <a:latin typeface="Calibri"/>
                <a:ea typeface="Calibri"/>
                <a:cs typeface="Calibri"/>
                <a:sym typeface="Calibri"/>
              </a:rPr>
              <a:t>BIIG 2.0 in the works</a:t>
            </a:r>
          </a:p>
        </p:txBody>
      </p:sp>
      <p:pic>
        <p:nvPicPr>
          <p:cNvPr id="272" name="Shape 272"/>
          <p:cNvPicPr preferRelativeResize="0"/>
          <p:nvPr/>
        </p:nvPicPr>
        <p:blipFill>
          <a:blip r:embed="rId4">
            <a:alphaModFix/>
          </a:blip>
          <a:stretch>
            <a:fillRect/>
          </a:stretch>
        </p:blipFill>
        <p:spPr>
          <a:xfrm>
            <a:off x="3462337" y="1339162"/>
            <a:ext cx="2219325" cy="1019175"/>
          </a:xfrm>
          <a:prstGeom prst="rect">
            <a:avLst/>
          </a:prstGeom>
          <a:noFill/>
          <a:ln w="9525" cap="flat" cmpd="sng">
            <a:solidFill>
              <a:schemeClr val="dk2"/>
            </a:solidFill>
            <a:prstDash val="solid"/>
            <a:round/>
            <a:headEnd type="none" w="med" len="med"/>
            <a:tailEnd type="none" w="med" len="med"/>
          </a:ln>
        </p:spPr>
      </p:pic>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76"/>
        <p:cNvGrpSpPr/>
        <p:nvPr/>
      </p:nvGrpSpPr>
      <p:grpSpPr>
        <a:xfrm>
          <a:off x="0" y="0"/>
          <a:ext cx="0" cy="0"/>
          <a:chOff x="0" y="0"/>
          <a:chExt cx="0" cy="0"/>
        </a:xfrm>
      </p:grpSpPr>
      <p:sp>
        <p:nvSpPr>
          <p:cNvPr id="277" name="Shape 27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V. Expanded Budget for Wi-Fi </a:t>
            </a:r>
          </a:p>
        </p:txBody>
      </p:sp>
      <p:sp>
        <p:nvSpPr>
          <p:cNvPr id="278" name="Shape 278"/>
          <p:cNvSpPr txBox="1">
            <a:spLocks noGrp="1"/>
          </p:cNvSpPr>
          <p:nvPr>
            <p:ph type="subTitle" idx="1"/>
          </p:nvPr>
        </p:nvSpPr>
        <p:spPr>
          <a:xfrm>
            <a:off x="685800" y="1416750"/>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Modernization Orders set aside $1 billion per year to fulfill Category Two funding requests from FY2015-’19</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Maximum discount of 85%</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Pre-discount budget of $150 per student for schools and $2.30 per square foot in libraries over a 5-year period </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Pre-discount funding floor of $9,200 for eligible schools.</a:t>
            </a: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82"/>
        <p:cNvGrpSpPr/>
        <p:nvPr/>
      </p:nvGrpSpPr>
      <p:grpSpPr>
        <a:xfrm>
          <a:off x="0" y="0"/>
          <a:ext cx="0" cy="0"/>
          <a:chOff x="0" y="0"/>
          <a:chExt cx="0" cy="0"/>
        </a:xfrm>
      </p:grpSpPr>
      <p:sp>
        <p:nvSpPr>
          <p:cNvPr id="283" name="Shape 283"/>
          <p:cNvSpPr txBox="1">
            <a:spLocks noGrp="1"/>
          </p:cNvSpPr>
          <p:nvPr>
            <p:ph type="subTitle" idx="1"/>
          </p:nvPr>
        </p:nvSpPr>
        <p:spPr>
          <a:xfrm>
            <a:off x="809250" y="1553675"/>
            <a:ext cx="7525500" cy="4597200"/>
          </a:xfrm>
          <a:prstGeom prst="rect">
            <a:avLst/>
          </a:prstGeom>
          <a:noFill/>
          <a:ln>
            <a:noFill/>
          </a:ln>
        </p:spPr>
        <p:txBody>
          <a:bodyPr lIns="91425" tIns="45700" rIns="91425" bIns="45700" anchor="t" anchorCtr="0">
            <a:noAutofit/>
          </a:bodyPr>
          <a:lstStyle/>
          <a:p>
            <a:pPr lvl="0" algn="l" rtl="0">
              <a:lnSpc>
                <a:spcPct val="115000"/>
              </a:lnSpc>
              <a:spcBef>
                <a:spcPts val="0"/>
              </a:spcBef>
              <a:buNone/>
            </a:pPr>
            <a:endParaRPr sz="7200" b="1">
              <a:solidFill>
                <a:srgbClr val="888888"/>
              </a:solidFill>
              <a:latin typeface="Calibri"/>
              <a:ea typeface="Calibri"/>
              <a:cs typeface="Calibri"/>
              <a:sym typeface="Calibri"/>
            </a:endParaRPr>
          </a:p>
          <a:p>
            <a:pPr lvl="0" rtl="0">
              <a:lnSpc>
                <a:spcPct val="115000"/>
              </a:lnSpc>
              <a:spcBef>
                <a:spcPts val="0"/>
              </a:spcBef>
              <a:buNone/>
            </a:pPr>
            <a:r>
              <a:rPr lang="en-US" sz="7200" b="1" dirty="0">
                <a:solidFill>
                  <a:srgbClr val="007DB1"/>
                </a:solidFill>
                <a:latin typeface="Calibri"/>
                <a:ea typeface="Calibri"/>
                <a:cs typeface="Calibri"/>
                <a:sym typeface="Calibri"/>
              </a:rPr>
              <a:t>Questions?</a:t>
            </a:r>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87"/>
        <p:cNvGrpSpPr/>
        <p:nvPr/>
      </p:nvGrpSpPr>
      <p:grpSpPr>
        <a:xfrm>
          <a:off x="0" y="0"/>
          <a:ext cx="0" cy="0"/>
          <a:chOff x="0" y="0"/>
          <a:chExt cx="0" cy="0"/>
        </a:xfrm>
      </p:grpSpPr>
      <p:sp>
        <p:nvSpPr>
          <p:cNvPr id="288" name="Shape 288"/>
          <p:cNvSpPr txBox="1">
            <a:spLocks noGrp="1"/>
          </p:cNvSpPr>
          <p:nvPr>
            <p:ph type="ctrTitle"/>
          </p:nvPr>
        </p:nvSpPr>
        <p:spPr>
          <a:xfrm>
            <a:off x="381475" y="115725"/>
            <a:ext cx="85320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3600" dirty="0">
                <a:solidFill>
                  <a:srgbClr val="007DB1"/>
                </a:solidFill>
              </a:rPr>
              <a:t>VI. Take Advantage of E-rate Funds </a:t>
            </a:r>
          </a:p>
        </p:txBody>
      </p:sp>
      <p:sp>
        <p:nvSpPr>
          <p:cNvPr id="289" name="Shape 289"/>
          <p:cNvSpPr txBox="1">
            <a:spLocks noGrp="1"/>
          </p:cNvSpPr>
          <p:nvPr>
            <p:ph type="subTitle" idx="1"/>
          </p:nvPr>
        </p:nvSpPr>
        <p:spPr>
          <a:xfrm>
            <a:off x="685800" y="1416750"/>
            <a:ext cx="7772400" cy="4347600"/>
          </a:xfrm>
          <a:prstGeom prst="rect">
            <a:avLst/>
          </a:prstGeom>
          <a:noFill/>
          <a:ln>
            <a:noFill/>
          </a:ln>
        </p:spPr>
        <p:txBody>
          <a:bodyPr lIns="91425" tIns="45700" rIns="91425" bIns="45700" anchor="t" anchorCtr="0">
            <a:noAutofit/>
          </a:bodyPr>
          <a:lstStyle/>
          <a:p>
            <a:pPr algn="l" rtl="0">
              <a:spcBef>
                <a:spcPts val="0"/>
              </a:spcBef>
              <a:buNone/>
            </a:pPr>
            <a:endParaRPr sz="2400" dirty="0">
              <a:solidFill>
                <a:srgbClr val="888888"/>
              </a:solidFill>
            </a:endParaRPr>
          </a:p>
          <a:p>
            <a:pPr lvl="0" algn="l" rtl="0">
              <a:spcBef>
                <a:spcPts val="0"/>
              </a:spcBef>
              <a:buNone/>
            </a:pPr>
            <a:endParaRPr sz="2400" dirty="0">
              <a:solidFill>
                <a:srgbClr val="888888"/>
              </a:solidFill>
            </a:endParaRPr>
          </a:p>
          <a:p>
            <a:pPr marL="457200" lvl="0" indent="-381000" algn="l" rtl="0">
              <a:spcBef>
                <a:spcPts val="0"/>
              </a:spcBef>
              <a:buClr>
                <a:srgbClr val="007DB1"/>
              </a:buClr>
              <a:buSzPct val="100000"/>
              <a:buAutoNum type="arabicPeriod"/>
            </a:pPr>
            <a:r>
              <a:rPr lang="en-US" sz="2400" dirty="0">
                <a:solidFill>
                  <a:srgbClr val="888888"/>
                </a:solidFill>
              </a:rPr>
              <a:t>Funds are available </a:t>
            </a:r>
            <a:r>
              <a:rPr lang="en-US" sz="2400" b="1" dirty="0">
                <a:solidFill>
                  <a:srgbClr val="888888"/>
                </a:solidFill>
              </a:rPr>
              <a:t>now</a:t>
            </a:r>
            <a:r>
              <a:rPr lang="en-US" sz="2400" dirty="0">
                <a:solidFill>
                  <a:srgbClr val="888888"/>
                </a:solidFill>
              </a:rPr>
              <a:t>.</a:t>
            </a:r>
          </a:p>
          <a:p>
            <a:pPr lvl="0" algn="l" rtl="0">
              <a:spcBef>
                <a:spcPts val="0"/>
              </a:spcBef>
              <a:buNone/>
            </a:pPr>
            <a:endParaRPr sz="2400" dirty="0">
              <a:solidFill>
                <a:srgbClr val="888888"/>
              </a:solidFill>
            </a:endParaRPr>
          </a:p>
          <a:p>
            <a:pPr marL="457200" lvl="0" indent="-381000" algn="l" rtl="0">
              <a:spcBef>
                <a:spcPts val="0"/>
              </a:spcBef>
              <a:buClr>
                <a:srgbClr val="007DB1"/>
              </a:buClr>
              <a:buSzPct val="100000"/>
              <a:buAutoNum type="arabicPeriod"/>
            </a:pPr>
            <a:r>
              <a:rPr lang="en-US" sz="2400" dirty="0">
                <a:solidFill>
                  <a:srgbClr val="888888"/>
                </a:solidFill>
              </a:rPr>
              <a:t>Start your E-rate applications </a:t>
            </a:r>
            <a:r>
              <a:rPr lang="en-US" sz="2400" b="1" dirty="0">
                <a:solidFill>
                  <a:srgbClr val="888888"/>
                </a:solidFill>
              </a:rPr>
              <a:t>early</a:t>
            </a:r>
            <a:r>
              <a:rPr lang="en-US" sz="2400" dirty="0">
                <a:solidFill>
                  <a:srgbClr val="888888"/>
                </a:solidFill>
              </a:rPr>
              <a:t>. Form 470s are now open for Funding Year 2016. Contact the FCC Wireline Competition Bureau with any questions or concerns about your network.</a:t>
            </a:r>
          </a:p>
          <a:p>
            <a:pPr lvl="0" algn="l" rtl="0">
              <a:spcBef>
                <a:spcPts val="0"/>
              </a:spcBef>
              <a:buNone/>
            </a:pPr>
            <a:endParaRPr sz="2400" dirty="0">
              <a:solidFill>
                <a:srgbClr val="888888"/>
              </a:solidFill>
            </a:endParaRPr>
          </a:p>
          <a:p>
            <a:pPr marL="457200" lvl="0" indent="-381000" algn="l" rtl="0">
              <a:spcBef>
                <a:spcPts val="0"/>
              </a:spcBef>
              <a:buClr>
                <a:srgbClr val="007DB1"/>
              </a:buClr>
              <a:buSzPct val="100000"/>
              <a:buAutoNum type="arabicPeriod"/>
            </a:pPr>
            <a:r>
              <a:rPr lang="en-US" sz="2400" dirty="0">
                <a:solidFill>
                  <a:srgbClr val="888888"/>
                </a:solidFill>
              </a:rPr>
              <a:t>Encourage policymakers to take advantage of new state matching funds. </a:t>
            </a:r>
          </a:p>
          <a:p>
            <a:pPr lvl="0" algn="l" rtl="0">
              <a:spcBef>
                <a:spcPts val="0"/>
              </a:spcBef>
              <a:buNone/>
            </a:pPr>
            <a:endParaRPr sz="2400" dirty="0">
              <a:solidFill>
                <a:srgbClr val="888888"/>
              </a:solidFill>
            </a:endParaRPr>
          </a:p>
        </p:txBody>
      </p:sp>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93"/>
        <p:cNvGrpSpPr/>
        <p:nvPr/>
      </p:nvGrpSpPr>
      <p:grpSpPr>
        <a:xfrm>
          <a:off x="0" y="0"/>
          <a:ext cx="0" cy="0"/>
          <a:chOff x="0" y="0"/>
          <a:chExt cx="0" cy="0"/>
        </a:xfrm>
      </p:grpSpPr>
      <p:sp>
        <p:nvSpPr>
          <p:cNvPr id="294" name="Shape 29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VII. Resources </a:t>
            </a:r>
          </a:p>
        </p:txBody>
      </p:sp>
      <p:sp>
        <p:nvSpPr>
          <p:cNvPr id="295" name="Shape 295"/>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Resources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Broadband Resources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Definitions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Contact Information</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About Us</a:t>
            </a: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99"/>
        <p:cNvGrpSpPr/>
        <p:nvPr/>
      </p:nvGrpSpPr>
      <p:grpSpPr>
        <a:xfrm>
          <a:off x="0" y="0"/>
          <a:ext cx="0" cy="0"/>
          <a:chOff x="0" y="0"/>
          <a:chExt cx="0" cy="0"/>
        </a:xfrm>
      </p:grpSpPr>
      <p:sp>
        <p:nvSpPr>
          <p:cNvPr id="300" name="Shape 30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E-rate Resources </a:t>
            </a:r>
          </a:p>
        </p:txBody>
      </p:sp>
      <p:sp>
        <p:nvSpPr>
          <p:cNvPr id="301" name="Shape 301"/>
          <p:cNvSpPr txBox="1">
            <a:spLocks noGrp="1"/>
          </p:cNvSpPr>
          <p:nvPr>
            <p:ph type="subTitle" idx="1"/>
          </p:nvPr>
        </p:nvSpPr>
        <p:spPr>
          <a:xfrm>
            <a:off x="296025" y="2941875"/>
            <a:ext cx="8698800" cy="2936099"/>
          </a:xfrm>
          <a:prstGeom prst="rect">
            <a:avLst/>
          </a:prstGeom>
          <a:noFill/>
          <a:ln>
            <a:noFill/>
          </a:ln>
        </p:spPr>
        <p:txBody>
          <a:bodyPr lIns="91425" tIns="45700" rIns="91425" bIns="45700" anchor="t" anchorCtr="0">
            <a:noAutofit/>
          </a:bodyPr>
          <a:lstStyle/>
          <a:p>
            <a:pPr marL="457200" marR="0" lvl="0" indent="-342900" algn="l" rtl="0">
              <a:spcBef>
                <a:spcPts val="0"/>
              </a:spcBef>
              <a:buClr>
                <a:srgbClr val="888888"/>
              </a:buClr>
              <a:buSzPct val="100000"/>
              <a:buFont typeface="Calibri"/>
              <a:buAutoNum type="arabicPeriod"/>
            </a:pPr>
            <a:r>
              <a:rPr lang="en-US" sz="1800" i="1" dirty="0">
                <a:solidFill>
                  <a:srgbClr val="888888"/>
                </a:solidFill>
                <a:latin typeface="Calibri"/>
                <a:ea typeface="Calibri"/>
                <a:cs typeface="Calibri"/>
                <a:sym typeface="Calibri"/>
              </a:rPr>
              <a:t>The E-rate Opportunity</a:t>
            </a:r>
            <a:r>
              <a:rPr lang="en-US" sz="1800" dirty="0">
                <a:solidFill>
                  <a:srgbClr val="888888"/>
                </a:solidFill>
                <a:latin typeface="Calibri"/>
                <a:ea typeface="Calibri"/>
                <a:cs typeface="Calibri"/>
                <a:sym typeface="Calibri"/>
              </a:rPr>
              <a:t>: </a:t>
            </a:r>
            <a:r>
              <a:rPr lang="en-US" sz="1800" u="sng" dirty="0">
                <a:solidFill>
                  <a:schemeClr val="hlink"/>
                </a:solidFill>
                <a:latin typeface="Calibri"/>
                <a:ea typeface="Calibri"/>
                <a:cs typeface="Calibri"/>
                <a:sym typeface="Calibri"/>
                <a:hlinkClick r:id="rId4"/>
              </a:rPr>
              <a:t>http://www.setda.org/priorities/equity-of-access/e-rate-modernization/</a:t>
            </a:r>
            <a:r>
              <a:rPr lang="en-US" sz="1800" dirty="0">
                <a:solidFill>
                  <a:srgbClr val="888888"/>
                </a:solidFill>
                <a:latin typeface="Calibri"/>
                <a:ea typeface="Calibri"/>
                <a:cs typeface="Calibri"/>
                <a:sym typeface="Calibri"/>
              </a:rPr>
              <a:t> </a:t>
            </a:r>
          </a:p>
          <a:p>
            <a:pPr marR="0" lvl="0" algn="l" rtl="0">
              <a:spcBef>
                <a:spcPts val="0"/>
              </a:spcBef>
              <a:buNone/>
            </a:pPr>
            <a:endParaRPr sz="18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AutoNum type="arabicPeriod"/>
            </a:pPr>
            <a:r>
              <a:rPr lang="en-US" sz="1800" dirty="0">
                <a:solidFill>
                  <a:srgbClr val="888888"/>
                </a:solidFill>
                <a:latin typeface="Calibri"/>
                <a:ea typeface="Calibri"/>
                <a:cs typeface="Calibri"/>
                <a:sym typeface="Calibri"/>
              </a:rPr>
              <a:t>FCC’s E-rate Modernization Resources: </a:t>
            </a:r>
            <a:r>
              <a:rPr lang="en-US" sz="1800" u="sng" dirty="0">
                <a:solidFill>
                  <a:schemeClr val="hlink"/>
                </a:solidFill>
                <a:latin typeface="Calibri"/>
                <a:ea typeface="Calibri"/>
                <a:cs typeface="Calibri"/>
                <a:sym typeface="Calibri"/>
                <a:hlinkClick r:id="rId5"/>
              </a:rPr>
              <a:t>https://www.fcc.gov/e-rate-update</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6"/>
              </a:rPr>
              <a:t>Modernization Order Summaries</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7"/>
              </a:rPr>
              <a:t>First Modernization Order</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8"/>
              </a:rPr>
              <a:t>Second Modernization Order</a:t>
            </a:r>
          </a:p>
          <a:p>
            <a:pPr marR="0" lvl="0" algn="l" rtl="0">
              <a:spcBef>
                <a:spcPts val="0"/>
              </a:spcBef>
              <a:buNone/>
            </a:pPr>
            <a:endParaRPr sz="18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AutoNum type="arabicPeriod"/>
            </a:pPr>
            <a:r>
              <a:rPr lang="en-US" sz="1800" dirty="0">
                <a:solidFill>
                  <a:srgbClr val="888888"/>
                </a:solidFill>
                <a:latin typeface="Calibri"/>
                <a:ea typeface="Calibri"/>
                <a:cs typeface="Calibri"/>
                <a:sym typeface="Calibri"/>
              </a:rPr>
              <a:t>USAC Resources: </a:t>
            </a:r>
            <a:r>
              <a:rPr lang="en-US" sz="1800" u="sng" dirty="0">
                <a:solidFill>
                  <a:schemeClr val="hlink"/>
                </a:solidFill>
                <a:latin typeface="Calibri"/>
                <a:ea typeface="Calibri"/>
                <a:cs typeface="Calibri"/>
                <a:sym typeface="Calibri"/>
                <a:hlinkClick r:id="rId9"/>
              </a:rPr>
              <a:t>http://usac.org/default.aspx</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10"/>
              </a:rPr>
              <a:t>Getting Started</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11"/>
              </a:rPr>
              <a:t>Glossary of Terms </a:t>
            </a:r>
          </a:p>
        </p:txBody>
      </p:sp>
      <p:pic>
        <p:nvPicPr>
          <p:cNvPr id="302" name="Shape 302"/>
          <p:cNvPicPr preferRelativeResize="0"/>
          <p:nvPr/>
        </p:nvPicPr>
        <p:blipFill>
          <a:blip r:embed="rId12">
            <a:alphaModFix/>
          </a:blip>
          <a:stretch>
            <a:fillRect/>
          </a:stretch>
        </p:blipFill>
        <p:spPr>
          <a:xfrm>
            <a:off x="889550" y="1522649"/>
            <a:ext cx="1782074" cy="1284300"/>
          </a:xfrm>
          <a:prstGeom prst="rect">
            <a:avLst/>
          </a:prstGeom>
          <a:noFill/>
          <a:ln>
            <a:noFill/>
          </a:ln>
        </p:spPr>
      </p:pic>
      <p:pic>
        <p:nvPicPr>
          <p:cNvPr id="303" name="Shape 303"/>
          <p:cNvPicPr preferRelativeResize="0"/>
          <p:nvPr/>
        </p:nvPicPr>
        <p:blipFill>
          <a:blip r:embed="rId13">
            <a:alphaModFix/>
          </a:blip>
          <a:stretch>
            <a:fillRect/>
          </a:stretch>
        </p:blipFill>
        <p:spPr>
          <a:xfrm>
            <a:off x="5486187" y="1522637"/>
            <a:ext cx="3209925" cy="1419225"/>
          </a:xfrm>
          <a:prstGeom prst="rect">
            <a:avLst/>
          </a:prstGeom>
          <a:noFill/>
          <a:ln>
            <a:noFill/>
          </a:ln>
        </p:spPr>
      </p:pic>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07"/>
        <p:cNvGrpSpPr/>
        <p:nvPr/>
      </p:nvGrpSpPr>
      <p:grpSpPr>
        <a:xfrm>
          <a:off x="0" y="0"/>
          <a:ext cx="0" cy="0"/>
          <a:chOff x="0" y="0"/>
          <a:chExt cx="0" cy="0"/>
        </a:xfrm>
      </p:grpSpPr>
      <p:sp>
        <p:nvSpPr>
          <p:cNvPr id="308" name="Shape 30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Broadband Resources </a:t>
            </a:r>
          </a:p>
        </p:txBody>
      </p:sp>
      <p:sp>
        <p:nvSpPr>
          <p:cNvPr id="309" name="Shape 309"/>
          <p:cNvSpPr txBox="1">
            <a:spLocks noGrp="1"/>
          </p:cNvSpPr>
          <p:nvPr>
            <p:ph type="subTitle" idx="1"/>
          </p:nvPr>
        </p:nvSpPr>
        <p:spPr>
          <a:xfrm>
            <a:off x="506900" y="4668075"/>
            <a:ext cx="3942000" cy="1516799"/>
          </a:xfrm>
          <a:prstGeom prst="rect">
            <a:avLst/>
          </a:prstGeom>
          <a:noFill/>
          <a:ln>
            <a:noFill/>
          </a:ln>
        </p:spPr>
        <p:txBody>
          <a:bodyPr lIns="91425" tIns="45700" rIns="91425" bIns="45700" anchor="t" anchorCtr="0">
            <a:noAutofit/>
          </a:bodyPr>
          <a:lstStyle/>
          <a:p>
            <a:pPr marR="0" lvl="0" rtl="0">
              <a:spcBef>
                <a:spcPts val="0"/>
              </a:spcBef>
              <a:buNone/>
            </a:pPr>
            <a:r>
              <a:rPr lang="en-US" sz="1800" u="sng" dirty="0">
                <a:solidFill>
                  <a:srgbClr val="007DB1"/>
                </a:solidFill>
                <a:latin typeface="Calibri"/>
                <a:ea typeface="Calibri"/>
                <a:cs typeface="Calibri"/>
                <a:sym typeface="Calibri"/>
                <a:hlinkClick r:id="rId4"/>
              </a:rPr>
              <a:t>http://www.setda.org/priorities/equity-of-access/the-broadband-imperative/</a:t>
            </a:r>
          </a:p>
        </p:txBody>
      </p:sp>
      <p:pic>
        <p:nvPicPr>
          <p:cNvPr id="310" name="Shape 310"/>
          <p:cNvPicPr preferRelativeResize="0"/>
          <p:nvPr/>
        </p:nvPicPr>
        <p:blipFill>
          <a:blip r:embed="rId5">
            <a:alphaModFix/>
          </a:blip>
          <a:stretch>
            <a:fillRect/>
          </a:stretch>
        </p:blipFill>
        <p:spPr>
          <a:xfrm>
            <a:off x="-77525" y="1699526"/>
            <a:ext cx="4886549" cy="2685500"/>
          </a:xfrm>
          <a:prstGeom prst="rect">
            <a:avLst/>
          </a:prstGeom>
          <a:noFill/>
          <a:ln>
            <a:noFill/>
          </a:ln>
        </p:spPr>
      </p:pic>
      <p:pic>
        <p:nvPicPr>
          <p:cNvPr id="311" name="Shape 311"/>
          <p:cNvPicPr preferRelativeResize="0"/>
          <p:nvPr/>
        </p:nvPicPr>
        <p:blipFill>
          <a:blip r:embed="rId6">
            <a:alphaModFix/>
          </a:blip>
          <a:stretch>
            <a:fillRect/>
          </a:stretch>
        </p:blipFill>
        <p:spPr>
          <a:xfrm>
            <a:off x="5289425" y="1699525"/>
            <a:ext cx="2274314" cy="2685500"/>
          </a:xfrm>
          <a:prstGeom prst="rect">
            <a:avLst/>
          </a:prstGeom>
          <a:noFill/>
          <a:ln w="19050" cap="flat" cmpd="sng">
            <a:solidFill>
              <a:schemeClr val="dk2"/>
            </a:solidFill>
            <a:prstDash val="solid"/>
            <a:round/>
            <a:headEnd type="none" w="med" len="med"/>
            <a:tailEnd type="none" w="med" len="med"/>
          </a:ln>
        </p:spPr>
      </p:pic>
      <p:sp>
        <p:nvSpPr>
          <p:cNvPr id="312" name="Shape 312"/>
          <p:cNvSpPr txBox="1">
            <a:spLocks noGrp="1"/>
          </p:cNvSpPr>
          <p:nvPr>
            <p:ph type="subTitle" idx="2"/>
          </p:nvPr>
        </p:nvSpPr>
        <p:spPr>
          <a:xfrm>
            <a:off x="4455587" y="4667850"/>
            <a:ext cx="3942000" cy="1516799"/>
          </a:xfrm>
          <a:prstGeom prst="rect">
            <a:avLst/>
          </a:prstGeom>
          <a:noFill/>
          <a:ln>
            <a:noFill/>
          </a:ln>
        </p:spPr>
        <p:txBody>
          <a:bodyPr lIns="91425" tIns="45700" rIns="91425" bIns="45700" anchor="t" anchorCtr="0">
            <a:noAutofit/>
          </a:bodyPr>
          <a:lstStyle/>
          <a:p>
            <a:pPr marR="0" lvl="0" rtl="0">
              <a:spcBef>
                <a:spcPts val="0"/>
              </a:spcBef>
              <a:buNone/>
            </a:pPr>
            <a:r>
              <a:rPr lang="en-US" sz="1800" u="sng" dirty="0">
                <a:solidFill>
                  <a:srgbClr val="007DB1"/>
                </a:solidFill>
                <a:latin typeface="Calibri"/>
                <a:ea typeface="Calibri"/>
                <a:cs typeface="Calibri"/>
                <a:sym typeface="Calibri"/>
                <a:hlinkClick r:id="rId7"/>
              </a:rPr>
              <a:t>https://www.commonsensemedia.org/about-us/news/press-releases/common-sense-kids-action-releases-new-broadband-policy-brief</a:t>
            </a:r>
            <a:r>
              <a:rPr lang="en-US" sz="1800" dirty="0">
                <a:solidFill>
                  <a:srgbClr val="007DB1"/>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16"/>
        <p:cNvGrpSpPr/>
        <p:nvPr/>
      </p:nvGrpSpPr>
      <p:grpSpPr>
        <a:xfrm>
          <a:off x="0" y="0"/>
          <a:ext cx="0" cy="0"/>
          <a:chOff x="0" y="0"/>
          <a:chExt cx="0" cy="0"/>
        </a:xfrm>
      </p:grpSpPr>
      <p:sp>
        <p:nvSpPr>
          <p:cNvPr id="317" name="Shape 31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chemeClr val="dk1"/>
              </a:buClr>
              <a:buSzPct val="25000"/>
              <a:buFont typeface="Arial"/>
              <a:buNone/>
            </a:pPr>
            <a:r>
              <a:rPr lang="en-US" sz="4400" dirty="0">
                <a:solidFill>
                  <a:srgbClr val="007DB1"/>
                </a:solidFill>
              </a:rPr>
              <a:t>Definitions</a:t>
            </a:r>
          </a:p>
        </p:txBody>
      </p:sp>
      <p:sp>
        <p:nvSpPr>
          <p:cNvPr id="318" name="Shape 318"/>
          <p:cNvSpPr txBox="1">
            <a:spLocks noGrp="1"/>
          </p:cNvSpPr>
          <p:nvPr>
            <p:ph type="subTitle" idx="1"/>
          </p:nvPr>
        </p:nvSpPr>
        <p:spPr>
          <a:xfrm>
            <a:off x="309000" y="1202450"/>
            <a:ext cx="8526000" cy="4597200"/>
          </a:xfrm>
          <a:prstGeom prst="rect">
            <a:avLst/>
          </a:prstGeom>
          <a:noFill/>
          <a:ln>
            <a:noFill/>
          </a:ln>
        </p:spPr>
        <p:txBody>
          <a:bodyPr lIns="91425" tIns="45700" rIns="91425" bIns="45700" anchor="t" anchorCtr="0">
            <a:noAutofit/>
          </a:bodyPr>
          <a:lstStyle/>
          <a:p>
            <a:pPr marR="0" lvl="0" algn="l" rtl="0">
              <a:spcBef>
                <a:spcPts val="0"/>
              </a:spcBef>
              <a:buNone/>
            </a:pPr>
            <a:endParaRPr b="1" dirty="0">
              <a:solidFill>
                <a:srgbClr val="888888"/>
              </a:solidFill>
              <a:latin typeface="Calibri"/>
              <a:ea typeface="Calibri"/>
              <a:cs typeface="Calibri"/>
              <a:sym typeface="Calibri"/>
            </a:endParaRPr>
          </a:p>
          <a:p>
            <a:pPr marL="457200" marR="0" lvl="0" indent="-323850" algn="l" rtl="0">
              <a:spcBef>
                <a:spcPts val="0"/>
              </a:spcBef>
              <a:buClr>
                <a:srgbClr val="888888"/>
              </a:buClr>
              <a:buSzPct val="100000"/>
              <a:buFont typeface="Calibri"/>
              <a:buChar char="●"/>
            </a:pPr>
            <a:r>
              <a:rPr lang="en-US" sz="1500" b="1" dirty="0">
                <a:solidFill>
                  <a:srgbClr val="888888"/>
                </a:solidFill>
                <a:latin typeface="Calibri"/>
                <a:ea typeface="Calibri"/>
                <a:cs typeface="Calibri"/>
                <a:sym typeface="Calibri"/>
              </a:rPr>
              <a:t>Broadband: </a:t>
            </a:r>
            <a:r>
              <a:rPr lang="en-US" sz="1500" dirty="0">
                <a:solidFill>
                  <a:srgbClr val="888888"/>
                </a:solidFill>
                <a:latin typeface="Calibri"/>
                <a:ea typeface="Calibri"/>
                <a:cs typeface="Calibri"/>
                <a:sym typeface="Calibri"/>
              </a:rPr>
              <a:t>High-speed Internet access. Broadband includes several high-speed transmission technologies including: Digital Subscriber Lines (DSL); Cable Modem; Fiber; Wireless; Satellite; and Broadband Over Powerlines. </a:t>
            </a:r>
          </a:p>
          <a:p>
            <a:pPr marR="0" lvl="0" algn="l" rtl="0">
              <a:spcBef>
                <a:spcPts val="0"/>
              </a:spcBef>
              <a:buNone/>
            </a:pPr>
            <a:endParaRPr sz="1500" dirty="0">
              <a:solidFill>
                <a:srgbClr val="888888"/>
              </a:solidFill>
              <a:latin typeface="Calibri"/>
              <a:ea typeface="Calibri"/>
              <a:cs typeface="Calibri"/>
              <a:sym typeface="Calibri"/>
            </a:endParaRPr>
          </a:p>
          <a:p>
            <a:pPr marL="457200" lvl="0" indent="-323850" algn="l" rtl="0">
              <a:spcBef>
                <a:spcPts val="0"/>
              </a:spcBef>
              <a:buSzPct val="100000"/>
              <a:buFont typeface="Calibri"/>
              <a:buChar char="●"/>
            </a:pPr>
            <a:r>
              <a:rPr lang="en-US" sz="1500" b="1" dirty="0">
                <a:solidFill>
                  <a:srgbClr val="888888"/>
                </a:solidFill>
                <a:latin typeface="Calibri"/>
                <a:ea typeface="Calibri"/>
                <a:cs typeface="Calibri"/>
                <a:sym typeface="Calibri"/>
              </a:rPr>
              <a:t>Last Mile/Wide Area Network (WAN): </a:t>
            </a:r>
            <a:r>
              <a:rPr lang="en-US" sz="1500" dirty="0">
                <a:solidFill>
                  <a:srgbClr val="888888"/>
                </a:solidFill>
                <a:latin typeface="Calibri"/>
                <a:ea typeface="Calibri"/>
                <a:cs typeface="Calibri"/>
                <a:sym typeface="Calibri"/>
              </a:rPr>
              <a:t>School districts and library systems frequently connect individual schools and libraries at a central aggregation point, such as a district, county, or regional data hub. We refer to these connections as “last mile” or Wide Area Network (WAN) connections. </a:t>
            </a:r>
          </a:p>
          <a:p>
            <a:pPr lvl="0" algn="l" rtl="0">
              <a:spcBef>
                <a:spcPts val="0"/>
              </a:spcBef>
              <a:buClr>
                <a:srgbClr val="000000"/>
              </a:buClr>
              <a:buNone/>
            </a:pPr>
            <a:endParaRPr sz="1500" b="1" dirty="0">
              <a:solidFill>
                <a:srgbClr val="888888"/>
              </a:solidFill>
              <a:latin typeface="Calibri"/>
              <a:ea typeface="Calibri"/>
              <a:cs typeface="Calibri"/>
              <a:sym typeface="Calibri"/>
            </a:endParaRPr>
          </a:p>
          <a:p>
            <a:pPr marL="457200" lvl="0" indent="-323850" algn="l" rtl="0">
              <a:spcBef>
                <a:spcPts val="0"/>
              </a:spcBef>
              <a:buSzPct val="100000"/>
              <a:buFont typeface="Calibri"/>
              <a:buChar char="●"/>
            </a:pPr>
            <a:r>
              <a:rPr lang="en-US" sz="1500" b="1" dirty="0">
                <a:solidFill>
                  <a:srgbClr val="888888"/>
                </a:solidFill>
                <a:latin typeface="Calibri"/>
                <a:ea typeface="Calibri"/>
                <a:cs typeface="Calibri"/>
                <a:sym typeface="Calibri"/>
              </a:rPr>
              <a:t>E-rate Special Construction: </a:t>
            </a:r>
            <a:r>
              <a:rPr lang="en-US" sz="1500" dirty="0">
                <a:solidFill>
                  <a:srgbClr val="888888"/>
                </a:solidFill>
                <a:latin typeface="Calibri"/>
                <a:ea typeface="Calibri"/>
                <a:cs typeface="Calibri"/>
                <a:sym typeface="Calibri"/>
              </a:rPr>
              <a:t>The upfront cost of deploying new facilities (typically fiber), in contrast to the recurring cost of having access to facilities.</a:t>
            </a:r>
          </a:p>
          <a:p>
            <a:pPr lvl="0" algn="l" rtl="0">
              <a:spcBef>
                <a:spcPts val="0"/>
              </a:spcBef>
              <a:buNone/>
            </a:pPr>
            <a:endParaRPr sz="1500" dirty="0">
              <a:solidFill>
                <a:srgbClr val="888888"/>
              </a:solidFill>
            </a:endParaRPr>
          </a:p>
          <a:p>
            <a:pPr marL="457200" lvl="0" indent="-323850" algn="l" rtl="0">
              <a:spcBef>
                <a:spcPts val="0"/>
              </a:spcBef>
              <a:buSzPct val="100000"/>
              <a:buFont typeface="Calibri"/>
              <a:buChar char="●"/>
            </a:pPr>
            <a:r>
              <a:rPr lang="en-US" sz="1500" b="1" dirty="0">
                <a:solidFill>
                  <a:srgbClr val="888888"/>
                </a:solidFill>
              </a:rPr>
              <a:t>Fiber:</a:t>
            </a:r>
            <a:r>
              <a:rPr lang="en-US" sz="1500" dirty="0">
                <a:solidFill>
                  <a:srgbClr val="888888"/>
                </a:solidFill>
              </a:rPr>
              <a:t> Fiber optic technology converts electrical signals carrying data into pulses of light and sends them through transparent glass fibers about the diameter of a human hair. A “fiber build” refers to constructing the glass fibers that will provide Internet access. </a:t>
            </a:r>
          </a:p>
          <a:p>
            <a:pPr lvl="0" algn="l" rtl="0">
              <a:spcBef>
                <a:spcPts val="0"/>
              </a:spcBef>
              <a:buNone/>
            </a:pPr>
            <a:endParaRPr sz="1500" dirty="0">
              <a:solidFill>
                <a:srgbClr val="888888"/>
              </a:solidFill>
            </a:endParaRPr>
          </a:p>
          <a:p>
            <a:pPr marL="457200" lvl="0" indent="-323850" algn="l" rtl="0">
              <a:spcBef>
                <a:spcPts val="0"/>
              </a:spcBef>
              <a:buSzPct val="100000"/>
              <a:buFont typeface="Calibri"/>
              <a:buChar char="●"/>
            </a:pPr>
            <a:r>
              <a:rPr lang="en-US" sz="1500" b="1" dirty="0">
                <a:solidFill>
                  <a:srgbClr val="888888"/>
                </a:solidFill>
              </a:rPr>
              <a:t>Internet Access: </a:t>
            </a:r>
            <a:r>
              <a:rPr lang="en-US" sz="1500" dirty="0">
                <a:solidFill>
                  <a:srgbClr val="888888"/>
                </a:solidFill>
              </a:rPr>
              <a:t>School districts and some library systems purchase Internet access for the entire district or system at a single point of aggregation. “Internet access” is the connection or connections that allow traffic to flow from that aggregation point to the public Internet. </a:t>
            </a:r>
          </a:p>
          <a:p>
            <a:pPr marR="0" lvl="0" algn="l" rtl="0">
              <a:spcBef>
                <a:spcPts val="0"/>
              </a:spcBef>
              <a:buNone/>
            </a:pPr>
            <a:endParaRPr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22"/>
        <p:cNvGrpSpPr/>
        <p:nvPr/>
      </p:nvGrpSpPr>
      <p:grpSpPr>
        <a:xfrm>
          <a:off x="0" y="0"/>
          <a:ext cx="0" cy="0"/>
          <a:chOff x="0" y="0"/>
          <a:chExt cx="0" cy="0"/>
        </a:xfrm>
      </p:grpSpPr>
      <p:sp>
        <p:nvSpPr>
          <p:cNvPr id="323" name="Shape 323"/>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Contact Information </a:t>
            </a:r>
          </a:p>
        </p:txBody>
      </p:sp>
      <p:sp>
        <p:nvSpPr>
          <p:cNvPr id="324" name="Shape 324"/>
          <p:cNvSpPr txBox="1">
            <a:spLocks noGrp="1"/>
          </p:cNvSpPr>
          <p:nvPr>
            <p:ph type="subTitle" idx="1"/>
          </p:nvPr>
        </p:nvSpPr>
        <p:spPr>
          <a:xfrm>
            <a:off x="685800" y="1367500"/>
            <a:ext cx="77724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[Insert State Contact]</a:t>
            </a:r>
          </a:p>
          <a:p>
            <a:pPr marR="0" lvl="0" algn="l" rtl="0">
              <a:spcBef>
                <a:spcPts val="0"/>
              </a:spcBef>
              <a:buNone/>
            </a:pPr>
            <a:endParaRPr sz="2200" dirty="0">
              <a:solidFill>
                <a:srgbClr val="888888"/>
              </a:solidFill>
              <a:latin typeface="Calibri"/>
              <a:ea typeface="Calibri"/>
              <a:cs typeface="Calibri"/>
              <a:sym typeface="Calibri"/>
            </a:endParaRPr>
          </a:p>
          <a:p>
            <a:pPr marL="457200" lvl="0" indent="-368300" algn="l" rtl="0">
              <a:lnSpc>
                <a:spcPct val="120000"/>
              </a:lnSpc>
              <a:spcBef>
                <a:spcPts val="0"/>
              </a:spcBef>
              <a:buSzPct val="100000"/>
              <a:buFont typeface="Calibri"/>
              <a:buAutoNum type="arabicPeriod"/>
            </a:pPr>
            <a:r>
              <a:rPr lang="en-US" sz="2200" dirty="0">
                <a:solidFill>
                  <a:srgbClr val="888888"/>
                </a:solidFill>
                <a:latin typeface="Calibri"/>
                <a:ea typeface="Calibri"/>
                <a:cs typeface="Calibri"/>
                <a:sym typeface="Calibri"/>
              </a:rPr>
              <a:t>FCC Contacts:</a:t>
            </a:r>
          </a:p>
          <a:p>
            <a:pPr marL="914400" lvl="1" indent="-330200" algn="l" rtl="0">
              <a:lnSpc>
                <a:spcPct val="100000"/>
              </a:lnSpc>
              <a:spcBef>
                <a:spcPts val="0"/>
              </a:spcBef>
              <a:buSzPct val="100000"/>
              <a:buFont typeface="Calibri"/>
              <a:buAutoNum type="alphaLcPeriod"/>
            </a:pPr>
            <a:r>
              <a:rPr lang="en-US" sz="1600" dirty="0">
                <a:solidFill>
                  <a:srgbClr val="888888"/>
                </a:solidFill>
                <a:latin typeface="Calibri"/>
                <a:ea typeface="Calibri"/>
                <a:cs typeface="Calibri"/>
                <a:sym typeface="Calibri"/>
              </a:rPr>
              <a:t>Dana Shaffer, Deputy Managing Director (dana.shaffer@fcc.gov)</a:t>
            </a:r>
          </a:p>
          <a:p>
            <a:pPr marL="914400" lvl="1" indent="-330200" algn="l" rtl="0">
              <a:lnSpc>
                <a:spcPct val="100000"/>
              </a:lnSpc>
              <a:spcBef>
                <a:spcPts val="0"/>
              </a:spcBef>
              <a:buSzPct val="100000"/>
              <a:buFont typeface="Calibri"/>
              <a:buAutoNum type="alphaLcPeriod"/>
            </a:pPr>
            <a:r>
              <a:rPr lang="en-US" sz="1600" dirty="0">
                <a:solidFill>
                  <a:srgbClr val="888888"/>
                </a:solidFill>
                <a:latin typeface="Calibri"/>
                <a:ea typeface="Calibri"/>
                <a:cs typeface="Calibri"/>
                <a:sym typeface="Calibri"/>
              </a:rPr>
              <a:t>Charles Eberle, Attorney Advisor, Wireline Competition Bureau (</a:t>
            </a:r>
            <a:r>
              <a:rPr lang="en-US" sz="1600" u="sng" dirty="0">
                <a:solidFill>
                  <a:schemeClr val="hlink"/>
                </a:solidFill>
                <a:latin typeface="Calibri"/>
                <a:ea typeface="Calibri"/>
                <a:cs typeface="Calibri"/>
                <a:sym typeface="Calibri"/>
                <a:hlinkClick r:id="rId4"/>
              </a:rPr>
              <a:t>Charles.Eberle@fcc.gov</a:t>
            </a:r>
            <a:r>
              <a:rPr lang="en-US" sz="1600" dirty="0">
                <a:solidFill>
                  <a:srgbClr val="888888"/>
                </a:solidFill>
                <a:latin typeface="Calibri"/>
                <a:ea typeface="Calibri"/>
                <a:cs typeface="Calibri"/>
                <a:sym typeface="Calibri"/>
              </a:rPr>
              <a:t>)</a:t>
            </a:r>
          </a:p>
          <a:p>
            <a:pPr marL="914400" lvl="1" indent="-330200" algn="l" rtl="0">
              <a:lnSpc>
                <a:spcPct val="100000"/>
              </a:lnSpc>
              <a:spcBef>
                <a:spcPts val="0"/>
              </a:spcBef>
              <a:buSzPct val="100000"/>
              <a:buFont typeface="Calibri"/>
              <a:buAutoNum type="alphaLcPeriod"/>
            </a:pPr>
            <a:r>
              <a:rPr lang="en-US" sz="1600" dirty="0">
                <a:solidFill>
                  <a:srgbClr val="888888"/>
                </a:solidFill>
                <a:latin typeface="Calibri"/>
                <a:ea typeface="Calibri"/>
                <a:cs typeface="Calibri"/>
                <a:sym typeface="Calibri"/>
              </a:rPr>
              <a:t>Joe Freddoso, Dark Fiber Consultant - USAC (jfreddoso@gmail.com)</a:t>
            </a:r>
          </a:p>
          <a:p>
            <a:pPr lvl="0" algn="l" rtl="0">
              <a:spcBef>
                <a:spcPts val="0"/>
              </a:spcBef>
              <a:buNone/>
            </a:pPr>
            <a:endParaRPr sz="1600" dirty="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Christine Fox, Director of Educational Leadership and Research, SETDA (</a:t>
            </a:r>
            <a:r>
              <a:rPr lang="en-US" sz="2200" u="sng" dirty="0">
                <a:solidFill>
                  <a:schemeClr val="hlink"/>
                </a:solidFill>
                <a:latin typeface="Calibri"/>
                <a:ea typeface="Calibri"/>
                <a:cs typeface="Calibri"/>
                <a:sym typeface="Calibri"/>
                <a:hlinkClick r:id="rId5"/>
              </a:rPr>
              <a:t>cfox@setda.org</a:t>
            </a:r>
            <a:r>
              <a:rPr lang="en-US" sz="2200" dirty="0">
                <a:solidFill>
                  <a:srgbClr val="888888"/>
                </a:solidFill>
                <a:latin typeface="Calibri"/>
                <a:ea typeface="Calibri"/>
                <a:cs typeface="Calibri"/>
                <a:sym typeface="Calibri"/>
              </a:rPr>
              <a:t>) </a:t>
            </a:r>
          </a:p>
          <a:p>
            <a:pPr lvl="0" algn="l" rtl="0">
              <a:spcBef>
                <a:spcPts val="0"/>
              </a:spcBef>
              <a:buNone/>
            </a:pPr>
            <a:endParaRPr sz="2200" dirty="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Susannah Savage, Honors Policy Associate, Common Sense Kids Action (</a:t>
            </a:r>
            <a:r>
              <a:rPr lang="en-US" sz="2200" u="sng" dirty="0">
                <a:solidFill>
                  <a:schemeClr val="hlink"/>
                </a:solidFill>
                <a:latin typeface="Calibri"/>
                <a:ea typeface="Calibri"/>
                <a:cs typeface="Calibri"/>
                <a:sym typeface="Calibri"/>
                <a:hlinkClick r:id="rId6"/>
              </a:rPr>
              <a:t>ssavage@commonsense.org</a:t>
            </a:r>
            <a:r>
              <a:rPr lang="en-US" sz="2200" dirty="0">
                <a:solidFill>
                  <a:srgbClr val="888888"/>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28"/>
        <p:cNvGrpSpPr/>
        <p:nvPr/>
      </p:nvGrpSpPr>
      <p:grpSpPr>
        <a:xfrm>
          <a:off x="0" y="0"/>
          <a:ext cx="0" cy="0"/>
          <a:chOff x="0" y="0"/>
          <a:chExt cx="0" cy="0"/>
        </a:xfrm>
      </p:grpSpPr>
      <p:sp>
        <p:nvSpPr>
          <p:cNvPr id="329" name="Shape 329"/>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About Us </a:t>
            </a:r>
          </a:p>
        </p:txBody>
      </p:sp>
      <p:sp>
        <p:nvSpPr>
          <p:cNvPr id="330" name="Shape 330"/>
          <p:cNvSpPr txBox="1">
            <a:spLocks noGrp="1"/>
          </p:cNvSpPr>
          <p:nvPr>
            <p:ph type="subTitle" idx="1"/>
          </p:nvPr>
        </p:nvSpPr>
        <p:spPr>
          <a:xfrm>
            <a:off x="564150" y="1393175"/>
            <a:ext cx="8015700" cy="4347600"/>
          </a:xfrm>
          <a:prstGeom prst="rect">
            <a:avLst/>
          </a:prstGeom>
          <a:noFill/>
          <a:ln>
            <a:noFill/>
          </a:ln>
        </p:spPr>
        <p:txBody>
          <a:bodyPr lIns="91425" tIns="45700" rIns="91425" bIns="45700" anchor="t" anchorCtr="0">
            <a:noAutofit/>
          </a:bodyPr>
          <a:lstStyle/>
          <a:p>
            <a:pPr lvl="0" algn="l" rtl="0">
              <a:spcBef>
                <a:spcPts val="0"/>
              </a:spcBef>
              <a:buNone/>
            </a:pPr>
            <a:r>
              <a:rPr lang="en-US" sz="2000" dirty="0">
                <a:solidFill>
                  <a:srgbClr val="007DB1"/>
                </a:solidFill>
                <a:latin typeface="Calibri"/>
                <a:ea typeface="Calibri"/>
                <a:cs typeface="Calibri"/>
                <a:sym typeface="Calibri"/>
              </a:rPr>
              <a:t>SETDA and Common Sense Kids Action are working together to help finish the job of connecting all classrooms and libraries to the Internet by 2018. </a:t>
            </a:r>
          </a:p>
          <a:p>
            <a:pPr lvl="0" rtl="0">
              <a:spcBef>
                <a:spcPts val="0"/>
              </a:spcBef>
              <a:buNone/>
            </a:pPr>
            <a:endParaRPr>
              <a:solidFill>
                <a:srgbClr val="888888"/>
              </a:solidFill>
            </a:endParaRPr>
          </a:p>
          <a:p>
            <a:pPr marL="457200" lvl="0" indent="-330200" algn="l" rtl="0">
              <a:lnSpc>
                <a:spcPct val="115000"/>
              </a:lnSpc>
              <a:spcBef>
                <a:spcPts val="0"/>
              </a:spcBef>
              <a:buSzPct val="100000"/>
              <a:buChar char="●"/>
            </a:pPr>
            <a:r>
              <a:rPr lang="en-US" sz="1600" dirty="0">
                <a:solidFill>
                  <a:srgbClr val="888888"/>
                </a:solidFill>
              </a:rPr>
              <a:t>Founded in 2001, the </a:t>
            </a:r>
            <a:r>
              <a:rPr lang="en-US" sz="1600" b="1" dirty="0">
                <a:solidFill>
                  <a:srgbClr val="007DB1"/>
                </a:solidFill>
              </a:rPr>
              <a:t>State Educational Technology Directors Association (SETDA)</a:t>
            </a:r>
            <a:r>
              <a:rPr lang="en-US" sz="1600" dirty="0">
                <a:solidFill>
                  <a:srgbClr val="888888"/>
                </a:solidFill>
              </a:rPr>
              <a:t> is the principal nonprofit membership association representing US state and territorial educational technology leaders. Our mission is to build and increase the capacity of state and national leaders to improve education through technology policy and practice. </a:t>
            </a:r>
            <a:r>
              <a:rPr lang="en-US" sz="1600" u="sng" dirty="0">
                <a:solidFill>
                  <a:srgbClr val="007DB1"/>
                </a:solidFill>
                <a:hlinkClick r:id="rId4"/>
              </a:rPr>
              <a:t>setda.org</a:t>
            </a:r>
            <a:r>
              <a:rPr lang="en-US" sz="1600" dirty="0">
                <a:solidFill>
                  <a:srgbClr val="007DB1"/>
                </a:solidFill>
              </a:rPr>
              <a:t> </a:t>
            </a:r>
            <a:r>
              <a:rPr lang="en-US" sz="1600" dirty="0">
                <a:solidFill>
                  <a:srgbClr val="888888"/>
                </a:solidFill>
              </a:rPr>
              <a:t> </a:t>
            </a:r>
          </a:p>
          <a:p>
            <a:pPr lvl="0" algn="l" rtl="0">
              <a:lnSpc>
                <a:spcPct val="115000"/>
              </a:lnSpc>
              <a:spcBef>
                <a:spcPts val="0"/>
              </a:spcBef>
              <a:buClr>
                <a:schemeClr val="dk1"/>
              </a:buClr>
              <a:buFont typeface="Arial"/>
              <a:buNone/>
            </a:pPr>
            <a:endParaRPr sz="600">
              <a:solidFill>
                <a:srgbClr val="888888"/>
              </a:solidFill>
            </a:endParaRPr>
          </a:p>
          <a:p>
            <a:pPr marL="457200" lvl="0" indent="-330200" algn="l" rtl="0">
              <a:lnSpc>
                <a:spcPct val="115000"/>
              </a:lnSpc>
              <a:spcBef>
                <a:spcPts val="0"/>
              </a:spcBef>
              <a:buSzPct val="100000"/>
              <a:buChar char="●"/>
            </a:pPr>
            <a:r>
              <a:rPr lang="en-US" sz="1600" b="1" dirty="0">
                <a:solidFill>
                  <a:srgbClr val="007DB1"/>
                </a:solidFill>
              </a:rPr>
              <a:t>Common Sense Kids Action</a:t>
            </a:r>
            <a:r>
              <a:rPr lang="en-US" sz="1600" dirty="0">
                <a:solidFill>
                  <a:srgbClr val="888888"/>
                </a:solidFill>
              </a:rPr>
              <a:t> works with policy makers, business leaders, and other advocates to ensure that every child has the opportunity to succeed in the 21st century. Our mission is to make kids and education our nation's top priority by building a membership base and driving policies that promote access for all kids to 21st-century schools, protect their online privacy, invest in early childhood supports, and reduce child poverty.</a:t>
            </a:r>
            <a:r>
              <a:rPr lang="en-US" sz="1600" dirty="0">
                <a:solidFill>
                  <a:srgbClr val="888888"/>
                </a:solidFill>
                <a:hlinkClick r:id="rId5"/>
              </a:rPr>
              <a:t> </a:t>
            </a:r>
            <a:r>
              <a:rPr lang="en-US" sz="1600" u="sng" dirty="0">
                <a:solidFill>
                  <a:srgbClr val="007DB1"/>
                </a:solidFill>
                <a:hlinkClick r:id="rId5"/>
              </a:rPr>
              <a:t>https://commonsensemedia.org/kids-action</a:t>
            </a:r>
            <a:r>
              <a:rPr lang="en-US" sz="1600" u="sng" dirty="0">
                <a:solidFill>
                  <a:srgbClr val="007DB1"/>
                </a:solidFill>
              </a:rPr>
              <a:t> </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1"/>
        <p:cNvGrpSpPr/>
        <p:nvPr/>
      </p:nvGrpSpPr>
      <p:grpSpPr>
        <a:xfrm>
          <a:off x="0" y="0"/>
          <a:ext cx="0" cy="0"/>
          <a:chOff x="0" y="0"/>
          <a:chExt cx="0" cy="0"/>
        </a:xfrm>
      </p:grpSpPr>
      <p:sp>
        <p:nvSpPr>
          <p:cNvPr id="162" name="Shape 162"/>
          <p:cNvSpPr txBox="1"/>
          <p:nvPr/>
        </p:nvSpPr>
        <p:spPr>
          <a:xfrm>
            <a:off x="481475" y="1871500"/>
            <a:ext cx="7799400" cy="3446099"/>
          </a:xfrm>
          <a:prstGeom prst="rect">
            <a:avLst/>
          </a:prstGeom>
          <a:noFill/>
          <a:ln>
            <a:noFill/>
          </a:ln>
        </p:spPr>
        <p:txBody>
          <a:bodyPr lIns="91425" tIns="91425" rIns="91425" bIns="91425" anchor="ctr" anchorCtr="0">
            <a:noAutofit/>
          </a:bodyPr>
          <a:lstStyle/>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The Benefits of Broadband</a:t>
            </a:r>
          </a:p>
          <a:p>
            <a:pPr lvl="0" algn="l" rtl="0">
              <a:lnSpc>
                <a:spcPct val="115000"/>
              </a:lnSpc>
              <a:spcBef>
                <a:spcPts val="0"/>
              </a:spcBef>
              <a:buNone/>
            </a:pPr>
            <a:endParaRPr sz="1800">
              <a:solidFill>
                <a:srgbClr val="888888"/>
              </a:solidFill>
              <a:latin typeface="Calibri"/>
              <a:ea typeface="Calibri"/>
              <a:cs typeface="Calibri"/>
              <a:sym typeface="Calibri"/>
            </a:endParaRP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Understanding E-rate</a:t>
            </a:r>
          </a:p>
          <a:p>
            <a:pPr lvl="0" algn="l" rtl="0">
              <a:lnSpc>
                <a:spcPct val="115000"/>
              </a:lnSpc>
              <a:spcBef>
                <a:spcPts val="0"/>
              </a:spcBef>
              <a:buNone/>
            </a:pPr>
            <a:endParaRPr sz="1800">
              <a:solidFill>
                <a:srgbClr val="888888"/>
              </a:solidFill>
              <a:latin typeface="Calibri"/>
              <a:ea typeface="Calibri"/>
              <a:cs typeface="Calibri"/>
              <a:sym typeface="Calibri"/>
            </a:endParaRP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E-rate Modernization </a:t>
            </a:r>
          </a:p>
          <a:p>
            <a:pPr lvl="0" algn="l" rtl="0">
              <a:lnSpc>
                <a:spcPct val="115000"/>
              </a:lnSpc>
              <a:spcBef>
                <a:spcPts val="0"/>
              </a:spcBef>
              <a:buNone/>
            </a:pPr>
            <a:endParaRPr sz="1800">
              <a:solidFill>
                <a:srgbClr val="888888"/>
              </a:solidFill>
              <a:latin typeface="Calibri"/>
              <a:ea typeface="Calibri"/>
              <a:cs typeface="Calibri"/>
              <a:sym typeface="Calibri"/>
            </a:endParaRP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New State Matching Funds</a:t>
            </a:r>
          </a:p>
          <a:p>
            <a:pPr lvl="0" algn="l" rtl="0">
              <a:lnSpc>
                <a:spcPct val="115000"/>
              </a:lnSpc>
              <a:spcBef>
                <a:spcPts val="0"/>
              </a:spcBef>
              <a:buNone/>
            </a:pPr>
            <a:endParaRPr sz="1800">
              <a:solidFill>
                <a:srgbClr val="888888"/>
              </a:solidFill>
              <a:latin typeface="Calibri"/>
              <a:ea typeface="Calibri"/>
              <a:cs typeface="Calibri"/>
              <a:sym typeface="Calibri"/>
            </a:endParaRP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Expanded Budget for Wi-Fi</a:t>
            </a:r>
          </a:p>
          <a:p>
            <a:pPr lvl="0" algn="l" rtl="0">
              <a:lnSpc>
                <a:spcPct val="115000"/>
              </a:lnSpc>
              <a:spcBef>
                <a:spcPts val="0"/>
              </a:spcBef>
              <a:buNone/>
            </a:pPr>
            <a:endParaRPr sz="1800">
              <a:solidFill>
                <a:srgbClr val="888888"/>
              </a:solidFill>
              <a:latin typeface="Calibri"/>
              <a:ea typeface="Calibri"/>
              <a:cs typeface="Calibri"/>
              <a:sym typeface="Calibri"/>
            </a:endParaRP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Take Advantage of New E-rate Funds</a:t>
            </a:r>
          </a:p>
          <a:p>
            <a:pPr lvl="0" algn="l" rtl="0">
              <a:lnSpc>
                <a:spcPct val="115000"/>
              </a:lnSpc>
              <a:spcBef>
                <a:spcPts val="0"/>
              </a:spcBef>
              <a:buNone/>
            </a:pPr>
            <a:r>
              <a:rPr lang="en-US" sz="1800" dirty="0">
                <a:solidFill>
                  <a:srgbClr val="888888"/>
                </a:solidFill>
                <a:latin typeface="Calibri"/>
                <a:ea typeface="Calibri"/>
                <a:cs typeface="Calibri"/>
                <a:sym typeface="Calibri"/>
              </a:rPr>
              <a:t> </a:t>
            </a:r>
          </a:p>
          <a:p>
            <a:pPr marL="457200" lvl="0" indent="-342900" algn="l" rtl="0">
              <a:lnSpc>
                <a:spcPct val="115000"/>
              </a:lnSpc>
              <a:spcBef>
                <a:spcPts val="0"/>
              </a:spcBef>
              <a:buClr>
                <a:srgbClr val="888888"/>
              </a:buClr>
              <a:buSzPct val="100000"/>
              <a:buFont typeface="Calibri"/>
              <a:buAutoNum type="romanUcPeriod"/>
            </a:pPr>
            <a:r>
              <a:rPr lang="en-US" sz="1800" dirty="0">
                <a:solidFill>
                  <a:srgbClr val="888888"/>
                </a:solidFill>
                <a:latin typeface="Calibri"/>
                <a:ea typeface="Calibri"/>
                <a:cs typeface="Calibri"/>
                <a:sym typeface="Calibri"/>
              </a:rPr>
              <a:t> Resources </a:t>
            </a:r>
          </a:p>
        </p:txBody>
      </p:sp>
      <p:sp>
        <p:nvSpPr>
          <p:cNvPr id="163" name="Shape 163"/>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	Agenda	</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7"/>
        <p:cNvGrpSpPr/>
        <p:nvPr/>
      </p:nvGrpSpPr>
      <p:grpSpPr>
        <a:xfrm>
          <a:off x="0" y="0"/>
          <a:ext cx="0" cy="0"/>
          <a:chOff x="0" y="0"/>
          <a:chExt cx="0" cy="0"/>
        </a:xfrm>
      </p:grpSpPr>
      <p:sp>
        <p:nvSpPr>
          <p:cNvPr id="168" name="Shape 16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457200" marR="0" lvl="0" indent="-482600" algn="ctr" rtl="0">
              <a:spcBef>
                <a:spcPts val="0"/>
              </a:spcBef>
              <a:buClr>
                <a:srgbClr val="007DB1"/>
              </a:buClr>
              <a:buSzPct val="100000"/>
              <a:buAutoNum type="romanUcPeriod"/>
            </a:pPr>
            <a:r>
              <a:rPr lang="en-US" sz="4000" dirty="0">
                <a:solidFill>
                  <a:srgbClr val="007DB1"/>
                </a:solidFill>
              </a:rPr>
              <a:t> The Benefits of Broadband</a:t>
            </a:r>
          </a:p>
        </p:txBody>
      </p:sp>
      <p:sp>
        <p:nvSpPr>
          <p:cNvPr id="169" name="Shape 169"/>
          <p:cNvSpPr txBox="1">
            <a:spLocks noGrp="1"/>
          </p:cNvSpPr>
          <p:nvPr>
            <p:ph type="subTitle" idx="1"/>
          </p:nvPr>
        </p:nvSpPr>
        <p:spPr>
          <a:xfrm>
            <a:off x="685800" y="1404475"/>
            <a:ext cx="8222700" cy="4179000"/>
          </a:xfrm>
          <a:prstGeom prst="rect">
            <a:avLst/>
          </a:prstGeom>
          <a:noFill/>
          <a:ln>
            <a:noFill/>
          </a:ln>
        </p:spPr>
        <p:txBody>
          <a:bodyPr lIns="91425" tIns="45700" rIns="91425" bIns="45700" anchor="t" anchorCtr="0">
            <a:noAutofit/>
          </a:bodyPr>
          <a:lstStyle/>
          <a:p>
            <a:pPr marL="457200" lvl="0" indent="-381000" algn="l" rtl="0">
              <a:lnSpc>
                <a:spcPct val="100000"/>
              </a:lnSpc>
              <a:spcBef>
                <a:spcPts val="0"/>
              </a:spcBef>
              <a:buSzPct val="100000"/>
              <a:buFont typeface="Calibri"/>
              <a:buChar char="●"/>
            </a:pPr>
            <a:r>
              <a:rPr lang="en-US" sz="2400" b="1" dirty="0">
                <a:solidFill>
                  <a:srgbClr val="888888"/>
                </a:solidFill>
                <a:latin typeface="Calibri"/>
                <a:ea typeface="Calibri"/>
                <a:cs typeface="Calibri"/>
                <a:sym typeface="Calibri"/>
              </a:rPr>
              <a:t>21st Century Learning</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Customize and personalize learning</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Enhance career and college ready standards</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Enable 1:1 ed-tech initiatives</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Access high-quality digital content and courses, regardless of geographic location, through distance learning</a:t>
            </a:r>
          </a:p>
          <a:p>
            <a:pPr lvl="0" algn="l" rtl="0">
              <a:lnSpc>
                <a:spcPct val="115000"/>
              </a:lnSpc>
              <a:spcBef>
                <a:spcPts val="0"/>
              </a:spcBef>
              <a:buClr>
                <a:srgbClr val="000000"/>
              </a:buClr>
              <a:buNone/>
            </a:pPr>
            <a:endParaRPr sz="1000" dirty="0">
              <a:solidFill>
                <a:srgbClr val="888888"/>
              </a:solidFill>
              <a:latin typeface="Calibri"/>
              <a:ea typeface="Calibri"/>
              <a:cs typeface="Calibri"/>
              <a:sym typeface="Calibri"/>
            </a:endParaRPr>
          </a:p>
          <a:p>
            <a:pPr marL="457200" lvl="0" indent="-381000" algn="l" rtl="0">
              <a:lnSpc>
                <a:spcPct val="100000"/>
              </a:lnSpc>
              <a:spcBef>
                <a:spcPts val="0"/>
              </a:spcBef>
              <a:buClr>
                <a:srgbClr val="888888"/>
              </a:buClr>
              <a:buSzPct val="100000"/>
              <a:buFont typeface="Arial"/>
              <a:buChar char="●"/>
            </a:pPr>
            <a:r>
              <a:rPr lang="en-US" sz="2400" b="1" dirty="0">
                <a:solidFill>
                  <a:srgbClr val="888888"/>
                </a:solidFill>
                <a:latin typeface="Calibri"/>
                <a:ea typeface="Calibri"/>
                <a:cs typeface="Calibri"/>
                <a:sym typeface="Calibri"/>
              </a:rPr>
              <a:t>Teacher Effectiveness</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Real-time tracking of student progress</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More efficient planning and prep requirements</a:t>
            </a:r>
          </a:p>
          <a:p>
            <a:pPr lvl="0" algn="l" rtl="0">
              <a:lnSpc>
                <a:spcPct val="115000"/>
              </a:lnSpc>
              <a:spcBef>
                <a:spcPts val="0"/>
              </a:spcBef>
              <a:buClr>
                <a:srgbClr val="000000"/>
              </a:buClr>
              <a:buNone/>
            </a:pPr>
            <a:endParaRPr sz="1000" dirty="0">
              <a:solidFill>
                <a:srgbClr val="888888"/>
              </a:solidFill>
              <a:latin typeface="Calibri"/>
              <a:ea typeface="Calibri"/>
              <a:cs typeface="Calibri"/>
              <a:sym typeface="Calibri"/>
            </a:endParaRPr>
          </a:p>
          <a:p>
            <a:pPr marL="457200" lvl="0" indent="-381000" algn="l" rtl="0">
              <a:lnSpc>
                <a:spcPct val="100000"/>
              </a:lnSpc>
              <a:spcBef>
                <a:spcPts val="0"/>
              </a:spcBef>
              <a:buClr>
                <a:srgbClr val="888888"/>
              </a:buClr>
              <a:buSzPct val="100000"/>
              <a:buFont typeface="Arial"/>
              <a:buChar char="●"/>
            </a:pPr>
            <a:r>
              <a:rPr lang="en-US" sz="2400" b="1" dirty="0">
                <a:solidFill>
                  <a:srgbClr val="888888"/>
                </a:solidFill>
                <a:latin typeface="Calibri"/>
                <a:ea typeface="Calibri"/>
                <a:cs typeface="Calibri"/>
                <a:sym typeface="Calibri"/>
              </a:rPr>
              <a:t>Libraries and schools as technology hubs</a:t>
            </a:r>
          </a:p>
          <a:p>
            <a:pPr marL="914400" lvl="1" indent="-355600" algn="l" rtl="0">
              <a:lnSpc>
                <a:spcPct val="100000"/>
              </a:lnSpc>
              <a:spcBef>
                <a:spcPts val="0"/>
              </a:spcBef>
              <a:buClr>
                <a:srgbClr val="888888"/>
              </a:buClr>
              <a:buSzPct val="100000"/>
              <a:buFont typeface="Courier New"/>
              <a:buChar char="o"/>
            </a:pPr>
            <a:r>
              <a:rPr lang="en-US" sz="2000" dirty="0">
                <a:solidFill>
                  <a:srgbClr val="888888"/>
                </a:solidFill>
                <a:latin typeface="Calibri"/>
                <a:ea typeface="Calibri"/>
                <a:cs typeface="Calibri"/>
                <a:sym typeface="Calibri"/>
              </a:rPr>
              <a:t>Boost access to education and jobs among local communities.</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3"/>
        <p:cNvGrpSpPr/>
        <p:nvPr/>
      </p:nvGrpSpPr>
      <p:grpSpPr>
        <a:xfrm>
          <a:off x="0" y="0"/>
          <a:ext cx="0" cy="0"/>
          <a:chOff x="0" y="0"/>
          <a:chExt cx="0" cy="0"/>
        </a:xfrm>
      </p:grpSpPr>
      <p:sp>
        <p:nvSpPr>
          <p:cNvPr id="174" name="Shape 17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II. Understanding E-rate</a:t>
            </a:r>
          </a:p>
        </p:txBody>
      </p:sp>
      <p:sp>
        <p:nvSpPr>
          <p:cNvPr id="175" name="Shape 175"/>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Overview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Relevant Agencies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Discounts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Competitive Bidding Requirements</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Successes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9"/>
        <p:cNvGrpSpPr/>
        <p:nvPr/>
      </p:nvGrpSpPr>
      <p:grpSpPr>
        <a:xfrm>
          <a:off x="0" y="0"/>
          <a:ext cx="0" cy="0"/>
          <a:chOff x="0" y="0"/>
          <a:chExt cx="0" cy="0"/>
        </a:xfrm>
      </p:grpSpPr>
      <p:sp>
        <p:nvSpPr>
          <p:cNvPr id="180" name="Shape 18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E-rate Overview</a:t>
            </a:r>
          </a:p>
        </p:txBody>
      </p:sp>
      <p:sp>
        <p:nvSpPr>
          <p:cNvPr id="181" name="Shape 181"/>
          <p:cNvSpPr txBox="1">
            <a:spLocks noGrp="1"/>
          </p:cNvSpPr>
          <p:nvPr>
            <p:ph type="subTitle" idx="1"/>
          </p:nvPr>
        </p:nvSpPr>
        <p:spPr>
          <a:xfrm>
            <a:off x="685800" y="1367500"/>
            <a:ext cx="77724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Also called the </a:t>
            </a:r>
            <a:r>
              <a:rPr lang="en-US" sz="2200" b="1" dirty="0">
                <a:solidFill>
                  <a:srgbClr val="888888"/>
                </a:solidFill>
                <a:latin typeface="Calibri"/>
                <a:ea typeface="Calibri"/>
                <a:cs typeface="Calibri"/>
                <a:sym typeface="Calibri"/>
              </a:rPr>
              <a:t>Universal Service for Schools and Libraries Program.</a:t>
            </a:r>
            <a:r>
              <a:rPr lang="en-US" sz="2200" dirty="0">
                <a:solidFill>
                  <a:srgbClr val="888888"/>
                </a:solidFill>
                <a:latin typeface="Calibri"/>
                <a:ea typeface="Calibri"/>
                <a:cs typeface="Calibri"/>
                <a:sym typeface="Calibri"/>
              </a:rPr>
              <a:t> </a:t>
            </a:r>
          </a:p>
          <a:p>
            <a:pPr marR="0" lvl="0" algn="l" rtl="0">
              <a:spcBef>
                <a:spcPts val="0"/>
              </a:spcBef>
              <a:buNone/>
            </a:pPr>
            <a:endParaRPr sz="600">
              <a:solidFill>
                <a:srgbClr val="888888"/>
              </a:solidFill>
              <a:latin typeface="Calibri"/>
              <a:ea typeface="Calibri"/>
              <a:cs typeface="Calibri"/>
              <a:sym typeface="Calibri"/>
            </a:endParaRPr>
          </a:p>
          <a:p>
            <a:pPr marR="0" lvl="0" algn="l" rtl="0">
              <a:spcBef>
                <a:spcPts val="0"/>
              </a:spcBef>
              <a:buNone/>
            </a:pPr>
            <a:endParaRPr sz="6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 federal program designed to connect schools and libraries with modern telecommunications and Internet access services. </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Authorized by the Telecommunications Act of 1996</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Created by the FCC in 1997  </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Funded through the Universal Service Fund (USF)</a:t>
            </a:r>
          </a:p>
          <a:p>
            <a:pPr marR="0" lvl="0" algn="l" rtl="0">
              <a:spcBef>
                <a:spcPts val="0"/>
              </a:spcBef>
              <a:buNone/>
            </a:pPr>
            <a:endParaRPr sz="1100">
              <a:solidFill>
                <a:srgbClr val="888888"/>
              </a:solidFill>
              <a:latin typeface="Calibri"/>
              <a:ea typeface="Calibri"/>
              <a:cs typeface="Calibri"/>
              <a:sym typeface="Calibri"/>
            </a:endParaRPr>
          </a:p>
          <a:p>
            <a:pPr marR="0" lvl="0" algn="l" rtl="0">
              <a:spcBef>
                <a:spcPts val="0"/>
              </a:spcBef>
              <a:buNone/>
            </a:pPr>
            <a:endParaRPr sz="11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Eligible schools and libraries receive ‘discounts’ on the costs of constructing and maintaining advanced telecommunications.  </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85"/>
        <p:cNvGrpSpPr/>
        <p:nvPr/>
      </p:nvGrpSpPr>
      <p:grpSpPr>
        <a:xfrm>
          <a:off x="0" y="0"/>
          <a:ext cx="0" cy="0"/>
          <a:chOff x="0" y="0"/>
          <a:chExt cx="0" cy="0"/>
        </a:xfrm>
      </p:grpSpPr>
      <p:sp>
        <p:nvSpPr>
          <p:cNvPr id="186" name="Shape 186"/>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Relevant Agencies </a:t>
            </a:r>
          </a:p>
        </p:txBody>
      </p:sp>
      <p:sp>
        <p:nvSpPr>
          <p:cNvPr id="187" name="Shape 187"/>
          <p:cNvSpPr txBox="1">
            <a:spLocks noGrp="1"/>
          </p:cNvSpPr>
          <p:nvPr>
            <p:ph type="subTitle" idx="1"/>
          </p:nvPr>
        </p:nvSpPr>
        <p:spPr>
          <a:xfrm>
            <a:off x="1886500" y="1925025"/>
            <a:ext cx="7140300" cy="3621000"/>
          </a:xfrm>
          <a:prstGeom prst="rect">
            <a:avLst/>
          </a:prstGeom>
          <a:noFill/>
          <a:ln>
            <a:noFill/>
          </a:ln>
        </p:spPr>
        <p:txBody>
          <a:bodyPr lIns="91425" tIns="45700" rIns="91425" bIns="45700" anchor="t" anchorCtr="0">
            <a:noAutofit/>
          </a:bodyPr>
          <a:lstStyle/>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Federal Communications Commission (FCC):</a:t>
            </a:r>
            <a:r>
              <a:rPr lang="en-US" sz="2400" dirty="0">
                <a:solidFill>
                  <a:srgbClr val="888888"/>
                </a:solidFill>
                <a:latin typeface="Calibri"/>
                <a:ea typeface="Calibri"/>
                <a:cs typeface="Calibri"/>
                <a:sym typeface="Calibri"/>
              </a:rPr>
              <a:t> </a:t>
            </a:r>
            <a:r>
              <a:rPr lang="en-US" sz="1800" dirty="0">
                <a:solidFill>
                  <a:srgbClr val="888888"/>
                </a:solidFill>
                <a:latin typeface="Calibri"/>
                <a:ea typeface="Calibri"/>
                <a:cs typeface="Calibri"/>
                <a:sym typeface="Calibri"/>
              </a:rPr>
              <a:t>The administrator of the Universal Service Fund (a set of telecommunication subsidies and fees used to promote universal service in the U.S.). The FCC writes the rules and standards for programs utilizing the USF.</a:t>
            </a:r>
          </a:p>
          <a:p>
            <a:pPr marR="0" lvl="0" algn="l" rtl="0">
              <a:spcBef>
                <a:spcPts val="0"/>
              </a:spcBef>
              <a:buNone/>
            </a:pPr>
            <a:endParaRPr sz="24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Universal Service Administrative Company (USAC):</a:t>
            </a:r>
            <a:r>
              <a:rPr lang="en-US" sz="2400" dirty="0">
                <a:solidFill>
                  <a:srgbClr val="888888"/>
                </a:solidFill>
                <a:latin typeface="Calibri"/>
                <a:ea typeface="Calibri"/>
                <a:cs typeface="Calibri"/>
                <a:sym typeface="Calibri"/>
              </a:rPr>
              <a:t> </a:t>
            </a:r>
            <a:r>
              <a:rPr lang="en-US" sz="1800" dirty="0">
                <a:solidFill>
                  <a:srgbClr val="888888"/>
                </a:solidFill>
                <a:latin typeface="Calibri"/>
                <a:ea typeface="Calibri"/>
                <a:cs typeface="Calibri"/>
                <a:sym typeface="Calibri"/>
              </a:rPr>
              <a:t>An independent, nonprofit corporation designated by the FCC to protect the integrity of the USF. USAC runs the E-rate program, including organizing and approving applications, conducting audits, and providing technical support to state and district E-rate coordinators. </a:t>
            </a:r>
          </a:p>
        </p:txBody>
      </p:sp>
      <p:pic>
        <p:nvPicPr>
          <p:cNvPr id="188" name="Shape 188"/>
          <p:cNvPicPr preferRelativeResize="0"/>
          <p:nvPr/>
        </p:nvPicPr>
        <p:blipFill>
          <a:blip r:embed="rId4">
            <a:alphaModFix/>
          </a:blip>
          <a:stretch>
            <a:fillRect/>
          </a:stretch>
        </p:blipFill>
        <p:spPr>
          <a:xfrm>
            <a:off x="285524" y="4397000"/>
            <a:ext cx="1600974" cy="707849"/>
          </a:xfrm>
          <a:prstGeom prst="rect">
            <a:avLst/>
          </a:prstGeom>
          <a:noFill/>
          <a:ln>
            <a:noFill/>
          </a:ln>
        </p:spPr>
      </p:pic>
      <p:pic>
        <p:nvPicPr>
          <p:cNvPr id="189" name="Shape 189"/>
          <p:cNvPicPr preferRelativeResize="0"/>
          <p:nvPr/>
        </p:nvPicPr>
        <p:blipFill>
          <a:blip r:embed="rId5">
            <a:alphaModFix/>
          </a:blip>
          <a:stretch>
            <a:fillRect/>
          </a:stretch>
        </p:blipFill>
        <p:spPr>
          <a:xfrm>
            <a:off x="221625" y="2092000"/>
            <a:ext cx="1664883" cy="1199850"/>
          </a:xfrm>
          <a:prstGeom prst="rect">
            <a:avLst/>
          </a:prstGeom>
          <a:noFill/>
          <a:ln>
            <a:noFill/>
          </a:ln>
        </p:spPr>
      </p:pic>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93"/>
        <p:cNvGrpSpPr/>
        <p:nvPr/>
      </p:nvGrpSpPr>
      <p:grpSpPr>
        <a:xfrm>
          <a:off x="0" y="0"/>
          <a:ext cx="0" cy="0"/>
          <a:chOff x="0" y="0"/>
          <a:chExt cx="0" cy="0"/>
        </a:xfrm>
      </p:grpSpPr>
      <p:sp>
        <p:nvSpPr>
          <p:cNvPr id="194" name="Shape 19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4400" dirty="0">
                <a:solidFill>
                  <a:srgbClr val="007DB1"/>
                </a:solidFill>
              </a:rPr>
              <a:t>E-rate Discounts </a:t>
            </a:r>
          </a:p>
        </p:txBody>
      </p:sp>
      <p:sp>
        <p:nvSpPr>
          <p:cNvPr id="195" name="Shape 195"/>
          <p:cNvSpPr txBox="1"/>
          <p:nvPr/>
        </p:nvSpPr>
        <p:spPr>
          <a:xfrm>
            <a:off x="685800" y="2445325"/>
            <a:ext cx="7917900" cy="2119800"/>
          </a:xfrm>
          <a:prstGeom prst="rect">
            <a:avLst/>
          </a:prstGeom>
          <a:noFill/>
          <a:ln>
            <a:noFill/>
          </a:ln>
        </p:spPr>
        <p:txBody>
          <a:bodyPr lIns="91425" tIns="91425" rIns="91425" bIns="91425" anchor="ctr" anchorCtr="0">
            <a:noAutofit/>
          </a:bodyPr>
          <a:lstStyle/>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A discount is the percentage of the original cost of a project or service that will be paid for by E-Rate. Discounts range from 20% to 90% of project costs.</a:t>
            </a:r>
          </a:p>
          <a:p>
            <a:pPr lvl="0" rtl="0">
              <a:spcBef>
                <a:spcPts val="0"/>
              </a:spcBef>
              <a:buNone/>
            </a:pPr>
            <a:endParaRPr sz="2400">
              <a:solidFill>
                <a:srgbClr val="888888"/>
              </a:solidFill>
              <a:latin typeface="Calibri"/>
              <a:ea typeface="Calibri"/>
              <a:cs typeface="Calibri"/>
              <a:sym typeface="Calibri"/>
            </a:endParaRPr>
          </a:p>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E-rate discounts are district wide. A school or library’s discount rate is determined by the percentage of students in the district that qualify for free or reduced price lunch. </a:t>
            </a:r>
          </a:p>
          <a:p>
            <a:pPr lvl="0" rtl="0">
              <a:spcBef>
                <a:spcPts val="0"/>
              </a:spcBef>
              <a:buNone/>
            </a:pPr>
            <a:endParaRPr sz="2400">
              <a:solidFill>
                <a:srgbClr val="888888"/>
              </a:solidFill>
              <a:latin typeface="Calibri"/>
              <a:ea typeface="Calibri"/>
              <a:cs typeface="Calibri"/>
              <a:sym typeface="Calibri"/>
            </a:endParaRPr>
          </a:p>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Rural districts are eligible for an additional 5% to 10% discount compared with urban areas. </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99"/>
        <p:cNvGrpSpPr/>
        <p:nvPr/>
      </p:nvGrpSpPr>
      <p:grpSpPr>
        <a:xfrm>
          <a:off x="0" y="0"/>
          <a:ext cx="0" cy="0"/>
          <a:chOff x="0" y="0"/>
          <a:chExt cx="0" cy="0"/>
        </a:xfrm>
      </p:grpSpPr>
      <p:sp>
        <p:nvSpPr>
          <p:cNvPr id="200" name="Shape 200"/>
          <p:cNvSpPr txBox="1">
            <a:spLocks noGrp="1"/>
          </p:cNvSpPr>
          <p:nvPr>
            <p:ph type="ctrTitle"/>
          </p:nvPr>
        </p:nvSpPr>
        <p:spPr>
          <a:xfrm>
            <a:off x="71815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4400" dirty="0">
                <a:solidFill>
                  <a:srgbClr val="007DB1"/>
                </a:solidFill>
              </a:rPr>
              <a:t>E-rate Discounts </a:t>
            </a:r>
          </a:p>
        </p:txBody>
      </p:sp>
      <p:sp>
        <p:nvSpPr>
          <p:cNvPr id="201" name="Shape 201"/>
          <p:cNvSpPr txBox="1"/>
          <p:nvPr/>
        </p:nvSpPr>
        <p:spPr>
          <a:xfrm>
            <a:off x="2767150" y="5916899"/>
            <a:ext cx="3674399" cy="823211"/>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From the FCC’s </a:t>
            </a:r>
            <a:r>
              <a:rPr lang="en-US" i="1" u="sng" dirty="0">
                <a:solidFill>
                  <a:schemeClr val="hlink"/>
                </a:solidFill>
                <a:hlinkClick r:id="rId4"/>
              </a:rPr>
              <a:t>The E-rate Program: Simplifying Discount Calculations</a:t>
            </a:r>
            <a:r>
              <a:rPr lang="en-US" i="1" dirty="0"/>
              <a:t>, </a:t>
            </a:r>
            <a:r>
              <a:rPr lang="en-US" dirty="0"/>
              <a:t>slide 6. </a:t>
            </a:r>
          </a:p>
        </p:txBody>
      </p:sp>
      <p:sp>
        <p:nvSpPr>
          <p:cNvPr id="202" name="Shape 202"/>
          <p:cNvSpPr txBox="1"/>
          <p:nvPr/>
        </p:nvSpPr>
        <p:spPr>
          <a:xfrm>
            <a:off x="2141200" y="1407975"/>
            <a:ext cx="4926299" cy="480599"/>
          </a:xfrm>
          <a:prstGeom prst="rect">
            <a:avLst/>
          </a:prstGeom>
          <a:noFill/>
          <a:ln>
            <a:noFill/>
          </a:ln>
        </p:spPr>
        <p:txBody>
          <a:bodyPr lIns="91425" tIns="91425" rIns="91425" bIns="91425" anchor="t" anchorCtr="0">
            <a:noAutofit/>
          </a:bodyPr>
          <a:lstStyle/>
          <a:p>
            <a:pPr lvl="0" algn="ctr" rtl="0">
              <a:spcBef>
                <a:spcPts val="0"/>
              </a:spcBef>
              <a:buNone/>
            </a:pPr>
            <a:r>
              <a:rPr lang="en-US" sz="2400" b="1" dirty="0">
                <a:solidFill>
                  <a:srgbClr val="888888"/>
                </a:solidFill>
              </a:rPr>
              <a:t>E-rate Discount Calculator </a:t>
            </a:r>
          </a:p>
        </p:txBody>
      </p:sp>
      <p:pic>
        <p:nvPicPr>
          <p:cNvPr id="203" name="Shape 203"/>
          <p:cNvPicPr preferRelativeResize="0"/>
          <p:nvPr/>
        </p:nvPicPr>
        <p:blipFill rotWithShape="1">
          <a:blip r:embed="rId5">
            <a:alphaModFix/>
          </a:blip>
          <a:srcRect t="4100" b="3971"/>
          <a:stretch/>
        </p:blipFill>
        <p:spPr>
          <a:xfrm>
            <a:off x="242875" y="1944000"/>
            <a:ext cx="8658225" cy="3852750"/>
          </a:xfrm>
          <a:prstGeom prst="rect">
            <a:avLst/>
          </a:prstGeom>
          <a:noFill/>
          <a:ln>
            <a:noFill/>
          </a:ln>
        </p:spPr>
      </p:pic>
    </p:spTree>
  </p:cSld>
  <p:clrMapOvr>
    <a:masterClrMapping/>
  </p:clrMapOvr>
  <p:transition xmlns:p14="http://schemas.microsoft.com/office/powerpoint/2010/mai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2515</Words>
  <Application>Microsoft Macintosh PowerPoint</Application>
  <PresentationFormat>On-screen Show (4:3)</PresentationFormat>
  <Paragraphs>244</Paragraphs>
  <Slides>29</Slides>
  <Notes>29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Office Theme</vt:lpstr>
      <vt:lpstr>The E-rate Opportunity</vt:lpstr>
      <vt:lpstr>Overview</vt:lpstr>
      <vt:lpstr> Agenda </vt:lpstr>
      <vt:lpstr> The Benefits of Broadband</vt:lpstr>
      <vt:lpstr>II. Understanding E-rate</vt:lpstr>
      <vt:lpstr>E-rate Overview</vt:lpstr>
      <vt:lpstr>Relevant Agencies </vt:lpstr>
      <vt:lpstr>E-rate Discounts </vt:lpstr>
      <vt:lpstr>E-rate Discounts </vt:lpstr>
      <vt:lpstr>Competitive Bidding Requirements </vt:lpstr>
      <vt:lpstr>The Success of E-rate</vt:lpstr>
      <vt:lpstr>III. E-rate Modernization </vt:lpstr>
      <vt:lpstr>Issues with E-rate </vt:lpstr>
      <vt:lpstr>Modernization Orders (2014)</vt:lpstr>
      <vt:lpstr>IV. New State Matching Funds</vt:lpstr>
      <vt:lpstr>Take Advantage of  State Matching Funds Now</vt:lpstr>
      <vt:lpstr>State Matching Funds </vt:lpstr>
      <vt:lpstr>Restrictions </vt:lpstr>
      <vt:lpstr>Example: New York Bond Initiative (2014) </vt:lpstr>
      <vt:lpstr>Example: California Broadband Infrastructure Improvement Grant (BIIG) Program (2014)</vt:lpstr>
      <vt:lpstr>V. Expanded Budget for Wi-Fi </vt:lpstr>
      <vt:lpstr>PowerPoint Presentation</vt:lpstr>
      <vt:lpstr>VI. Take Advantage of E-rate Funds </vt:lpstr>
      <vt:lpstr>VII. Resources </vt:lpstr>
      <vt:lpstr>E-rate Resources </vt:lpstr>
      <vt:lpstr>Broadband Resources </vt:lpstr>
      <vt:lpstr>Definitions</vt:lpstr>
      <vt:lpstr>Contact Information </vt:lpstr>
      <vt:lpstr>About 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E-rate Opportunity</dc:title>
  <cp:lastModifiedBy>Christine Fox</cp:lastModifiedBy>
  <cp:revision>4</cp:revision>
  <dcterms:modified xsi:type="dcterms:W3CDTF">2015-09-21T19:22:22Z</dcterms:modified>
</cp:coreProperties>
</file>