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sannah Savage" initials="" lastIdx="1" clrIdx="0"/>
  <p:cmAuthor id="1" name="Danny Weiss"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4" d="100"/>
          <a:sy n="104" d="100"/>
        </p:scale>
        <p:origin x="-98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45566759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mailto:dana.shaffer@fcc.gov" TargetMode="External"/><Relationship Id="rId4" Type="http://schemas.openxmlformats.org/officeDocument/2006/relationships/hyperlink" Target="mailto:Charles.Eberle@fcc.gov" TargetMode="External"/><Relationship Id="rId5" Type="http://schemas.openxmlformats.org/officeDocument/2006/relationships/hyperlink" Target="mailto:jfreddoso@gmail.com" TargetMode="External"/><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 Id="rId3" Type="http://schemas.openxmlformats.org/officeDocument/2006/relationships/hyperlink" Target="http://www.usac.org/_res/documents/sl/pdf/handouts/SL-Glossary-of-Terms.pdf" TargetMode="Externa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lnSpc>
                <a:spcPct val="115000"/>
              </a:lnSpc>
              <a:spcBef>
                <a:spcPts val="0"/>
              </a:spcBef>
              <a:buClr>
                <a:schemeClr val="dk1"/>
              </a:buClr>
              <a:buFont typeface="Arial"/>
              <a:buNone/>
            </a:pPr>
            <a:endParaRPr sz="1200"/>
          </a:p>
        </p:txBody>
      </p:sp>
      <p:sp>
        <p:nvSpPr>
          <p:cNvPr id="81" name="Shape 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46" name="Shape 1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sz="1000" dirty="0">
                <a:solidFill>
                  <a:srgbClr val="333333"/>
                </a:solidFill>
              </a:rPr>
              <a:t>SETDA/Common Sense suggest inserting state-specific data on connectivity shortages. </a:t>
            </a:r>
          </a:p>
        </p:txBody>
      </p:sp>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lang="en-US" dirty="0"/>
          </a:p>
        </p:txBody>
      </p:sp>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70" name="Shape 1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lang="en-US" dirty="0"/>
          </a:p>
        </p:txBody>
      </p:sp>
      <p:sp>
        <p:nvSpPr>
          <p:cNvPr id="176" name="Shape 1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82" name="Shape 1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89" name="Shape 1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lnSpc>
                <a:spcPct val="115000"/>
              </a:lnSpc>
              <a:spcBef>
                <a:spcPts val="0"/>
              </a:spcBef>
              <a:buNone/>
            </a:pPr>
            <a:endParaRPr/>
          </a:p>
        </p:txBody>
      </p:sp>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rtl="0">
              <a:spcBef>
                <a:spcPts val="0"/>
              </a:spcBef>
              <a:buNone/>
            </a:pPr>
            <a:r>
              <a:rPr lang="en-US" dirty="0"/>
              <a:t>Note: </a:t>
            </a:r>
            <a:r>
              <a:rPr lang="en-US" dirty="0">
                <a:solidFill>
                  <a:schemeClr val="dk1"/>
                </a:solidFill>
              </a:rPr>
              <a:t>USAC and the FCC have not identified approved state matching examples. All matching funds are subject to FCC approval. If you have questions about eligible funds, please send direct inquiries to: Dana Shaffer FCC, Deputy Managing Director (</a:t>
            </a:r>
            <a:r>
              <a:rPr lang="en-US" dirty="0">
                <a:solidFill>
                  <a:schemeClr val="dk1"/>
                </a:solidFill>
                <a:hlinkClick r:id="rId3"/>
              </a:rPr>
              <a:t>dana.shaffer@fcc.gov</a:t>
            </a:r>
            <a:r>
              <a:rPr lang="en-US" dirty="0">
                <a:solidFill>
                  <a:schemeClr val="dk1"/>
                </a:solidFill>
              </a:rPr>
              <a:t>); Charles Eberle, FCC, Attorney Advisor, Wireline Competition Bureau (</a:t>
            </a:r>
            <a:r>
              <a:rPr lang="en-US" dirty="0">
                <a:solidFill>
                  <a:schemeClr val="dk1"/>
                </a:solidFill>
                <a:hlinkClick r:id="rId4"/>
              </a:rPr>
              <a:t>Charles.Eberle@fcc.gov</a:t>
            </a:r>
            <a:r>
              <a:rPr lang="en-US" dirty="0">
                <a:solidFill>
                  <a:schemeClr val="dk1"/>
                </a:solidFill>
              </a:rPr>
              <a:t>); or Joe Freddoso, USAC Consultant Dark Fiber (</a:t>
            </a:r>
            <a:r>
              <a:rPr lang="en-US" dirty="0">
                <a:solidFill>
                  <a:schemeClr val="dk1"/>
                </a:solidFill>
                <a:hlinkClick r:id="rId5"/>
              </a:rPr>
              <a:t>jfreddoso@gmail.com</a:t>
            </a:r>
            <a:r>
              <a:rPr lang="en-US" dirty="0">
                <a:solidFill>
                  <a:schemeClr val="dk1"/>
                </a:solidFill>
              </a:rPr>
              <a:t>).</a:t>
            </a:r>
          </a:p>
          <a:p>
            <a:pPr lvl="0" rtl="0">
              <a:spcBef>
                <a:spcPts val="0"/>
              </a:spcBef>
              <a:buNone/>
            </a:pPr>
            <a:endParaRPr dirty="0"/>
          </a:p>
        </p:txBody>
      </p:sp>
      <p:sp>
        <p:nvSpPr>
          <p:cNvPr id="202" name="Shape 2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r>
              <a:rPr lang="en-US" sz="1200" dirty="0">
                <a:solidFill>
                  <a:srgbClr val="333333"/>
                </a:solidFill>
              </a:rPr>
              <a:t>SETDA/Common Sense recommend that individual states insert data on Wi-Fi connectivity within their states.</a:t>
            </a:r>
          </a:p>
        </p:txBody>
      </p:sp>
      <p:sp>
        <p:nvSpPr>
          <p:cNvPr id="208" name="Shape 2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13" name="Shape 2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19" name="Shape 2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27" name="Shape 2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36" name="Shape 2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r>
              <a:rPr lang="en-US" dirty="0">
                <a:solidFill>
                  <a:srgbClr val="333333"/>
                </a:solidFill>
              </a:rPr>
              <a:t>Individual presenters should add/take away definitions as they see fit--keeping in mind that USAC has a full glossary: </a:t>
            </a:r>
            <a:r>
              <a:rPr lang="en-US" u="sng" dirty="0">
                <a:solidFill>
                  <a:schemeClr val="hlink"/>
                </a:solidFill>
                <a:hlinkClick r:id="rId3"/>
              </a:rPr>
              <a:t>http://www.usac.org/_res/documents/sl/pdf</a:t>
            </a:r>
            <a:r>
              <a:rPr lang="en-US" u="sng">
                <a:solidFill>
                  <a:schemeClr val="hlink"/>
                </a:solidFill>
                <a:hlinkClick r:id="rId3"/>
              </a:rPr>
              <a:t>/handouts/SL-Glossary-of-Terms.pdf</a:t>
            </a:r>
            <a:r>
              <a:rPr lang="en-US">
                <a:solidFill>
                  <a:srgbClr val="333333"/>
                </a:solidFill>
              </a:rPr>
              <a:t> </a:t>
            </a:r>
          </a:p>
        </p:txBody>
      </p:sp>
      <p:sp>
        <p:nvSpPr>
          <p:cNvPr id="242" name="Shape 2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dirty="0"/>
          </a:p>
        </p:txBody>
      </p:sp>
      <p:sp>
        <p:nvSpPr>
          <p:cNvPr id="248" name="Shape 2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254" name="Shape 2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lgn="ctr" rtl="0">
              <a:lnSpc>
                <a:spcPct val="115000"/>
              </a:lnSpc>
              <a:spcBef>
                <a:spcPts val="0"/>
              </a:spcBef>
              <a:buNone/>
            </a:pPr>
            <a:endParaRPr/>
          </a:p>
        </p:txBody>
      </p:sp>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Clr>
                <a:schemeClr val="dk1"/>
              </a:buClr>
              <a:buSzPct val="78571"/>
              <a:buFont typeface="Arial"/>
              <a:buNone/>
            </a:pPr>
            <a:r>
              <a:rPr lang="en-US" dirty="0">
                <a:solidFill>
                  <a:srgbClr val="333333"/>
                </a:solidFill>
              </a:rPr>
              <a:t>SETDA/Common Sense suggests putting in state specific discount information into this slide.</a:t>
            </a:r>
          </a:p>
        </p:txBody>
      </p:sp>
      <p:sp>
        <p:nvSpPr>
          <p:cNvPr id="125" name="Shape 1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rtl="0">
              <a:spcBef>
                <a:spcPts val="0"/>
              </a:spcBef>
              <a:buNone/>
            </a:pPr>
            <a:endParaRPr/>
          </a:p>
        </p:txBody>
      </p:sp>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rgbClr val="007DB1"/>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9" name="Shape 9"/>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0" name="Shape 10"/>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 name="Shape 11"/>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 name="Shape 12"/>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67" name="Shape 67"/>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8" name="Shape 68"/>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9" name="Shape 69"/>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0"/>
        <p:cNvGrpSpPr/>
        <p:nvPr/>
      </p:nvGrpSpPr>
      <p:grpSpPr>
        <a:xfrm>
          <a:off x="0" y="0"/>
          <a:ext cx="0" cy="0"/>
          <a:chOff x="0" y="0"/>
          <a:chExt cx="0" cy="0"/>
        </a:xfrm>
      </p:grpSpPr>
      <p:sp>
        <p:nvSpPr>
          <p:cNvPr id="71" name="Shape 71"/>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2" name="Shape 72"/>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73" name="Shape 73"/>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4" name="Shape 74"/>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5" name="Shape 75"/>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 name="Shape 15"/>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6" name="Shape 16"/>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 name="Shape 17"/>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 name="Shape 18"/>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 name="Shape 21"/>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2" name="Shape 22"/>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 name="Shape 23"/>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 name="Shape 24"/>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 name="Shape 27"/>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9" name="Shape 29"/>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0" name="Shape 30"/>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1" name="Shape 31"/>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35" name="Shape 35"/>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6" name="Shape 36"/>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37" name="Shape 37"/>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8" name="Shape 38"/>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9" name="Shape 39"/>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0" name="Shape 40"/>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rgbClr val="007DB1"/>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4" name="Shape 44"/>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5" name="Shape 45"/>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6"/>
        <p:cNvGrpSpPr/>
        <p:nvPr/>
      </p:nvGrpSpPr>
      <p:grpSpPr>
        <a:xfrm>
          <a:off x="0" y="0"/>
          <a:ext cx="0" cy="0"/>
          <a:chOff x="0" y="0"/>
          <a:chExt cx="0" cy="0"/>
        </a:xfrm>
      </p:grpSpPr>
      <p:sp>
        <p:nvSpPr>
          <p:cNvPr id="47" name="Shape 47"/>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8" name="Shape 48"/>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9" name="Shape 49"/>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3" name="Shape 5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a:spLocks noGrp="1"/>
          </p:cNvSpPr>
          <p:nvPr>
            <p:ph type="pic" idx="2"/>
          </p:nvPr>
        </p:nvSpPr>
        <p:spPr>
          <a:xfrm>
            <a:off x="1792288" y="612775"/>
            <a:ext cx="5486399" cy="4114800"/>
          </a:xfrm>
          <a:prstGeom prst="rect">
            <a:avLst/>
          </a:prstGeom>
          <a:noFill/>
          <a:ln>
            <a:noFill/>
          </a:ln>
        </p:spPr>
      </p:sp>
      <p:sp>
        <p:nvSpPr>
          <p:cNvPr id="60" name="Shape 6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baseline="0">
                <a:solidFill>
                  <a:schemeClr val="dk1"/>
                </a:solidFill>
                <a:latin typeface="Calibri"/>
                <a:ea typeface="Calibri"/>
                <a:cs typeface="Calibri"/>
                <a:sym typeface="Calibri"/>
              </a:rPr>
              <a:t>‹#›</a:t>
            </a:fld>
            <a:endParaRPr lang="en-US" sz="1800" b="0" i="0" u="none" strike="noStrike" cap="none" baseline="0" dirty="0">
              <a:solidFill>
                <a:schemeClr val="dk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rgbClr val="007DB1"/>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a:lvl1pPr>
            <a:lvl2pPr marL="742950" marR="0" indent="-107950" algn="l" rtl="0">
              <a:spcBef>
                <a:spcPts val="560"/>
              </a:spcBef>
              <a:buClr>
                <a:schemeClr val="dk1"/>
              </a:buClr>
              <a:buFont typeface="Arial"/>
              <a:buChar char="–"/>
              <a:defRPr/>
            </a:lvl2pPr>
            <a:lvl3pPr marL="1143000" marR="0" indent="-76200" algn="l" rtl="0">
              <a:spcBef>
                <a:spcPts val="480"/>
              </a:spcBef>
              <a:buClr>
                <a:schemeClr val="dk1"/>
              </a:buClr>
              <a:buFont typeface="Arial"/>
              <a:buChar char="•"/>
              <a:defRPr/>
            </a:lvl3pPr>
            <a:lvl4pPr marL="1600200" marR="0" indent="-101600" algn="l" rtl="0">
              <a:spcBef>
                <a:spcPts val="400"/>
              </a:spcBef>
              <a:buClr>
                <a:schemeClr val="dk1"/>
              </a:buClr>
              <a:buFont typeface="Arial"/>
              <a:buChar char="–"/>
              <a:defRPr/>
            </a:lvl4pPr>
            <a:lvl5pPr marL="2057400" marR="0" indent="-101600" algn="l" rtl="0">
              <a:spcBef>
                <a:spcPts val="400"/>
              </a:spcBef>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1" Type="http://schemas.openxmlformats.org/officeDocument/2006/relationships/hyperlink" Target="http://www.usac.org/_res/documents/sl/pdf/handouts/SL-Glossary-of-Terms.pdf" TargetMode="External"/><Relationship Id="rId12" Type="http://schemas.openxmlformats.org/officeDocument/2006/relationships/image" Target="../media/image4.gif"/><Relationship Id="rId13" Type="http://schemas.openxmlformats.org/officeDocument/2006/relationships/image" Target="../media/image3.jpg"/><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2.png"/><Relationship Id="rId4" Type="http://schemas.openxmlformats.org/officeDocument/2006/relationships/hyperlink" Target="http://www.setda.org/priorities/equity-of-access/e-rate-modernization/" TargetMode="External"/><Relationship Id="rId5" Type="http://schemas.openxmlformats.org/officeDocument/2006/relationships/hyperlink" Target="https://www.fcc.gov/e-rate-update" TargetMode="External"/><Relationship Id="rId6" Type="http://schemas.openxmlformats.org/officeDocument/2006/relationships/hyperlink" Target="https://www.fcc.gov/page/summary-e-rate-modernization-order" TargetMode="External"/><Relationship Id="rId7" Type="http://schemas.openxmlformats.org/officeDocument/2006/relationships/hyperlink" Target="https://apps.fcc.gov/edocs_public/attachmatch/FCC-14-99A1.pdf" TargetMode="External"/><Relationship Id="rId8" Type="http://schemas.openxmlformats.org/officeDocument/2006/relationships/hyperlink" Target="https://apps.fcc.gov/edocs_public/attachmatch/FCC-14-189A1.pdf" TargetMode="External"/><Relationship Id="rId9" Type="http://schemas.openxmlformats.org/officeDocument/2006/relationships/hyperlink" Target="http://usac.org/default.aspx" TargetMode="External"/><Relationship Id="rId10" Type="http://schemas.openxmlformats.org/officeDocument/2006/relationships/hyperlink" Target="http://usac.org/sl/about/getting-started/default.aspx"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setda.org/priorities/equity-of-access/the-broadband-imperative/" TargetMode="External"/><Relationship Id="rId5" Type="http://schemas.openxmlformats.org/officeDocument/2006/relationships/image" Target="../media/image9.jpg"/><Relationship Id="rId6" Type="http://schemas.openxmlformats.org/officeDocument/2006/relationships/image" Target="../media/image10.png"/><Relationship Id="rId7" Type="http://schemas.openxmlformats.org/officeDocument/2006/relationships/hyperlink" Target="https://www.commonsensemedia.org/about-us/news/press-releases/common-sense-kids-action-releases-new-broadband-policy-brief" TargetMode="External"/><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mailto:dana.shaffer@fcc.gov" TargetMode="External"/><Relationship Id="rId5" Type="http://schemas.openxmlformats.org/officeDocument/2006/relationships/hyperlink" Target="mailto:Charles.Eberle@fcc.gov" TargetMode="External"/><Relationship Id="rId6" Type="http://schemas.openxmlformats.org/officeDocument/2006/relationships/hyperlink" Target="mailto:jfreddoso@gmail.com" TargetMode="External"/><Relationship Id="rId7" Type="http://schemas.openxmlformats.org/officeDocument/2006/relationships/hyperlink" Target="mailto:cfox@setda.org" TargetMode="External"/><Relationship Id="rId8" Type="http://schemas.openxmlformats.org/officeDocument/2006/relationships/hyperlink" Target="mailto:ssavage@commonsense.org" TargetMode="External"/><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setda.org/" TargetMode="External"/><Relationship Id="rId5" Type="http://schemas.openxmlformats.org/officeDocument/2006/relationships/hyperlink" Target="https://commonsensemedia.org/kids-action" TargetMode="External"/><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g"/><Relationship Id="rId5" Type="http://schemas.openxmlformats.org/officeDocument/2006/relationships/image" Target="../media/image4.gif"/><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usac.org/_res/documents/sl/training/2015/Simplifying-Discount-Calculations.pdf" TargetMode="External"/><Relationship Id="rId5"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76"/>
        <p:cNvGrpSpPr/>
        <p:nvPr/>
      </p:nvGrpSpPr>
      <p:grpSpPr>
        <a:xfrm>
          <a:off x="0" y="0"/>
          <a:ext cx="0" cy="0"/>
          <a:chOff x="0" y="0"/>
          <a:chExt cx="0" cy="0"/>
        </a:xfrm>
      </p:grpSpPr>
      <p:sp>
        <p:nvSpPr>
          <p:cNvPr id="77" name="Shape 77"/>
          <p:cNvSpPr txBox="1">
            <a:spLocks noGrp="1"/>
          </p:cNvSpPr>
          <p:nvPr>
            <p:ph type="ctrTitle"/>
          </p:nvPr>
        </p:nvSpPr>
        <p:spPr>
          <a:xfrm>
            <a:off x="685800" y="1269069"/>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5600" dirty="0">
                <a:solidFill>
                  <a:srgbClr val="007DB1"/>
                </a:solidFill>
              </a:rPr>
              <a:t>The E-rate Opportunity</a:t>
            </a:r>
          </a:p>
        </p:txBody>
      </p:sp>
      <p:sp>
        <p:nvSpPr>
          <p:cNvPr id="78" name="Shape 78"/>
          <p:cNvSpPr txBox="1">
            <a:spLocks noGrp="1"/>
          </p:cNvSpPr>
          <p:nvPr>
            <p:ph type="subTitle" idx="1"/>
          </p:nvPr>
        </p:nvSpPr>
        <p:spPr>
          <a:xfrm>
            <a:off x="1371600" y="3009900"/>
            <a:ext cx="6400799" cy="1752600"/>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en-US" sz="4400" dirty="0">
                <a:solidFill>
                  <a:srgbClr val="888888"/>
                </a:solidFill>
                <a:latin typeface="Calibri"/>
                <a:ea typeface="Calibri"/>
                <a:cs typeface="Calibri"/>
                <a:sym typeface="Calibri"/>
              </a:rPr>
              <a:t>E-rate Modernization Resources for Policymakers </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34"/>
        <p:cNvGrpSpPr/>
        <p:nvPr/>
      </p:nvGrpSpPr>
      <p:grpSpPr>
        <a:xfrm>
          <a:off x="0" y="0"/>
          <a:ext cx="0" cy="0"/>
          <a:chOff x="0" y="0"/>
          <a:chExt cx="0" cy="0"/>
        </a:xfrm>
      </p:grpSpPr>
      <p:sp>
        <p:nvSpPr>
          <p:cNvPr id="135" name="Shape 135"/>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lvl="0" rtl="0">
              <a:spcBef>
                <a:spcPts val="0"/>
              </a:spcBef>
              <a:buClr>
                <a:srgbClr val="007DB1"/>
              </a:buClr>
              <a:buSzPct val="25000"/>
              <a:buFont typeface="Arial"/>
              <a:buNone/>
            </a:pPr>
            <a:r>
              <a:rPr lang="en-US" sz="3800" dirty="0">
                <a:solidFill>
                  <a:srgbClr val="007DB1"/>
                </a:solidFill>
              </a:rPr>
              <a:t>Competitive Bidding Requirements </a:t>
            </a:r>
          </a:p>
        </p:txBody>
      </p:sp>
      <p:sp>
        <p:nvSpPr>
          <p:cNvPr id="136" name="Shape 136"/>
          <p:cNvSpPr txBox="1"/>
          <p:nvPr/>
        </p:nvSpPr>
        <p:spPr>
          <a:xfrm>
            <a:off x="685800" y="1497300"/>
            <a:ext cx="7917900" cy="4274700"/>
          </a:xfrm>
          <a:prstGeom prst="rect">
            <a:avLst/>
          </a:prstGeom>
          <a:noFill/>
          <a:ln>
            <a:noFill/>
          </a:ln>
        </p:spPr>
        <p:txBody>
          <a:bodyPr lIns="91425" tIns="91425" rIns="91425" bIns="91425" anchor="ctr" anchorCtr="0">
            <a:noAutofit/>
          </a:bodyPr>
          <a:lstStyle/>
          <a:p>
            <a:pPr marL="457200" lvl="0" indent="-419100" rtl="0">
              <a:spcBef>
                <a:spcPts val="0"/>
              </a:spcBef>
              <a:buClr>
                <a:srgbClr val="888888"/>
              </a:buClr>
              <a:buSzPct val="100000"/>
              <a:buFont typeface="Calibri"/>
              <a:buChar char="●"/>
            </a:pPr>
            <a:r>
              <a:rPr lang="en-US" sz="3000" dirty="0">
                <a:solidFill>
                  <a:srgbClr val="888888"/>
                </a:solidFill>
                <a:latin typeface="Calibri"/>
                <a:ea typeface="Calibri"/>
                <a:cs typeface="Calibri"/>
                <a:sym typeface="Calibri"/>
              </a:rPr>
              <a:t>Applicants must conduct fair and open competitive bidding process. </a:t>
            </a:r>
          </a:p>
          <a:p>
            <a:pPr lvl="0" rtl="0">
              <a:spcBef>
                <a:spcPts val="0"/>
              </a:spcBef>
              <a:buNone/>
            </a:pPr>
            <a:endParaRPr sz="3000">
              <a:solidFill>
                <a:srgbClr val="888888"/>
              </a:solidFill>
              <a:latin typeface="Calibri"/>
              <a:ea typeface="Calibri"/>
              <a:cs typeface="Calibri"/>
              <a:sym typeface="Calibri"/>
            </a:endParaRPr>
          </a:p>
          <a:p>
            <a:pPr marL="457200" lvl="0" indent="-419100" rtl="0">
              <a:spcBef>
                <a:spcPts val="0"/>
              </a:spcBef>
              <a:buClr>
                <a:srgbClr val="888888"/>
              </a:buClr>
              <a:buSzPct val="100000"/>
              <a:buFont typeface="Calibri"/>
              <a:buChar char="●"/>
            </a:pPr>
            <a:r>
              <a:rPr lang="en-US" sz="3000" dirty="0">
                <a:solidFill>
                  <a:srgbClr val="888888"/>
                </a:solidFill>
                <a:latin typeface="Calibri"/>
                <a:ea typeface="Calibri"/>
                <a:cs typeface="Calibri"/>
                <a:sym typeface="Calibri"/>
              </a:rPr>
              <a:t>Applicants must select the most cost-effective service provider.</a:t>
            </a:r>
          </a:p>
          <a:p>
            <a:pPr lvl="0" rtl="0">
              <a:spcBef>
                <a:spcPts val="0"/>
              </a:spcBef>
              <a:buSzPct val="36666"/>
              <a:buNone/>
            </a:pPr>
            <a:r>
              <a:rPr lang="en-US" sz="3000" dirty="0">
                <a:solidFill>
                  <a:srgbClr val="888888"/>
                </a:solidFill>
                <a:latin typeface="Calibri"/>
                <a:ea typeface="Calibri"/>
                <a:cs typeface="Calibri"/>
                <a:sym typeface="Calibri"/>
              </a:rPr>
              <a:t> </a:t>
            </a:r>
          </a:p>
          <a:p>
            <a:pPr marL="457200" lvl="0" indent="-419100" rtl="0">
              <a:spcBef>
                <a:spcPts val="0"/>
              </a:spcBef>
              <a:buClr>
                <a:srgbClr val="888888"/>
              </a:buClr>
              <a:buSzPct val="100000"/>
              <a:buFont typeface="Calibri"/>
              <a:buChar char="●"/>
            </a:pPr>
            <a:r>
              <a:rPr lang="en-US" sz="3000" dirty="0">
                <a:solidFill>
                  <a:srgbClr val="888888"/>
                </a:solidFill>
                <a:latin typeface="Calibri"/>
                <a:ea typeface="Calibri"/>
                <a:cs typeface="Calibri"/>
                <a:sym typeface="Calibri"/>
              </a:rPr>
              <a:t>Price of eligible products and services must be the most heavily weighted bid evaluation factor.  </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40"/>
        <p:cNvGrpSpPr/>
        <p:nvPr/>
      </p:nvGrpSpPr>
      <p:grpSpPr>
        <a:xfrm>
          <a:off x="0" y="0"/>
          <a:ext cx="0" cy="0"/>
          <a:chOff x="0" y="0"/>
          <a:chExt cx="0" cy="0"/>
        </a:xfrm>
      </p:grpSpPr>
      <p:sp>
        <p:nvSpPr>
          <p:cNvPr id="141" name="Shape 141"/>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The Success of E-rate</a:t>
            </a:r>
          </a:p>
        </p:txBody>
      </p:sp>
      <p:sp>
        <p:nvSpPr>
          <p:cNvPr id="142" name="Shape 142"/>
          <p:cNvSpPr txBox="1">
            <a:spLocks noGrp="1"/>
          </p:cNvSpPr>
          <p:nvPr>
            <p:ph type="subTitle" idx="1"/>
          </p:nvPr>
        </p:nvSpPr>
        <p:spPr>
          <a:xfrm>
            <a:off x="4609700" y="1500375"/>
            <a:ext cx="4371000" cy="4029599"/>
          </a:xfrm>
          <a:prstGeom prst="rect">
            <a:avLst/>
          </a:prstGeom>
          <a:noFill/>
          <a:ln>
            <a:noFill/>
          </a:ln>
        </p:spPr>
        <p:txBody>
          <a:bodyPr lIns="91425" tIns="45700" rIns="91425" bIns="45700" anchor="t" anchorCtr="0">
            <a:noAutofit/>
          </a:bodyPr>
          <a:lstStyle/>
          <a:p>
            <a:pPr marR="0" lvl="0" algn="l" rtl="0">
              <a:spcBef>
                <a:spcPts val="0"/>
              </a:spcBef>
              <a:buNone/>
            </a:pPr>
            <a:endParaRPr sz="200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In 1996, only 14% of classrooms had access to the Internet. Most classrooms with Internet had a low-quality dial-up connection. </a:t>
            </a:r>
          </a:p>
          <a:p>
            <a:pPr marR="0" lvl="0" algn="l" rtl="0">
              <a:spcBef>
                <a:spcPts val="0"/>
              </a:spcBef>
              <a:buNone/>
            </a:pPr>
            <a:endParaRPr sz="240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By 2005, 94% of all instructional classrooms had a </a:t>
            </a:r>
            <a:r>
              <a:rPr lang="en-US" sz="2400" b="1" dirty="0">
                <a:solidFill>
                  <a:srgbClr val="888888"/>
                </a:solidFill>
                <a:latin typeface="Calibri"/>
                <a:ea typeface="Calibri"/>
                <a:cs typeface="Calibri"/>
                <a:sym typeface="Calibri"/>
              </a:rPr>
              <a:t>basic</a:t>
            </a:r>
            <a:r>
              <a:rPr lang="en-US" sz="2400" dirty="0">
                <a:solidFill>
                  <a:srgbClr val="888888"/>
                </a:solidFill>
                <a:latin typeface="Calibri"/>
                <a:ea typeface="Calibri"/>
                <a:cs typeface="Calibri"/>
                <a:sym typeface="Calibri"/>
              </a:rPr>
              <a:t> Internet connection. </a:t>
            </a:r>
          </a:p>
        </p:txBody>
      </p:sp>
      <p:pic>
        <p:nvPicPr>
          <p:cNvPr id="143" name="Shape 143"/>
          <p:cNvPicPr preferRelativeResize="0"/>
          <p:nvPr/>
        </p:nvPicPr>
        <p:blipFill rotWithShape="1">
          <a:blip r:embed="rId4">
            <a:alphaModFix/>
          </a:blip>
          <a:srcRect r="43550" b="4616"/>
          <a:stretch/>
        </p:blipFill>
        <p:spPr>
          <a:xfrm>
            <a:off x="588450" y="2263750"/>
            <a:ext cx="3836399" cy="2748800"/>
          </a:xfrm>
          <a:prstGeom prst="rect">
            <a:avLst/>
          </a:prstGeom>
          <a:noFill/>
          <a:ln>
            <a:noFill/>
          </a:ln>
        </p:spPr>
      </p:pic>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47"/>
        <p:cNvGrpSpPr/>
        <p:nvPr/>
      </p:nvGrpSpPr>
      <p:grpSpPr>
        <a:xfrm>
          <a:off x="0" y="0"/>
          <a:ext cx="0" cy="0"/>
          <a:chOff x="0" y="0"/>
          <a:chExt cx="0" cy="0"/>
        </a:xfrm>
      </p:grpSpPr>
      <p:sp>
        <p:nvSpPr>
          <p:cNvPr id="148" name="Shape 148"/>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algn="l" rtl="0">
              <a:spcBef>
                <a:spcPts val="0"/>
              </a:spcBef>
              <a:buNone/>
            </a:pPr>
            <a:r>
              <a:rPr lang="en-US" sz="4400" dirty="0">
                <a:solidFill>
                  <a:srgbClr val="007DB1"/>
                </a:solidFill>
              </a:rPr>
              <a:t>III. E-rate Modernization </a:t>
            </a:r>
          </a:p>
        </p:txBody>
      </p:sp>
      <p:sp>
        <p:nvSpPr>
          <p:cNvPr id="149" name="Shape 149"/>
          <p:cNvSpPr txBox="1">
            <a:spLocks noGrp="1"/>
          </p:cNvSpPr>
          <p:nvPr>
            <p:ph type="subTitle" idx="1"/>
          </p:nvPr>
        </p:nvSpPr>
        <p:spPr>
          <a:xfrm>
            <a:off x="1074000" y="1339775"/>
            <a:ext cx="7772400" cy="4347600"/>
          </a:xfrm>
          <a:prstGeom prst="rect">
            <a:avLst/>
          </a:prstGeom>
          <a:noFill/>
          <a:ln>
            <a:noFill/>
          </a:ln>
        </p:spPr>
        <p:txBody>
          <a:bodyPr lIns="91425" tIns="45700" rIns="91425" bIns="45700" anchor="t" anchorCtr="0">
            <a:noAutofit/>
          </a:bodyPr>
          <a:lstStyle/>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Issues with E-rate</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Modernization Orders (2014) </a:t>
            </a:r>
          </a:p>
          <a:p>
            <a:pPr marR="0" lvl="0" algn="l" rtl="0">
              <a:spcBef>
                <a:spcPts val="0"/>
              </a:spcBef>
              <a:buNone/>
            </a:pPr>
            <a:endParaRPr sz="2400">
              <a:solidFill>
                <a:srgbClr val="888888"/>
              </a:solidFill>
            </a:endParaRP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53"/>
        <p:cNvGrpSpPr/>
        <p:nvPr/>
      </p:nvGrpSpPr>
      <p:grpSpPr>
        <a:xfrm>
          <a:off x="0" y="0"/>
          <a:ext cx="0" cy="0"/>
          <a:chOff x="0" y="0"/>
          <a:chExt cx="0" cy="0"/>
        </a:xfrm>
      </p:grpSpPr>
      <p:sp>
        <p:nvSpPr>
          <p:cNvPr id="154" name="Shape 154"/>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800" dirty="0">
                <a:solidFill>
                  <a:srgbClr val="007DB1"/>
                </a:solidFill>
              </a:rPr>
              <a:t>Issues with E-rate </a:t>
            </a:r>
          </a:p>
        </p:txBody>
      </p:sp>
      <p:sp>
        <p:nvSpPr>
          <p:cNvPr id="155" name="Shape 155"/>
          <p:cNvSpPr txBox="1">
            <a:spLocks noGrp="1"/>
          </p:cNvSpPr>
          <p:nvPr>
            <p:ph type="subTitle" idx="1"/>
          </p:nvPr>
        </p:nvSpPr>
        <p:spPr>
          <a:xfrm>
            <a:off x="685800" y="1404475"/>
            <a:ext cx="7772400" cy="4179000"/>
          </a:xfrm>
          <a:prstGeom prst="rect">
            <a:avLst/>
          </a:prstGeom>
          <a:noFill/>
          <a:ln>
            <a:noFill/>
          </a:ln>
        </p:spPr>
        <p:txBody>
          <a:bodyPr lIns="91425" tIns="45700" rIns="91425" bIns="45700" anchor="t" anchorCtr="0">
            <a:noAutofit/>
          </a:bodyPr>
          <a:lstStyle/>
          <a:p>
            <a:pPr marR="0" algn="l" rtl="0">
              <a:spcBef>
                <a:spcPts val="0"/>
              </a:spcBef>
              <a:buNone/>
            </a:pPr>
            <a:r>
              <a:rPr lang="en-US" sz="2400" dirty="0">
                <a:solidFill>
                  <a:srgbClr val="888888"/>
                </a:solidFill>
                <a:latin typeface="Calibri"/>
                <a:ea typeface="Calibri"/>
                <a:cs typeface="Calibri"/>
                <a:sym typeface="Calibri"/>
              </a:rPr>
              <a:t>E-rate rules and structure were largely untouched from 1996 until 2014. Despite its success, the program suffered from: </a:t>
            </a:r>
          </a:p>
          <a:p>
            <a:pPr marR="0" lvl="0" algn="l" rtl="0">
              <a:spcBef>
                <a:spcPts val="0"/>
              </a:spcBef>
              <a:buNone/>
            </a:pPr>
            <a:endParaRPr sz="1800">
              <a:solidFill>
                <a:srgbClr val="888888"/>
              </a:solidFill>
              <a:latin typeface="Calibri"/>
              <a:ea typeface="Calibri"/>
              <a:cs typeface="Calibri"/>
              <a:sym typeface="Calibri"/>
            </a:endParaRPr>
          </a:p>
          <a:p>
            <a:pPr marL="457200" marR="0" lvl="0" indent="-368300" algn="l" rtl="0">
              <a:spcBef>
                <a:spcPts val="0"/>
              </a:spcBef>
              <a:buClr>
                <a:srgbClr val="888888"/>
              </a:buClr>
              <a:buSzPct val="100000"/>
              <a:buFont typeface="Calibri"/>
              <a:buChar char="●"/>
            </a:pPr>
            <a:r>
              <a:rPr lang="en-US" sz="2200" b="1" dirty="0">
                <a:solidFill>
                  <a:srgbClr val="888888"/>
                </a:solidFill>
                <a:latin typeface="Calibri"/>
                <a:ea typeface="Calibri"/>
                <a:cs typeface="Calibri"/>
                <a:sym typeface="Calibri"/>
              </a:rPr>
              <a:t>Insufficient School/Library Connectivity. </a:t>
            </a:r>
            <a:r>
              <a:rPr lang="en-US" sz="2200" dirty="0">
                <a:solidFill>
                  <a:srgbClr val="888888"/>
                </a:solidFill>
                <a:latin typeface="Calibri"/>
                <a:ea typeface="Calibri"/>
                <a:cs typeface="Calibri"/>
                <a:sym typeface="Calibri"/>
              </a:rPr>
              <a:t>31% of urban schools and 41% of rural schools do not have a basic fiber connection, and 68% of school districts do not have a single school that meets the FCC’s connectivity targets. </a:t>
            </a:r>
          </a:p>
          <a:p>
            <a:pPr marR="0" lvl="0" algn="l" rtl="0">
              <a:spcBef>
                <a:spcPts val="0"/>
              </a:spcBef>
              <a:buNone/>
            </a:pPr>
            <a:endParaRPr sz="2200">
              <a:solidFill>
                <a:srgbClr val="888888"/>
              </a:solidFill>
              <a:latin typeface="Calibri"/>
              <a:ea typeface="Calibri"/>
              <a:cs typeface="Calibri"/>
              <a:sym typeface="Calibri"/>
            </a:endParaRPr>
          </a:p>
          <a:p>
            <a:pPr marL="457200" marR="0" lvl="0"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 </a:t>
            </a:r>
            <a:r>
              <a:rPr lang="en-US" sz="2200" b="1" dirty="0">
                <a:solidFill>
                  <a:srgbClr val="888888"/>
                </a:solidFill>
                <a:latin typeface="Calibri"/>
                <a:ea typeface="Calibri"/>
                <a:cs typeface="Calibri"/>
                <a:sym typeface="Calibri"/>
              </a:rPr>
              <a:t>Funding Shortages. </a:t>
            </a:r>
            <a:r>
              <a:rPr lang="en-US" sz="2200" dirty="0">
                <a:solidFill>
                  <a:srgbClr val="888888"/>
                </a:solidFill>
                <a:latin typeface="Calibri"/>
                <a:ea typeface="Calibri"/>
                <a:cs typeface="Calibri"/>
                <a:sym typeface="Calibri"/>
              </a:rPr>
              <a:t>The structure of the E-rate program prioritized broadband over Wi-Fi connections, making it nearly impossible for schools with lower discount rates to predictably access needed funds. </a:t>
            </a: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59"/>
        <p:cNvGrpSpPr/>
        <p:nvPr/>
      </p:nvGrpSpPr>
      <p:grpSpPr>
        <a:xfrm>
          <a:off x="0" y="0"/>
          <a:ext cx="0" cy="0"/>
          <a:chOff x="0" y="0"/>
          <a:chExt cx="0" cy="0"/>
        </a:xfrm>
      </p:grpSpPr>
      <p:sp>
        <p:nvSpPr>
          <p:cNvPr id="160" name="Shape 160"/>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Modernization Orders (2014)</a:t>
            </a:r>
          </a:p>
        </p:txBody>
      </p:sp>
      <p:sp>
        <p:nvSpPr>
          <p:cNvPr id="161" name="Shape 161"/>
          <p:cNvSpPr txBox="1">
            <a:spLocks noGrp="1"/>
          </p:cNvSpPr>
          <p:nvPr>
            <p:ph type="subTitle" idx="1"/>
          </p:nvPr>
        </p:nvSpPr>
        <p:spPr>
          <a:xfrm>
            <a:off x="314700" y="1432575"/>
            <a:ext cx="8514600" cy="4347600"/>
          </a:xfrm>
          <a:prstGeom prst="rect">
            <a:avLst/>
          </a:prstGeom>
          <a:noFill/>
          <a:ln>
            <a:noFill/>
          </a:ln>
        </p:spPr>
        <p:txBody>
          <a:bodyPr lIns="91425" tIns="45700" rIns="91425" bIns="45700" anchor="t" anchorCtr="0">
            <a:noAutofit/>
          </a:bodyPr>
          <a:lstStyle/>
          <a:p>
            <a:pPr marL="457200" marR="0" lvl="0" indent="-381000" algn="l"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After extensive public input, the FCC released two modernization orders in 2014 to update E-rate. </a:t>
            </a:r>
          </a:p>
          <a:p>
            <a:pPr marR="0" lvl="0" algn="l" rtl="0">
              <a:spcBef>
                <a:spcPts val="0"/>
              </a:spcBef>
              <a:buNone/>
            </a:pPr>
            <a:endParaRPr sz="600" dirty="0">
              <a:solidFill>
                <a:srgbClr val="888888"/>
              </a:solidFill>
              <a:latin typeface="Calibri"/>
              <a:ea typeface="Calibri"/>
              <a:cs typeface="Calibri"/>
              <a:sym typeface="Calibri"/>
            </a:endParaRPr>
          </a:p>
          <a:p>
            <a:pPr marL="914400" marR="0" lvl="1" indent="-381000" algn="l"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Increased overall E-rate budget to $3.9 bil.</a:t>
            </a:r>
          </a:p>
          <a:p>
            <a:pPr marR="0" lvl="0" algn="l" rtl="0">
              <a:spcBef>
                <a:spcPts val="0"/>
              </a:spcBef>
              <a:buNone/>
            </a:pPr>
            <a:endParaRPr sz="1200" dirty="0">
              <a:solidFill>
                <a:srgbClr val="888888"/>
              </a:solidFill>
              <a:latin typeface="Calibri"/>
              <a:ea typeface="Calibri"/>
              <a:cs typeface="Calibri"/>
              <a:sym typeface="Calibri"/>
            </a:endParaRPr>
          </a:p>
          <a:p>
            <a:pPr marL="914400" lvl="1" indent="-381000" algn="l" rtl="0">
              <a:spcBef>
                <a:spcPts val="0"/>
              </a:spcBef>
              <a:buSzPct val="100000"/>
              <a:buFont typeface="Calibri"/>
              <a:buChar char="○"/>
            </a:pPr>
            <a:r>
              <a:rPr lang="en-US" sz="2400" dirty="0">
                <a:solidFill>
                  <a:srgbClr val="888888"/>
                </a:solidFill>
                <a:latin typeface="Calibri"/>
                <a:ea typeface="Calibri"/>
                <a:cs typeface="Calibri"/>
                <a:sym typeface="Calibri"/>
              </a:rPr>
              <a:t>Set new connectivity targets: 100 Mbps Internet access per 1,000 students and staff (users) in the short term, and 1 Gbps per 1,000 users in the long term.</a:t>
            </a:r>
          </a:p>
          <a:p>
            <a:pPr marR="0" lvl="0" algn="l" rtl="0">
              <a:spcBef>
                <a:spcPts val="0"/>
              </a:spcBef>
              <a:buNone/>
            </a:pPr>
            <a:endParaRPr sz="1200" dirty="0">
              <a:solidFill>
                <a:srgbClr val="888888"/>
              </a:solidFill>
              <a:latin typeface="Calibri"/>
              <a:ea typeface="Calibri"/>
              <a:cs typeface="Calibri"/>
              <a:sym typeface="Calibri"/>
            </a:endParaRPr>
          </a:p>
          <a:p>
            <a:pPr marL="914400" marR="0" lvl="1" indent="-381000" algn="l" rtl="0">
              <a:spcBef>
                <a:spcPts val="0"/>
              </a:spcBef>
              <a:buClr>
                <a:srgbClr val="888888"/>
              </a:buClr>
              <a:buSzPct val="100000"/>
              <a:buFont typeface="Calibri"/>
              <a:buChar char="○"/>
            </a:pPr>
            <a:r>
              <a:rPr lang="en-US" sz="2400" b="1" dirty="0">
                <a:solidFill>
                  <a:srgbClr val="888888"/>
                </a:solidFill>
                <a:latin typeface="Calibri"/>
                <a:ea typeface="Calibri"/>
                <a:cs typeface="Calibri"/>
                <a:sym typeface="Calibri"/>
              </a:rPr>
              <a:t>Established a dedicated state match for special construction charges, matching new state funding for special construction up to 10% per project on a dollar-to-dollar basis. </a:t>
            </a: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65"/>
        <p:cNvGrpSpPr/>
        <p:nvPr/>
      </p:nvGrpSpPr>
      <p:grpSpPr>
        <a:xfrm>
          <a:off x="0" y="0"/>
          <a:ext cx="0" cy="0"/>
          <a:chOff x="0" y="0"/>
          <a:chExt cx="0" cy="0"/>
        </a:xfrm>
      </p:grpSpPr>
      <p:sp>
        <p:nvSpPr>
          <p:cNvPr id="166" name="Shape 166"/>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IV. New State Matching Funds</a:t>
            </a:r>
          </a:p>
        </p:txBody>
      </p:sp>
      <p:sp>
        <p:nvSpPr>
          <p:cNvPr id="167" name="Shape 167"/>
          <p:cNvSpPr txBox="1">
            <a:spLocks noGrp="1"/>
          </p:cNvSpPr>
          <p:nvPr>
            <p:ph type="subTitle" idx="1"/>
          </p:nvPr>
        </p:nvSpPr>
        <p:spPr>
          <a:xfrm>
            <a:off x="1318975" y="1367500"/>
            <a:ext cx="7544699" cy="4347600"/>
          </a:xfrm>
          <a:prstGeom prst="rect">
            <a:avLst/>
          </a:prstGeom>
          <a:noFill/>
          <a:ln>
            <a:noFill/>
          </a:ln>
        </p:spPr>
        <p:txBody>
          <a:bodyPr lIns="91425" tIns="45700" rIns="91425" bIns="45700" anchor="t" anchorCtr="0">
            <a:noAutofit/>
          </a:bodyPr>
          <a:lstStyle/>
          <a:p>
            <a:pPr marR="0" lvl="0" algn="l" rtl="0">
              <a:spcBef>
                <a:spcPts val="0"/>
              </a:spcBef>
              <a:buNone/>
            </a:pPr>
            <a:endParaRPr sz="2400" dirty="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Act Now</a:t>
            </a:r>
          </a:p>
          <a:p>
            <a:pPr marR="0" lvl="0" algn="l" rtl="0">
              <a:spcBef>
                <a:spcPts val="0"/>
              </a:spcBef>
              <a:buNone/>
            </a:pPr>
            <a:endParaRPr sz="2400" dirty="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State Matching Funds </a:t>
            </a:r>
          </a:p>
          <a:p>
            <a:pPr marR="0" lvl="0" algn="l" rtl="0">
              <a:spcBef>
                <a:spcPts val="0"/>
              </a:spcBef>
              <a:buNone/>
            </a:pPr>
            <a:endParaRPr sz="2400" dirty="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Discount Matrix </a:t>
            </a:r>
          </a:p>
          <a:p>
            <a:pPr marR="0" lvl="0" algn="l" rtl="0">
              <a:spcBef>
                <a:spcPts val="0"/>
              </a:spcBef>
              <a:buNone/>
            </a:pPr>
            <a:endParaRPr sz="2400" dirty="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Restrictions   </a:t>
            </a:r>
          </a:p>
          <a:p>
            <a:pPr marR="0" lvl="0" algn="l" rtl="0">
              <a:spcBef>
                <a:spcPts val="0"/>
              </a:spcBef>
              <a:buNone/>
            </a:pPr>
            <a:endParaRPr sz="2400" dirty="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Example: New York Bond Initiative </a:t>
            </a: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71"/>
        <p:cNvGrpSpPr/>
        <p:nvPr/>
      </p:nvGrpSpPr>
      <p:grpSpPr>
        <a:xfrm>
          <a:off x="0" y="0"/>
          <a:ext cx="0" cy="0"/>
          <a:chOff x="0" y="0"/>
          <a:chExt cx="0" cy="0"/>
        </a:xfrm>
      </p:grpSpPr>
      <p:sp>
        <p:nvSpPr>
          <p:cNvPr id="172" name="Shape 172"/>
          <p:cNvSpPr txBox="1">
            <a:spLocks noGrp="1"/>
          </p:cNvSpPr>
          <p:nvPr>
            <p:ph type="ctrTitle"/>
          </p:nvPr>
        </p:nvSpPr>
        <p:spPr>
          <a:xfrm>
            <a:off x="403600" y="115725"/>
            <a:ext cx="8540099"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3600" dirty="0">
                <a:solidFill>
                  <a:srgbClr val="007DB1"/>
                </a:solidFill>
              </a:rPr>
              <a:t>Take Advantage of </a:t>
            </a:r>
          </a:p>
          <a:p>
            <a:pPr marL="0" marR="0" lvl="0" indent="0" algn="ctr" rtl="0">
              <a:spcBef>
                <a:spcPts val="0"/>
              </a:spcBef>
              <a:buClr>
                <a:srgbClr val="007DB1"/>
              </a:buClr>
              <a:buSzPct val="25000"/>
              <a:buFont typeface="Arial"/>
              <a:buNone/>
            </a:pPr>
            <a:r>
              <a:rPr lang="en-US" sz="3600" dirty="0">
                <a:solidFill>
                  <a:srgbClr val="007DB1"/>
                </a:solidFill>
              </a:rPr>
              <a:t>State Matching Funds </a:t>
            </a:r>
            <a:r>
              <a:rPr lang="en-US" sz="3600" b="1" dirty="0">
                <a:solidFill>
                  <a:srgbClr val="007DB1"/>
                </a:solidFill>
              </a:rPr>
              <a:t>Now</a:t>
            </a:r>
          </a:p>
        </p:txBody>
      </p:sp>
      <p:sp>
        <p:nvSpPr>
          <p:cNvPr id="173" name="Shape 173"/>
          <p:cNvSpPr txBox="1">
            <a:spLocks noGrp="1"/>
          </p:cNvSpPr>
          <p:nvPr>
            <p:ph type="subTitle" idx="1"/>
          </p:nvPr>
        </p:nvSpPr>
        <p:spPr>
          <a:xfrm>
            <a:off x="685800" y="1644775"/>
            <a:ext cx="7772400" cy="4347600"/>
          </a:xfrm>
          <a:prstGeom prst="rect">
            <a:avLst/>
          </a:prstGeom>
          <a:noFill/>
          <a:ln>
            <a:noFill/>
          </a:ln>
        </p:spPr>
        <p:txBody>
          <a:bodyPr lIns="91425" tIns="45700" rIns="91425" bIns="45700" anchor="t" anchorCtr="0">
            <a:noAutofit/>
          </a:bodyPr>
          <a:lstStyle/>
          <a:p>
            <a:pPr marL="457200" marR="0" lvl="0" indent="-381000" algn="l"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Billions of dollars are available to expand broadband connectivity in local schools/</a:t>
            </a:r>
            <a:r>
              <a:rPr lang="en-US" sz="2400" dirty="0" smtClean="0">
                <a:solidFill>
                  <a:srgbClr val="888888"/>
                </a:solidFill>
                <a:latin typeface="Calibri"/>
                <a:ea typeface="Calibri"/>
                <a:cs typeface="Calibri"/>
                <a:sym typeface="Calibri"/>
              </a:rPr>
              <a:t>libraries. </a:t>
            </a:r>
            <a:endParaRPr lang="en-US" sz="2400" dirty="0">
              <a:solidFill>
                <a:srgbClr val="888888"/>
              </a:solidFill>
              <a:latin typeface="Calibri"/>
              <a:ea typeface="Calibri"/>
              <a:cs typeface="Calibri"/>
              <a:sym typeface="Calibri"/>
            </a:endParaRPr>
          </a:p>
          <a:p>
            <a:pPr marR="0" lvl="0" algn="l" rtl="0">
              <a:spcBef>
                <a:spcPts val="0"/>
              </a:spcBef>
              <a:buNone/>
            </a:pPr>
            <a:endParaRPr dirty="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Broadband access benefits students, teachers, parents, and communities. </a:t>
            </a:r>
          </a:p>
          <a:p>
            <a:pPr marR="0" lvl="0" algn="l" rtl="0">
              <a:spcBef>
                <a:spcPts val="0"/>
              </a:spcBef>
              <a:buNone/>
            </a:pPr>
            <a:endParaRPr dirty="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States that fund special construction projects allow schools/libraries to take advantage of FCC match. </a:t>
            </a:r>
          </a:p>
          <a:p>
            <a:pPr marR="0" lvl="0" algn="l" rtl="0">
              <a:spcBef>
                <a:spcPts val="0"/>
              </a:spcBef>
              <a:buNone/>
            </a:pPr>
            <a:endParaRPr dirty="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b="1" dirty="0">
                <a:solidFill>
                  <a:srgbClr val="888888"/>
                </a:solidFill>
                <a:latin typeface="Calibri"/>
                <a:ea typeface="Calibri"/>
                <a:cs typeface="Calibri"/>
                <a:sym typeface="Calibri"/>
              </a:rPr>
              <a:t>To qualify for the match, states must set aside new funds for eligible broadband construction projects.</a:t>
            </a:r>
          </a:p>
          <a:p>
            <a:pPr marR="0" lvl="0" algn="l" rtl="0">
              <a:spcBef>
                <a:spcPts val="0"/>
              </a:spcBef>
              <a:buNone/>
            </a:pPr>
            <a:endParaRPr sz="2400" b="1" dirty="0">
              <a:solidFill>
                <a:srgbClr val="888888"/>
              </a:solidFill>
              <a:latin typeface="Calibri"/>
              <a:ea typeface="Calibri"/>
              <a:cs typeface="Calibri"/>
              <a:sym typeface="Calibri"/>
            </a:endParaRPr>
          </a:p>
        </p:txBody>
      </p:sp>
    </p:spTree>
  </p:cSld>
  <p:clrMapOvr>
    <a:masterClrMapping/>
  </p:clrMapOvr>
  <p:transition xmlns:p14="http://schemas.microsoft.com/office/powerpoint/2010/main" spd="slow">
    <p:cut/>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77"/>
        <p:cNvGrpSpPr/>
        <p:nvPr/>
      </p:nvGrpSpPr>
      <p:grpSpPr>
        <a:xfrm>
          <a:off x="0" y="0"/>
          <a:ext cx="0" cy="0"/>
          <a:chOff x="0" y="0"/>
          <a:chExt cx="0" cy="0"/>
        </a:xfrm>
      </p:grpSpPr>
      <p:sp>
        <p:nvSpPr>
          <p:cNvPr id="178" name="Shape 178"/>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4400" dirty="0">
                <a:solidFill>
                  <a:srgbClr val="007DB1"/>
                </a:solidFill>
              </a:rPr>
              <a:t>State Matching Funds </a:t>
            </a:r>
          </a:p>
        </p:txBody>
      </p:sp>
      <p:sp>
        <p:nvSpPr>
          <p:cNvPr id="179" name="Shape 179"/>
          <p:cNvSpPr txBox="1">
            <a:spLocks noGrp="1"/>
          </p:cNvSpPr>
          <p:nvPr>
            <p:ph type="subTitle" idx="1"/>
          </p:nvPr>
        </p:nvSpPr>
        <p:spPr>
          <a:xfrm>
            <a:off x="685800" y="1378050"/>
            <a:ext cx="7525500" cy="4597200"/>
          </a:xfrm>
          <a:prstGeom prst="rect">
            <a:avLst/>
          </a:prstGeom>
          <a:noFill/>
          <a:ln>
            <a:noFill/>
          </a:ln>
        </p:spPr>
        <p:txBody>
          <a:bodyPr lIns="91425" tIns="45700" rIns="91425" bIns="45700" anchor="t" anchorCtr="0">
            <a:noAutofit/>
          </a:bodyPr>
          <a:lstStyle/>
          <a:p>
            <a:pPr marL="457200" marR="0" lvl="0" indent="-355600" algn="l" rtl="0">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10% dollar-for-dollar match: </a:t>
            </a:r>
            <a:r>
              <a:rPr lang="en-US" sz="2000" dirty="0">
                <a:solidFill>
                  <a:srgbClr val="888888"/>
                </a:solidFill>
                <a:latin typeface="Calibri"/>
                <a:ea typeface="Calibri"/>
                <a:cs typeface="Calibri"/>
                <a:sym typeface="Calibri"/>
              </a:rPr>
              <a:t>The FCC will provide eligible applicants with an up to 10% additional discount for special construction charges, matching state funding for the project on a dollar-for-dollar basis.</a:t>
            </a:r>
          </a:p>
          <a:p>
            <a:pPr marR="0" lvl="0" algn="l" rtl="0">
              <a:spcBef>
                <a:spcPts val="0"/>
              </a:spcBef>
              <a:buNone/>
            </a:pPr>
            <a:r>
              <a:rPr lang="en-US" sz="1000" dirty="0">
                <a:solidFill>
                  <a:srgbClr val="888888"/>
                </a:solidFill>
                <a:latin typeface="Calibri"/>
                <a:ea typeface="Calibri"/>
                <a:cs typeface="Calibri"/>
                <a:sym typeface="Calibri"/>
              </a:rPr>
              <a:t> </a:t>
            </a:r>
          </a:p>
          <a:p>
            <a:pPr marL="914400" marR="0" lvl="1" indent="-355600" algn="l" rtl="0">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For example:</a:t>
            </a:r>
            <a:r>
              <a:rPr lang="en-US" sz="2000" dirty="0">
                <a:solidFill>
                  <a:srgbClr val="888888"/>
                </a:solidFill>
                <a:latin typeface="Calibri"/>
                <a:ea typeface="Calibri"/>
                <a:cs typeface="Calibri"/>
                <a:sym typeface="Calibri"/>
              </a:rPr>
              <a:t> A district with a 40% discount can receive up to an additional 10% of E-rate funds if the state provides an additional 10% of the cost of the special construction project. </a:t>
            </a:r>
          </a:p>
          <a:p>
            <a:pPr lvl="0" algn="l" rtl="0">
              <a:lnSpc>
                <a:spcPct val="115000"/>
              </a:lnSpc>
              <a:spcBef>
                <a:spcPts val="0"/>
              </a:spcBef>
              <a:buNone/>
            </a:pPr>
            <a:endParaRPr sz="100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Tribal schools and libraries: </a:t>
            </a:r>
            <a:r>
              <a:rPr lang="en-US" sz="2000" dirty="0">
                <a:solidFill>
                  <a:srgbClr val="888888"/>
                </a:solidFill>
                <a:latin typeface="Calibri"/>
                <a:ea typeface="Calibri"/>
                <a:cs typeface="Calibri"/>
                <a:sym typeface="Calibri"/>
              </a:rPr>
              <a:t>Libraries and schools operated by or receiving funding from the Bureau of Indian Education are eligible for the state match. </a:t>
            </a:r>
          </a:p>
          <a:p>
            <a:pPr lvl="0" algn="l" rtl="0">
              <a:lnSpc>
                <a:spcPct val="115000"/>
              </a:lnSpc>
              <a:spcBef>
                <a:spcPts val="0"/>
              </a:spcBef>
              <a:buNone/>
            </a:pPr>
            <a:endParaRPr sz="100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Funds are available starting in the 2016 E-rate funding year. </a:t>
            </a:r>
            <a:r>
              <a:rPr lang="en-US" sz="2000" dirty="0">
                <a:solidFill>
                  <a:srgbClr val="888888"/>
                </a:solidFill>
                <a:latin typeface="Calibri"/>
                <a:ea typeface="Calibri"/>
                <a:cs typeface="Calibri"/>
                <a:sym typeface="Calibri"/>
              </a:rPr>
              <a:t>(Funding year runs July 1, 2016 through June 30, 2017.) </a:t>
            </a:r>
          </a:p>
        </p:txBody>
      </p:sp>
    </p:spTree>
  </p:cSld>
  <p:clrMapOvr>
    <a:masterClrMapping/>
  </p:clrMapOvr>
  <p:transition xmlns:p14="http://schemas.microsoft.com/office/powerpoint/2010/main" spd="slow">
    <p:cut/>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83"/>
        <p:cNvGrpSpPr/>
        <p:nvPr/>
      </p:nvGrpSpPr>
      <p:grpSpPr>
        <a:xfrm>
          <a:off x="0" y="0"/>
          <a:ext cx="0" cy="0"/>
          <a:chOff x="0" y="0"/>
          <a:chExt cx="0" cy="0"/>
        </a:xfrm>
      </p:grpSpPr>
      <p:sp>
        <p:nvSpPr>
          <p:cNvPr id="184" name="Shape 184"/>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4400" dirty="0">
                <a:solidFill>
                  <a:srgbClr val="007DB1"/>
                </a:solidFill>
              </a:rPr>
              <a:t>Discount Matrix </a:t>
            </a:r>
          </a:p>
        </p:txBody>
      </p:sp>
      <p:sp>
        <p:nvSpPr>
          <p:cNvPr id="186" name="Shape 186"/>
          <p:cNvSpPr txBox="1"/>
          <p:nvPr/>
        </p:nvSpPr>
        <p:spPr>
          <a:xfrm>
            <a:off x="2460000" y="1592800"/>
            <a:ext cx="4223999" cy="609899"/>
          </a:xfrm>
          <a:prstGeom prst="rect">
            <a:avLst/>
          </a:prstGeom>
          <a:noFill/>
          <a:ln>
            <a:noFill/>
          </a:ln>
        </p:spPr>
        <p:txBody>
          <a:bodyPr lIns="91425" tIns="91425" rIns="91425" bIns="91425" anchor="t" anchorCtr="0">
            <a:noAutofit/>
          </a:bodyPr>
          <a:lstStyle/>
          <a:p>
            <a:pPr algn="ctr">
              <a:spcBef>
                <a:spcPts val="0"/>
              </a:spcBef>
              <a:buNone/>
            </a:pPr>
            <a:r>
              <a:rPr lang="en-US" sz="2200" b="1" dirty="0">
                <a:solidFill>
                  <a:srgbClr val="888888"/>
                </a:solidFill>
              </a:rPr>
              <a:t>Funding Scenarios </a:t>
            </a:r>
          </a:p>
        </p:txBody>
      </p:sp>
      <p:pic>
        <p:nvPicPr>
          <p:cNvPr id="2" name="Picture 1" descr="Screen Shot 2015-09-21 at 2.15.54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823" y="2324637"/>
            <a:ext cx="8573072" cy="2802735"/>
          </a:xfrm>
          <a:prstGeom prst="rect">
            <a:avLst/>
          </a:prstGeom>
        </p:spPr>
      </p:pic>
    </p:spTree>
  </p:cSld>
  <p:clrMapOvr>
    <a:masterClrMapping/>
  </p:clrMapOvr>
  <p:transition xmlns:p14="http://schemas.microsoft.com/office/powerpoint/2010/main" spd="slow">
    <p:cut/>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90"/>
        <p:cNvGrpSpPr/>
        <p:nvPr/>
      </p:nvGrpSpPr>
      <p:grpSpPr>
        <a:xfrm>
          <a:off x="0" y="0"/>
          <a:ext cx="0" cy="0"/>
          <a:chOff x="0" y="0"/>
          <a:chExt cx="0" cy="0"/>
        </a:xfrm>
      </p:grpSpPr>
      <p:sp>
        <p:nvSpPr>
          <p:cNvPr id="191" name="Shape 191"/>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4400" dirty="0">
                <a:solidFill>
                  <a:srgbClr val="007DB1"/>
                </a:solidFill>
              </a:rPr>
              <a:t>Restrictions </a:t>
            </a:r>
          </a:p>
        </p:txBody>
      </p:sp>
      <p:sp>
        <p:nvSpPr>
          <p:cNvPr id="192" name="Shape 192"/>
          <p:cNvSpPr txBox="1">
            <a:spLocks noGrp="1"/>
          </p:cNvSpPr>
          <p:nvPr>
            <p:ph type="subTitle" idx="1"/>
          </p:nvPr>
        </p:nvSpPr>
        <p:spPr>
          <a:xfrm>
            <a:off x="381475" y="1318250"/>
            <a:ext cx="8471999" cy="4645200"/>
          </a:xfrm>
          <a:prstGeom prst="rect">
            <a:avLst/>
          </a:prstGeom>
          <a:noFill/>
          <a:ln>
            <a:noFill/>
          </a:ln>
        </p:spPr>
        <p:txBody>
          <a:bodyPr lIns="91425" tIns="45700" rIns="91425" bIns="45700" anchor="t" anchorCtr="0">
            <a:noAutofit/>
          </a:bodyPr>
          <a:lstStyle/>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Subject to same competitive bidding requirements as other E-rate discounts. </a:t>
            </a:r>
            <a:r>
              <a:rPr lang="en-US" sz="2000" dirty="0">
                <a:solidFill>
                  <a:srgbClr val="888888"/>
                </a:solidFill>
                <a:latin typeface="Calibri"/>
                <a:ea typeface="Calibri"/>
                <a:cs typeface="Calibri"/>
                <a:sym typeface="Calibri"/>
              </a:rPr>
              <a:t>Reimbursements will only be provided to the most cost effective solutions. </a:t>
            </a:r>
            <a:r>
              <a:rPr lang="en-US" sz="2000" b="1" dirty="0">
                <a:solidFill>
                  <a:srgbClr val="888888"/>
                </a:solidFill>
                <a:latin typeface="Calibri"/>
                <a:ea typeface="Calibri"/>
                <a:cs typeface="Calibri"/>
                <a:sym typeface="Calibri"/>
              </a:rPr>
              <a:t> </a:t>
            </a:r>
          </a:p>
          <a:p>
            <a:pPr lvl="0" algn="l" rtl="0">
              <a:lnSpc>
                <a:spcPct val="100000"/>
              </a:lnSpc>
              <a:spcBef>
                <a:spcPts val="0"/>
              </a:spcBef>
              <a:buNone/>
            </a:pPr>
            <a:endParaRPr sz="1000" b="1"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Only applies to special construction projects</a:t>
            </a:r>
            <a:r>
              <a:rPr lang="en-US" sz="2000" dirty="0">
                <a:solidFill>
                  <a:srgbClr val="888888"/>
                </a:solidFill>
                <a:latin typeface="Calibri"/>
                <a:ea typeface="Calibri"/>
                <a:cs typeface="Calibri"/>
                <a:sym typeface="Calibri"/>
              </a:rPr>
              <a:t>.  Last mile buildouts, broadband infrastructure. </a:t>
            </a:r>
          </a:p>
          <a:p>
            <a:pPr lvl="0" algn="l" rtl="0">
              <a:lnSpc>
                <a:spcPct val="100000"/>
              </a:lnSpc>
              <a:spcBef>
                <a:spcPts val="0"/>
              </a:spcBef>
              <a:buNone/>
            </a:pPr>
            <a:endParaRPr sz="1000"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Designed to encourage </a:t>
            </a:r>
            <a:r>
              <a:rPr lang="en-US" sz="2000" b="1" u="sng" dirty="0">
                <a:solidFill>
                  <a:srgbClr val="888888"/>
                </a:solidFill>
                <a:latin typeface="Calibri"/>
                <a:ea typeface="Calibri"/>
                <a:cs typeface="Calibri"/>
                <a:sym typeface="Calibri"/>
              </a:rPr>
              <a:t>new</a:t>
            </a:r>
            <a:r>
              <a:rPr lang="en-US" sz="2000" b="1" dirty="0">
                <a:solidFill>
                  <a:srgbClr val="888888"/>
                </a:solidFill>
                <a:latin typeface="Calibri"/>
                <a:ea typeface="Calibri"/>
                <a:cs typeface="Calibri"/>
                <a:sym typeface="Calibri"/>
              </a:rPr>
              <a:t> state investments.  </a:t>
            </a:r>
            <a:r>
              <a:rPr lang="en-US" sz="2000" dirty="0">
                <a:solidFill>
                  <a:srgbClr val="888888"/>
                </a:solidFill>
                <a:latin typeface="Calibri"/>
                <a:ea typeface="Calibri"/>
                <a:cs typeface="Calibri"/>
                <a:sym typeface="Calibri"/>
              </a:rPr>
              <a:t>States are unlikely to receive funds for general state aid. </a:t>
            </a:r>
          </a:p>
          <a:p>
            <a:pPr lvl="0" algn="l" rtl="0">
              <a:lnSpc>
                <a:spcPct val="100000"/>
              </a:lnSpc>
              <a:spcBef>
                <a:spcPts val="0"/>
              </a:spcBef>
              <a:buNone/>
            </a:pPr>
            <a:endParaRPr sz="1000"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Eligible projects should provide infrastructure that meets or is </a:t>
            </a:r>
            <a:r>
              <a:rPr lang="en-US" sz="2000" b="1" dirty="0" smtClean="0">
                <a:solidFill>
                  <a:srgbClr val="888888"/>
                </a:solidFill>
                <a:latin typeface="Calibri"/>
                <a:ea typeface="Calibri"/>
                <a:cs typeface="Calibri"/>
                <a:sym typeface="Calibri"/>
              </a:rPr>
              <a:t>scalable </a:t>
            </a:r>
            <a:r>
              <a:rPr lang="en-US" sz="2000" b="1" dirty="0">
                <a:solidFill>
                  <a:srgbClr val="888888"/>
                </a:solidFill>
                <a:latin typeface="Calibri"/>
                <a:ea typeface="Calibri"/>
                <a:cs typeface="Calibri"/>
                <a:sym typeface="Calibri"/>
              </a:rPr>
              <a:t>to FCC’s broadband capacity targets.  </a:t>
            </a:r>
            <a:r>
              <a:rPr lang="en-US" sz="2000" dirty="0">
                <a:solidFill>
                  <a:srgbClr val="888888"/>
                </a:solidFill>
                <a:latin typeface="Calibri"/>
                <a:ea typeface="Calibri"/>
                <a:cs typeface="Calibri"/>
                <a:sym typeface="Calibri"/>
              </a:rPr>
              <a:t>100 Mbps Internet access per 1,000 students and staff (users), short term, 1 Gbps per 1,000 users, long term.</a:t>
            </a:r>
          </a:p>
          <a:p>
            <a:pPr lvl="0" algn="l" rtl="0">
              <a:lnSpc>
                <a:spcPct val="100000"/>
              </a:lnSpc>
              <a:spcBef>
                <a:spcPts val="0"/>
              </a:spcBef>
              <a:buNone/>
            </a:pPr>
            <a:endParaRPr sz="1000"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 15-year moratorium on match for schools/libraries that build connections using state match. </a:t>
            </a:r>
            <a:r>
              <a:rPr lang="en-US" sz="2000" dirty="0">
                <a:solidFill>
                  <a:srgbClr val="888888"/>
                </a:solidFill>
                <a:latin typeface="Calibri"/>
                <a:ea typeface="Calibri"/>
                <a:cs typeface="Calibri"/>
                <a:sym typeface="Calibri"/>
              </a:rPr>
              <a:t>But States can receive other E-rate discounts. </a:t>
            </a:r>
          </a:p>
          <a:p>
            <a:pPr lvl="0" algn="l" rtl="0">
              <a:lnSpc>
                <a:spcPct val="115000"/>
              </a:lnSpc>
              <a:spcBef>
                <a:spcPts val="0"/>
              </a:spcBef>
              <a:buNone/>
            </a:pPr>
            <a:endParaRPr sz="1800" dirty="0">
              <a:solidFill>
                <a:srgbClr val="888888"/>
              </a:solidFill>
              <a:latin typeface="Calibri"/>
              <a:ea typeface="Calibri"/>
              <a:cs typeface="Calibri"/>
              <a:sym typeface="Calibri"/>
            </a:endParaRP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82"/>
        <p:cNvGrpSpPr/>
        <p:nvPr/>
      </p:nvGrpSpPr>
      <p:grpSpPr>
        <a:xfrm>
          <a:off x="0" y="0"/>
          <a:ext cx="0" cy="0"/>
          <a:chOff x="0" y="0"/>
          <a:chExt cx="0" cy="0"/>
        </a:xfrm>
      </p:grpSpPr>
      <p:sp>
        <p:nvSpPr>
          <p:cNvPr id="83" name="Shape 83"/>
          <p:cNvSpPr txBox="1"/>
          <p:nvPr/>
        </p:nvSpPr>
        <p:spPr>
          <a:xfrm>
            <a:off x="270775" y="1619250"/>
            <a:ext cx="8397000" cy="4038900"/>
          </a:xfrm>
          <a:prstGeom prst="rect">
            <a:avLst/>
          </a:prstGeom>
          <a:noFill/>
          <a:ln>
            <a:noFill/>
          </a:ln>
        </p:spPr>
        <p:txBody>
          <a:bodyPr lIns="91425" tIns="91425" rIns="91425" bIns="91425" anchor="ctr" anchorCtr="0">
            <a:noAutofit/>
          </a:bodyPr>
          <a:lstStyle/>
          <a:p>
            <a:pPr marL="457200" lvl="0" indent="-355600" algn="l" rtl="0">
              <a:lnSpc>
                <a:spcPct val="115000"/>
              </a:lnSpc>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Thanks to the FCC’s modernization of E-rate in 2014:</a:t>
            </a:r>
          </a:p>
          <a:p>
            <a:pPr lvl="0" algn="l" rtl="0">
              <a:lnSpc>
                <a:spcPct val="115000"/>
              </a:lnSpc>
              <a:spcBef>
                <a:spcPts val="0"/>
              </a:spcBef>
              <a:buNone/>
            </a:pPr>
            <a:endParaRPr sz="600" dirty="0">
              <a:solidFill>
                <a:srgbClr val="888888"/>
              </a:solidFill>
              <a:latin typeface="Calibri"/>
              <a:ea typeface="Calibri"/>
              <a:cs typeface="Calibri"/>
              <a:sym typeface="Calibri"/>
            </a:endParaRPr>
          </a:p>
          <a:p>
            <a:pPr marL="914400" lvl="1"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New</a:t>
            </a:r>
            <a:r>
              <a:rPr lang="en-US" sz="2000" dirty="0">
                <a:solidFill>
                  <a:srgbClr val="888888"/>
                </a:solidFill>
                <a:latin typeface="Calibri"/>
                <a:ea typeface="Calibri"/>
                <a:cs typeface="Calibri"/>
                <a:sym typeface="Calibri"/>
              </a:rPr>
              <a:t>: Billions of additional dollars are available to help state and local jurisdictions expand broadband and Wi-Fi connectivity in schools/libraries. </a:t>
            </a:r>
          </a:p>
          <a:p>
            <a:pPr lvl="0" algn="l" rtl="0">
              <a:lnSpc>
                <a:spcPct val="115000"/>
              </a:lnSpc>
              <a:spcBef>
                <a:spcPts val="0"/>
              </a:spcBef>
              <a:buNone/>
            </a:pPr>
            <a:endParaRPr sz="600" dirty="0">
              <a:solidFill>
                <a:srgbClr val="888888"/>
              </a:solidFill>
              <a:latin typeface="Calibri"/>
              <a:ea typeface="Calibri"/>
              <a:cs typeface="Calibri"/>
              <a:sym typeface="Calibri"/>
            </a:endParaRPr>
          </a:p>
          <a:p>
            <a:pPr marL="914400" lvl="1"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New</a:t>
            </a:r>
            <a:r>
              <a:rPr lang="en-US" sz="2000" dirty="0">
                <a:solidFill>
                  <a:srgbClr val="888888"/>
                </a:solidFill>
                <a:latin typeface="Calibri"/>
                <a:ea typeface="Calibri"/>
                <a:cs typeface="Calibri"/>
                <a:sym typeface="Calibri"/>
              </a:rPr>
              <a:t>: The FCC will match up to 10 percent of the state contribution for eligible new broadband construction projects for schools and libraries.</a:t>
            </a:r>
          </a:p>
          <a:p>
            <a:pPr marL="457200" lvl="0" indent="0" algn="l" rtl="0">
              <a:lnSpc>
                <a:spcPct val="115000"/>
              </a:lnSpc>
              <a:spcBef>
                <a:spcPts val="0"/>
              </a:spcBef>
              <a:buNone/>
            </a:pPr>
            <a:endParaRPr sz="600" dirty="0">
              <a:solidFill>
                <a:srgbClr val="888888"/>
              </a:solidFill>
              <a:latin typeface="Calibri"/>
              <a:ea typeface="Calibri"/>
              <a:cs typeface="Calibri"/>
              <a:sym typeface="Calibri"/>
            </a:endParaRPr>
          </a:p>
          <a:p>
            <a:pPr marL="914400" lvl="1" indent="-355600" algn="l" rtl="0">
              <a:lnSpc>
                <a:spcPct val="115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New</a:t>
            </a:r>
            <a:r>
              <a:rPr lang="en-US" sz="2000" dirty="0">
                <a:solidFill>
                  <a:srgbClr val="888888"/>
                </a:solidFill>
                <a:latin typeface="Calibri"/>
                <a:ea typeface="Calibri"/>
                <a:cs typeface="Calibri"/>
                <a:sym typeface="Calibri"/>
              </a:rPr>
              <a:t>: One billion dollars per year </a:t>
            </a:r>
            <a:r>
              <a:rPr lang="en-US" sz="2000" dirty="0" smtClean="0">
                <a:solidFill>
                  <a:srgbClr val="888888"/>
                </a:solidFill>
                <a:latin typeface="Calibri"/>
                <a:ea typeface="Calibri"/>
                <a:cs typeface="Calibri"/>
                <a:sym typeface="Calibri"/>
              </a:rPr>
              <a:t>available </a:t>
            </a:r>
            <a:r>
              <a:rPr lang="en-US" sz="2000" dirty="0">
                <a:solidFill>
                  <a:srgbClr val="888888"/>
                </a:solidFill>
                <a:latin typeface="Calibri"/>
                <a:ea typeface="Calibri"/>
                <a:cs typeface="Calibri"/>
                <a:sym typeface="Calibri"/>
              </a:rPr>
              <a:t>for Wifi</a:t>
            </a:r>
          </a:p>
          <a:p>
            <a:pPr marL="457200" lvl="0" indent="0" algn="l" rtl="0">
              <a:lnSpc>
                <a:spcPct val="115000"/>
              </a:lnSpc>
              <a:spcBef>
                <a:spcPts val="0"/>
              </a:spcBef>
              <a:buNone/>
            </a:pPr>
            <a:endParaRPr sz="600" dirty="0">
              <a:solidFill>
                <a:srgbClr val="888888"/>
              </a:solidFill>
              <a:latin typeface="Calibri"/>
              <a:ea typeface="Calibri"/>
              <a:cs typeface="Calibri"/>
              <a:sym typeface="Calibri"/>
            </a:endParaRPr>
          </a:p>
          <a:p>
            <a:pPr marL="914400" lvl="1" indent="-355600" algn="l" rtl="0">
              <a:lnSpc>
                <a:spcPct val="115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New</a:t>
            </a:r>
            <a:r>
              <a:rPr lang="en-US" sz="2000" dirty="0">
                <a:solidFill>
                  <a:srgbClr val="888888"/>
                </a:solidFill>
                <a:latin typeface="Calibri"/>
                <a:ea typeface="Calibri"/>
                <a:cs typeface="Calibri"/>
                <a:sym typeface="Calibri"/>
              </a:rPr>
              <a:t>: Simplification of application process.</a:t>
            </a:r>
          </a:p>
          <a:p>
            <a:pPr lvl="0" algn="l" rtl="0">
              <a:lnSpc>
                <a:spcPct val="115000"/>
              </a:lnSpc>
              <a:spcBef>
                <a:spcPts val="0"/>
              </a:spcBef>
              <a:buNone/>
            </a:pPr>
            <a:endParaRPr sz="600"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This deck summarizes changes to E-rate and opportunities for policymakers to</a:t>
            </a:r>
            <a:r>
              <a:rPr lang="en-US" sz="2000" b="1" dirty="0">
                <a:solidFill>
                  <a:srgbClr val="888888"/>
                </a:solidFill>
                <a:latin typeface="Calibri"/>
                <a:ea typeface="Calibri"/>
                <a:cs typeface="Calibri"/>
                <a:sym typeface="Calibri"/>
              </a:rPr>
              <a:t> </a:t>
            </a:r>
            <a:r>
              <a:rPr lang="en-US" sz="2000" dirty="0">
                <a:solidFill>
                  <a:srgbClr val="888888"/>
                </a:solidFill>
                <a:latin typeface="Calibri"/>
                <a:ea typeface="Calibri"/>
                <a:cs typeface="Calibri"/>
                <a:sym typeface="Calibri"/>
              </a:rPr>
              <a:t>connect more of your schools/libraries to 21st-century learning tools. </a:t>
            </a:r>
          </a:p>
        </p:txBody>
      </p:sp>
      <p:sp>
        <p:nvSpPr>
          <p:cNvPr id="84" name="Shape 84"/>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4400" dirty="0">
                <a:solidFill>
                  <a:srgbClr val="007DB1"/>
                </a:solidFill>
              </a:rPr>
              <a:t>Overview</a:t>
            </a:r>
          </a:p>
        </p:txBody>
      </p:sp>
    </p:spTree>
  </p:cSld>
  <p:clrMapOvr>
    <a:masterClrMapping/>
  </p:clrMapOvr>
  <p:transition xmlns:p14="http://schemas.microsoft.com/office/powerpoint/2010/main" spd="slow">
    <p:cut/>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96"/>
        <p:cNvGrpSpPr/>
        <p:nvPr/>
      </p:nvGrpSpPr>
      <p:grpSpPr>
        <a:xfrm>
          <a:off x="0" y="0"/>
          <a:ext cx="0" cy="0"/>
          <a:chOff x="0" y="0"/>
          <a:chExt cx="0" cy="0"/>
        </a:xfrm>
      </p:grpSpPr>
      <p:sp>
        <p:nvSpPr>
          <p:cNvPr id="197" name="Shape 197"/>
          <p:cNvSpPr txBox="1">
            <a:spLocks noGrp="1"/>
          </p:cNvSpPr>
          <p:nvPr>
            <p:ph type="ctrTitle"/>
          </p:nvPr>
        </p:nvSpPr>
        <p:spPr>
          <a:xfrm>
            <a:off x="172525" y="115725"/>
            <a:ext cx="8697300" cy="979200"/>
          </a:xfrm>
          <a:prstGeom prst="rect">
            <a:avLst/>
          </a:prstGeom>
          <a:noFill/>
          <a:ln>
            <a:noFill/>
          </a:ln>
        </p:spPr>
        <p:txBody>
          <a:bodyPr lIns="91425" tIns="45700" rIns="91425" bIns="45700" anchor="ctr" anchorCtr="0">
            <a:noAutofit/>
          </a:bodyPr>
          <a:lstStyle/>
          <a:p>
            <a:pPr marR="0" lvl="0" rtl="0">
              <a:spcBef>
                <a:spcPts val="0"/>
              </a:spcBef>
              <a:buNone/>
            </a:pPr>
            <a:r>
              <a:rPr lang="en-US" sz="3600" dirty="0">
                <a:solidFill>
                  <a:srgbClr val="007DB1"/>
                </a:solidFill>
              </a:rPr>
              <a:t>Example: </a:t>
            </a:r>
            <a:r>
              <a:rPr lang="en-US" sz="3600" dirty="0">
                <a:solidFill>
                  <a:srgbClr val="888888"/>
                </a:solidFill>
              </a:rPr>
              <a:t>New York Bond Initiative (2014) </a:t>
            </a:r>
          </a:p>
        </p:txBody>
      </p:sp>
      <p:sp>
        <p:nvSpPr>
          <p:cNvPr id="198" name="Shape 198"/>
          <p:cNvSpPr txBox="1">
            <a:spLocks noGrp="1"/>
          </p:cNvSpPr>
          <p:nvPr>
            <p:ph type="subTitle" idx="1"/>
          </p:nvPr>
        </p:nvSpPr>
        <p:spPr>
          <a:xfrm>
            <a:off x="809250" y="2477925"/>
            <a:ext cx="7525500" cy="3558600"/>
          </a:xfrm>
          <a:prstGeom prst="rect">
            <a:avLst/>
          </a:prstGeom>
          <a:noFill/>
          <a:ln>
            <a:noFill/>
          </a:ln>
        </p:spPr>
        <p:txBody>
          <a:bodyPr lIns="91425" tIns="45700" rIns="91425" bIns="45700" anchor="t" anchorCtr="0">
            <a:noAutofit/>
          </a:bodyPr>
          <a:lstStyle/>
          <a:p>
            <a:pPr marL="457200" lvl="0" indent="-355600" algn="l" rtl="0">
              <a:lnSpc>
                <a:spcPct val="100000"/>
              </a:lnSpc>
              <a:spcBef>
                <a:spcPts val="0"/>
              </a:spcBef>
              <a:buClr>
                <a:srgbClr val="888888"/>
              </a:buClr>
              <a:buSzPct val="100000"/>
              <a:buFont typeface="Calibri"/>
              <a:buChar char="●"/>
            </a:pPr>
            <a:r>
              <a:rPr lang="en-US" sz="2000" b="1" dirty="0">
                <a:solidFill>
                  <a:srgbClr val="888888"/>
                </a:solidFill>
                <a:latin typeface="Calibri"/>
                <a:ea typeface="Calibri"/>
                <a:cs typeface="Calibri"/>
                <a:sym typeface="Calibri"/>
              </a:rPr>
              <a:t>Smart Schools Bond Act of 2014:</a:t>
            </a:r>
            <a:r>
              <a:rPr lang="en-US" sz="2000" dirty="0">
                <a:solidFill>
                  <a:srgbClr val="888888"/>
                </a:solidFill>
                <a:latin typeface="Calibri"/>
                <a:ea typeface="Calibri"/>
                <a:cs typeface="Calibri"/>
                <a:sym typeface="Calibri"/>
              </a:rPr>
              <a:t> Allows state to sell up to $2 bil. in bonds to finance educational technology and infrastructure in NY schools upon approval by voters. (Approved by voters in 2014.)</a:t>
            </a:r>
          </a:p>
          <a:p>
            <a:pPr lvl="0" algn="l" rtl="0">
              <a:lnSpc>
                <a:spcPct val="100000"/>
              </a:lnSpc>
              <a:spcBef>
                <a:spcPts val="0"/>
              </a:spcBef>
              <a:buNone/>
            </a:pPr>
            <a:endParaRPr sz="1000" dirty="0">
              <a:solidFill>
                <a:srgbClr val="888888"/>
              </a:solidFill>
              <a:latin typeface="Calibri"/>
              <a:ea typeface="Calibri"/>
              <a:cs typeface="Calibri"/>
              <a:sym typeface="Calibri"/>
            </a:endParaRPr>
          </a:p>
          <a:p>
            <a:pPr marL="914400" lvl="1" indent="-355600" algn="l" rtl="0">
              <a:lnSpc>
                <a:spcPct val="100000"/>
              </a:lnSpc>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States can purchase “educational technology equipment,” including high-speed broadband infrastructure, using funds.</a:t>
            </a:r>
          </a:p>
          <a:p>
            <a:pPr marL="914400" lvl="1" indent="-355600" algn="l" rtl="0">
              <a:lnSpc>
                <a:spcPct val="100000"/>
              </a:lnSpc>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Established a “Smart Schools Review Board” to review and approve grants. </a:t>
            </a:r>
          </a:p>
          <a:p>
            <a:pPr lvl="0" algn="l" rtl="0">
              <a:lnSpc>
                <a:spcPct val="100000"/>
              </a:lnSpc>
              <a:spcBef>
                <a:spcPts val="0"/>
              </a:spcBef>
              <a:buNone/>
            </a:pPr>
            <a:endParaRPr sz="1000" dirty="0">
              <a:solidFill>
                <a:srgbClr val="888888"/>
              </a:solidFill>
              <a:latin typeface="Calibri"/>
              <a:ea typeface="Calibri"/>
              <a:cs typeface="Calibri"/>
              <a:sym typeface="Calibri"/>
            </a:endParaRPr>
          </a:p>
          <a:p>
            <a:pPr marL="457200" lvl="0" indent="-355600" algn="l" rtl="0">
              <a:lnSpc>
                <a:spcPct val="100000"/>
              </a:lnSpc>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Schools are eligible for funds based on formula school aid. Required to submit a “Smart Schools Investment Plan” to outline use of funds. </a:t>
            </a:r>
          </a:p>
          <a:p>
            <a:pPr lvl="0" algn="l" rtl="0">
              <a:lnSpc>
                <a:spcPct val="100000"/>
              </a:lnSpc>
              <a:spcBef>
                <a:spcPts val="0"/>
              </a:spcBef>
              <a:buNone/>
            </a:pPr>
            <a:r>
              <a:rPr lang="en-US" sz="2000" dirty="0">
                <a:solidFill>
                  <a:srgbClr val="888888"/>
                </a:solidFill>
                <a:latin typeface="Calibri"/>
                <a:ea typeface="Calibri"/>
                <a:cs typeface="Calibri"/>
                <a:sym typeface="Calibri"/>
              </a:rPr>
              <a:t> </a:t>
            </a:r>
          </a:p>
        </p:txBody>
      </p:sp>
      <p:pic>
        <p:nvPicPr>
          <p:cNvPr id="199" name="Shape 199"/>
          <p:cNvPicPr preferRelativeResize="0"/>
          <p:nvPr/>
        </p:nvPicPr>
        <p:blipFill rotWithShape="1">
          <a:blip r:embed="rId4">
            <a:alphaModFix/>
          </a:blip>
          <a:srcRect t="11005" b="15378"/>
          <a:stretch/>
        </p:blipFill>
        <p:spPr>
          <a:xfrm>
            <a:off x="3348062" y="1361750"/>
            <a:ext cx="2447874" cy="1023750"/>
          </a:xfrm>
          <a:prstGeom prst="rect">
            <a:avLst/>
          </a:prstGeom>
          <a:noFill/>
          <a:ln w="19050" cap="flat" cmpd="sng">
            <a:solidFill>
              <a:schemeClr val="dk2"/>
            </a:solidFill>
            <a:prstDash val="solid"/>
            <a:round/>
            <a:headEnd type="none" w="med" len="med"/>
            <a:tailEnd type="none" w="med" len="med"/>
          </a:ln>
        </p:spPr>
      </p:pic>
    </p:spTree>
  </p:cSld>
  <p:clrMapOvr>
    <a:masterClrMapping/>
  </p:clrMapOvr>
  <p:transition xmlns:p14="http://schemas.microsoft.com/office/powerpoint/2010/main" spd="slow">
    <p:cut/>
  </p:transition>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03"/>
        <p:cNvGrpSpPr/>
        <p:nvPr/>
      </p:nvGrpSpPr>
      <p:grpSpPr>
        <a:xfrm>
          <a:off x="0" y="0"/>
          <a:ext cx="0" cy="0"/>
          <a:chOff x="0" y="0"/>
          <a:chExt cx="0" cy="0"/>
        </a:xfrm>
      </p:grpSpPr>
      <p:sp>
        <p:nvSpPr>
          <p:cNvPr id="204" name="Shape 204"/>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algn="l" rtl="0">
              <a:spcBef>
                <a:spcPts val="0"/>
              </a:spcBef>
              <a:buNone/>
            </a:pPr>
            <a:r>
              <a:rPr lang="en-US" sz="4400" dirty="0">
                <a:solidFill>
                  <a:srgbClr val="007DB1"/>
                </a:solidFill>
              </a:rPr>
              <a:t>V. Expanded Wi-Fi Budget </a:t>
            </a:r>
          </a:p>
        </p:txBody>
      </p:sp>
      <p:sp>
        <p:nvSpPr>
          <p:cNvPr id="205" name="Shape 205"/>
          <p:cNvSpPr txBox="1">
            <a:spLocks noGrp="1"/>
          </p:cNvSpPr>
          <p:nvPr>
            <p:ph type="subTitle" idx="1"/>
          </p:nvPr>
        </p:nvSpPr>
        <p:spPr>
          <a:xfrm>
            <a:off x="685800" y="1416750"/>
            <a:ext cx="7772400" cy="4347600"/>
          </a:xfrm>
          <a:prstGeom prst="rect">
            <a:avLst/>
          </a:prstGeom>
          <a:noFill/>
          <a:ln>
            <a:noFill/>
          </a:ln>
        </p:spPr>
        <p:txBody>
          <a:bodyPr lIns="91425" tIns="45700" rIns="91425" bIns="45700" anchor="t" anchorCtr="0">
            <a:noAutofit/>
          </a:bodyPr>
          <a:lstStyle/>
          <a:p>
            <a:pPr lvl="0" algn="l" rtl="0">
              <a:spcBef>
                <a:spcPts val="0"/>
              </a:spcBef>
              <a:buNone/>
            </a:pPr>
            <a:endParaRPr sz="2400">
              <a:solidFill>
                <a:srgbClr val="888888"/>
              </a:solidFill>
            </a:endParaRPr>
          </a:p>
          <a:p>
            <a:pPr marL="457200" lvl="0" indent="-381000" algn="l" rtl="0">
              <a:spcBef>
                <a:spcPts val="0"/>
              </a:spcBef>
              <a:buSzPct val="100000"/>
              <a:buFont typeface="Calibri"/>
              <a:buChar char="●"/>
            </a:pPr>
            <a:r>
              <a:rPr lang="en-US" sz="2400" dirty="0">
                <a:solidFill>
                  <a:srgbClr val="888888"/>
                </a:solidFill>
                <a:latin typeface="Calibri"/>
                <a:ea typeface="Calibri"/>
                <a:cs typeface="Calibri"/>
                <a:sym typeface="Calibri"/>
              </a:rPr>
              <a:t>Modernization Orders set aside $1 billion per year to fulfill Category Two funding requests from FY2015-’19</a:t>
            </a:r>
          </a:p>
          <a:p>
            <a:pPr lvl="0" algn="l" rtl="0">
              <a:spcBef>
                <a:spcPts val="0"/>
              </a:spcBef>
              <a:buClr>
                <a:schemeClr val="dk1"/>
              </a:buClr>
              <a:buFont typeface="Arial"/>
              <a:buNone/>
            </a:pPr>
            <a:endParaRPr sz="2400">
              <a:solidFill>
                <a:srgbClr val="888888"/>
              </a:solidFill>
              <a:latin typeface="Calibri"/>
              <a:ea typeface="Calibri"/>
              <a:cs typeface="Calibri"/>
              <a:sym typeface="Calibri"/>
            </a:endParaRPr>
          </a:p>
          <a:p>
            <a:pPr marL="457200" lvl="0" indent="-381000" algn="l" rtl="0">
              <a:spcBef>
                <a:spcPts val="0"/>
              </a:spcBef>
              <a:buSzPct val="100000"/>
              <a:buFont typeface="Calibri"/>
              <a:buChar char="●"/>
            </a:pPr>
            <a:r>
              <a:rPr lang="en-US" sz="2400" dirty="0">
                <a:solidFill>
                  <a:srgbClr val="888888"/>
                </a:solidFill>
                <a:latin typeface="Calibri"/>
                <a:ea typeface="Calibri"/>
                <a:cs typeface="Calibri"/>
                <a:sym typeface="Calibri"/>
              </a:rPr>
              <a:t>Maximum discount of 85%</a:t>
            </a:r>
          </a:p>
          <a:p>
            <a:pPr lvl="0" algn="l" rtl="0">
              <a:spcBef>
                <a:spcPts val="0"/>
              </a:spcBef>
              <a:buClr>
                <a:schemeClr val="dk1"/>
              </a:buClr>
              <a:buFont typeface="Arial"/>
              <a:buNone/>
            </a:pPr>
            <a:endParaRPr sz="2400">
              <a:solidFill>
                <a:srgbClr val="888888"/>
              </a:solidFill>
              <a:latin typeface="Calibri"/>
              <a:ea typeface="Calibri"/>
              <a:cs typeface="Calibri"/>
              <a:sym typeface="Calibri"/>
            </a:endParaRPr>
          </a:p>
          <a:p>
            <a:pPr marL="457200" lvl="0" indent="-381000" algn="l" rtl="0">
              <a:spcBef>
                <a:spcPts val="0"/>
              </a:spcBef>
              <a:buSzPct val="100000"/>
              <a:buFont typeface="Calibri"/>
              <a:buChar char="●"/>
            </a:pPr>
            <a:r>
              <a:rPr lang="en-US" sz="2400" dirty="0">
                <a:solidFill>
                  <a:srgbClr val="888888"/>
                </a:solidFill>
                <a:latin typeface="Calibri"/>
                <a:ea typeface="Calibri"/>
                <a:cs typeface="Calibri"/>
                <a:sym typeface="Calibri"/>
              </a:rPr>
              <a:t>Pre-discount budget of $150 per student for schools and $2.30 per square foot in libraries over a 5-year period </a:t>
            </a:r>
          </a:p>
          <a:p>
            <a:pPr lvl="0" algn="l" rtl="0">
              <a:spcBef>
                <a:spcPts val="0"/>
              </a:spcBef>
              <a:buClr>
                <a:schemeClr val="dk1"/>
              </a:buClr>
              <a:buFont typeface="Arial"/>
              <a:buNone/>
            </a:pPr>
            <a:endParaRPr sz="2400">
              <a:solidFill>
                <a:srgbClr val="888888"/>
              </a:solidFill>
              <a:latin typeface="Calibri"/>
              <a:ea typeface="Calibri"/>
              <a:cs typeface="Calibri"/>
              <a:sym typeface="Calibri"/>
            </a:endParaRPr>
          </a:p>
          <a:p>
            <a:pPr marL="457200" lvl="0" indent="-381000" algn="l" rtl="0">
              <a:spcBef>
                <a:spcPts val="0"/>
              </a:spcBef>
              <a:buSzPct val="100000"/>
              <a:buFont typeface="Calibri"/>
              <a:buChar char="●"/>
            </a:pPr>
            <a:r>
              <a:rPr lang="en-US" sz="2400" dirty="0">
                <a:solidFill>
                  <a:srgbClr val="888888"/>
                </a:solidFill>
                <a:latin typeface="Calibri"/>
                <a:ea typeface="Calibri"/>
                <a:cs typeface="Calibri"/>
                <a:sym typeface="Calibri"/>
              </a:rPr>
              <a:t>Pre-discount funding floor of $9,200 for eligible schools.</a:t>
            </a:r>
          </a:p>
        </p:txBody>
      </p:sp>
    </p:spTree>
  </p:cSld>
  <p:clrMapOvr>
    <a:masterClrMapping/>
  </p:clrMapOvr>
  <p:transition xmlns:p14="http://schemas.microsoft.com/office/powerpoint/2010/main" spd="slow">
    <p:cut/>
  </p:transition>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09"/>
        <p:cNvGrpSpPr/>
        <p:nvPr/>
      </p:nvGrpSpPr>
      <p:grpSpPr>
        <a:xfrm>
          <a:off x="0" y="0"/>
          <a:ext cx="0" cy="0"/>
          <a:chOff x="0" y="0"/>
          <a:chExt cx="0" cy="0"/>
        </a:xfrm>
      </p:grpSpPr>
      <p:sp>
        <p:nvSpPr>
          <p:cNvPr id="210" name="Shape 210"/>
          <p:cNvSpPr txBox="1">
            <a:spLocks noGrp="1"/>
          </p:cNvSpPr>
          <p:nvPr>
            <p:ph type="subTitle" idx="1"/>
          </p:nvPr>
        </p:nvSpPr>
        <p:spPr>
          <a:xfrm>
            <a:off x="809250" y="1553675"/>
            <a:ext cx="7525500" cy="4597200"/>
          </a:xfrm>
          <a:prstGeom prst="rect">
            <a:avLst/>
          </a:prstGeom>
          <a:noFill/>
          <a:ln>
            <a:noFill/>
          </a:ln>
        </p:spPr>
        <p:txBody>
          <a:bodyPr lIns="91425" tIns="45700" rIns="91425" bIns="45700" anchor="t" anchorCtr="0">
            <a:noAutofit/>
          </a:bodyPr>
          <a:lstStyle/>
          <a:p>
            <a:pPr algn="l" rtl="0">
              <a:lnSpc>
                <a:spcPct val="115000"/>
              </a:lnSpc>
              <a:spcBef>
                <a:spcPts val="0"/>
              </a:spcBef>
              <a:buNone/>
            </a:pPr>
            <a:endParaRPr sz="7200" b="1">
              <a:solidFill>
                <a:srgbClr val="888888"/>
              </a:solidFill>
              <a:latin typeface="Calibri"/>
              <a:ea typeface="Calibri"/>
              <a:cs typeface="Calibri"/>
              <a:sym typeface="Calibri"/>
            </a:endParaRPr>
          </a:p>
          <a:p>
            <a:pPr lvl="0" rtl="0">
              <a:lnSpc>
                <a:spcPct val="115000"/>
              </a:lnSpc>
              <a:spcBef>
                <a:spcPts val="0"/>
              </a:spcBef>
              <a:buNone/>
            </a:pPr>
            <a:r>
              <a:rPr lang="en-US" sz="7200" b="1" dirty="0">
                <a:solidFill>
                  <a:srgbClr val="007DB1"/>
                </a:solidFill>
                <a:latin typeface="Calibri"/>
                <a:ea typeface="Calibri"/>
                <a:cs typeface="Calibri"/>
                <a:sym typeface="Calibri"/>
              </a:rPr>
              <a:t>Questions?</a:t>
            </a:r>
          </a:p>
        </p:txBody>
      </p:sp>
    </p:spTree>
  </p:cSld>
  <p:clrMapOvr>
    <a:masterClrMapping/>
  </p:clrMapOvr>
  <p:transition xmlns:p14="http://schemas.microsoft.com/office/powerpoint/2010/main" spd="slow">
    <p:cut/>
  </p:transition>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14"/>
        <p:cNvGrpSpPr/>
        <p:nvPr/>
      </p:nvGrpSpPr>
      <p:grpSpPr>
        <a:xfrm>
          <a:off x="0" y="0"/>
          <a:ext cx="0" cy="0"/>
          <a:chOff x="0" y="0"/>
          <a:chExt cx="0" cy="0"/>
        </a:xfrm>
      </p:grpSpPr>
      <p:sp>
        <p:nvSpPr>
          <p:cNvPr id="215" name="Shape 215"/>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algn="l" rtl="0">
              <a:spcBef>
                <a:spcPts val="0"/>
              </a:spcBef>
              <a:buNone/>
            </a:pPr>
            <a:r>
              <a:rPr lang="en-US" sz="4400" dirty="0">
                <a:solidFill>
                  <a:srgbClr val="007DB1"/>
                </a:solidFill>
              </a:rPr>
              <a:t>VI. Resources </a:t>
            </a:r>
          </a:p>
        </p:txBody>
      </p:sp>
      <p:sp>
        <p:nvSpPr>
          <p:cNvPr id="216" name="Shape 216"/>
          <p:cNvSpPr txBox="1">
            <a:spLocks noGrp="1"/>
          </p:cNvSpPr>
          <p:nvPr>
            <p:ph type="subTitle" idx="1"/>
          </p:nvPr>
        </p:nvSpPr>
        <p:spPr>
          <a:xfrm>
            <a:off x="1074000" y="1339775"/>
            <a:ext cx="7772400" cy="4347600"/>
          </a:xfrm>
          <a:prstGeom prst="rect">
            <a:avLst/>
          </a:prstGeom>
          <a:noFill/>
          <a:ln>
            <a:noFill/>
          </a:ln>
        </p:spPr>
        <p:txBody>
          <a:bodyPr lIns="91425" tIns="45700" rIns="91425" bIns="45700" anchor="t" anchorCtr="0">
            <a:noAutofit/>
          </a:bodyPr>
          <a:lstStyle/>
          <a:p>
            <a:pPr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E-rate Resources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Broadband Resources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Definitions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Contact Information</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About Us</a:t>
            </a:r>
          </a:p>
        </p:txBody>
      </p:sp>
    </p:spTree>
  </p:cSld>
  <p:clrMapOvr>
    <a:masterClrMapping/>
  </p:clrMapOvr>
  <p:transition xmlns:p14="http://schemas.microsoft.com/office/powerpoint/2010/main" spd="slow">
    <p:cut/>
  </p:transition>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20"/>
        <p:cNvGrpSpPr/>
        <p:nvPr/>
      </p:nvGrpSpPr>
      <p:grpSpPr>
        <a:xfrm>
          <a:off x="0" y="0"/>
          <a:ext cx="0" cy="0"/>
          <a:chOff x="0" y="0"/>
          <a:chExt cx="0" cy="0"/>
        </a:xfrm>
      </p:grpSpPr>
      <p:sp>
        <p:nvSpPr>
          <p:cNvPr id="221" name="Shape 221"/>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E-rate Resources </a:t>
            </a:r>
          </a:p>
        </p:txBody>
      </p:sp>
      <p:sp>
        <p:nvSpPr>
          <p:cNvPr id="222" name="Shape 222"/>
          <p:cNvSpPr txBox="1">
            <a:spLocks noGrp="1"/>
          </p:cNvSpPr>
          <p:nvPr>
            <p:ph type="subTitle" idx="1"/>
          </p:nvPr>
        </p:nvSpPr>
        <p:spPr>
          <a:xfrm>
            <a:off x="296025" y="2941875"/>
            <a:ext cx="8698800" cy="2936099"/>
          </a:xfrm>
          <a:prstGeom prst="rect">
            <a:avLst/>
          </a:prstGeom>
          <a:noFill/>
          <a:ln>
            <a:noFill/>
          </a:ln>
        </p:spPr>
        <p:txBody>
          <a:bodyPr lIns="91425" tIns="45700" rIns="91425" bIns="45700" anchor="t" anchorCtr="0">
            <a:noAutofit/>
          </a:bodyPr>
          <a:lstStyle/>
          <a:p>
            <a:pPr marL="457200" marR="0" lvl="0" indent="-342900" algn="l" rtl="0">
              <a:spcBef>
                <a:spcPts val="0"/>
              </a:spcBef>
              <a:buClr>
                <a:srgbClr val="888888"/>
              </a:buClr>
              <a:buSzPct val="100000"/>
              <a:buFont typeface="Calibri"/>
              <a:buAutoNum type="arabicPeriod"/>
            </a:pPr>
            <a:r>
              <a:rPr lang="en-US" sz="1800" i="1" dirty="0">
                <a:solidFill>
                  <a:srgbClr val="888888"/>
                </a:solidFill>
                <a:latin typeface="Calibri"/>
                <a:ea typeface="Calibri"/>
                <a:cs typeface="Calibri"/>
                <a:sym typeface="Calibri"/>
              </a:rPr>
              <a:t>The E-rate Opportunity</a:t>
            </a:r>
            <a:r>
              <a:rPr lang="en-US" sz="1800" dirty="0">
                <a:solidFill>
                  <a:srgbClr val="888888"/>
                </a:solidFill>
                <a:latin typeface="Calibri"/>
                <a:ea typeface="Calibri"/>
                <a:cs typeface="Calibri"/>
                <a:sym typeface="Calibri"/>
              </a:rPr>
              <a:t>: </a:t>
            </a:r>
            <a:r>
              <a:rPr lang="en-US" sz="1800" u="sng" dirty="0">
                <a:solidFill>
                  <a:schemeClr val="hlink"/>
                </a:solidFill>
                <a:latin typeface="Calibri"/>
                <a:ea typeface="Calibri"/>
                <a:cs typeface="Calibri"/>
                <a:sym typeface="Calibri"/>
                <a:hlinkClick r:id="rId4"/>
              </a:rPr>
              <a:t>http://www.setda.org/priorities/equity-of-access/e-rate-modernization/</a:t>
            </a:r>
            <a:r>
              <a:rPr lang="en-US" sz="1800" dirty="0">
                <a:solidFill>
                  <a:srgbClr val="888888"/>
                </a:solidFill>
                <a:latin typeface="Calibri"/>
                <a:ea typeface="Calibri"/>
                <a:cs typeface="Calibri"/>
                <a:sym typeface="Calibri"/>
              </a:rPr>
              <a:t> </a:t>
            </a:r>
          </a:p>
          <a:p>
            <a:pPr marR="0" lvl="0" algn="l" rtl="0">
              <a:spcBef>
                <a:spcPts val="0"/>
              </a:spcBef>
              <a:buNone/>
            </a:pPr>
            <a:endParaRPr sz="1800">
              <a:solidFill>
                <a:srgbClr val="888888"/>
              </a:solidFill>
              <a:latin typeface="Calibri"/>
              <a:ea typeface="Calibri"/>
              <a:cs typeface="Calibri"/>
              <a:sym typeface="Calibri"/>
            </a:endParaRPr>
          </a:p>
          <a:p>
            <a:pPr marL="457200" marR="0" lvl="0" indent="-342900" algn="l" rtl="0">
              <a:spcBef>
                <a:spcPts val="0"/>
              </a:spcBef>
              <a:buClr>
                <a:srgbClr val="888888"/>
              </a:buClr>
              <a:buSzPct val="100000"/>
              <a:buFont typeface="Calibri"/>
              <a:buAutoNum type="arabicPeriod"/>
            </a:pPr>
            <a:r>
              <a:rPr lang="en-US" sz="1800" dirty="0">
                <a:solidFill>
                  <a:srgbClr val="888888"/>
                </a:solidFill>
                <a:latin typeface="Calibri"/>
                <a:ea typeface="Calibri"/>
                <a:cs typeface="Calibri"/>
                <a:sym typeface="Calibri"/>
              </a:rPr>
              <a:t>FCC’s E-rate Modernization Resources: </a:t>
            </a:r>
            <a:r>
              <a:rPr lang="en-US" sz="1800" u="sng" dirty="0">
                <a:solidFill>
                  <a:schemeClr val="hlink"/>
                </a:solidFill>
                <a:latin typeface="Calibri"/>
                <a:ea typeface="Calibri"/>
                <a:cs typeface="Calibri"/>
                <a:sym typeface="Calibri"/>
                <a:hlinkClick r:id="rId5"/>
              </a:rPr>
              <a:t>https://www.fcc.gov/e-rate-update</a:t>
            </a:r>
            <a:r>
              <a:rPr lang="en-US" sz="1800" dirty="0">
                <a:solidFill>
                  <a:srgbClr val="888888"/>
                </a:solidFill>
                <a:latin typeface="Calibri"/>
                <a:ea typeface="Calibri"/>
                <a:cs typeface="Calibri"/>
                <a:sym typeface="Calibri"/>
              </a:rPr>
              <a:t> </a:t>
            </a:r>
          </a:p>
          <a:p>
            <a:pPr marL="914400" marR="0" lvl="1" indent="-342900" algn="l" rtl="0">
              <a:spcBef>
                <a:spcPts val="0"/>
              </a:spcBef>
              <a:buClr>
                <a:srgbClr val="888888"/>
              </a:buClr>
              <a:buSzPct val="100000"/>
              <a:buFont typeface="Calibri"/>
              <a:buAutoNum type="alphaLcPeriod"/>
            </a:pPr>
            <a:r>
              <a:rPr lang="en-US" sz="1800" u="sng" dirty="0">
                <a:solidFill>
                  <a:schemeClr val="hlink"/>
                </a:solidFill>
                <a:latin typeface="Calibri"/>
                <a:ea typeface="Calibri"/>
                <a:cs typeface="Calibri"/>
                <a:sym typeface="Calibri"/>
                <a:hlinkClick r:id="rId6"/>
              </a:rPr>
              <a:t>Modernization Order Summaries</a:t>
            </a:r>
            <a:r>
              <a:rPr lang="en-US" sz="1800" dirty="0">
                <a:solidFill>
                  <a:srgbClr val="888888"/>
                </a:solidFill>
                <a:latin typeface="Calibri"/>
                <a:ea typeface="Calibri"/>
                <a:cs typeface="Calibri"/>
                <a:sym typeface="Calibri"/>
              </a:rPr>
              <a:t>: </a:t>
            </a:r>
          </a:p>
          <a:p>
            <a:pPr marL="914400" marR="0" lvl="1" indent="-342900" algn="l" rtl="0">
              <a:spcBef>
                <a:spcPts val="0"/>
              </a:spcBef>
              <a:buClr>
                <a:srgbClr val="888888"/>
              </a:buClr>
              <a:buSzPct val="100000"/>
              <a:buFont typeface="Calibri"/>
              <a:buAutoNum type="alphaLcPeriod"/>
            </a:pPr>
            <a:r>
              <a:rPr lang="en-US" sz="1800" u="sng" dirty="0">
                <a:solidFill>
                  <a:schemeClr val="hlink"/>
                </a:solidFill>
                <a:latin typeface="Calibri"/>
                <a:ea typeface="Calibri"/>
                <a:cs typeface="Calibri"/>
                <a:sym typeface="Calibri"/>
                <a:hlinkClick r:id="rId7"/>
              </a:rPr>
              <a:t>First Modernization Order</a:t>
            </a:r>
          </a:p>
          <a:p>
            <a:pPr marL="914400" marR="0" lvl="1" indent="-342900" algn="l" rtl="0">
              <a:spcBef>
                <a:spcPts val="0"/>
              </a:spcBef>
              <a:buClr>
                <a:srgbClr val="888888"/>
              </a:buClr>
              <a:buSzPct val="100000"/>
              <a:buFont typeface="Calibri"/>
              <a:buAutoNum type="alphaLcPeriod"/>
            </a:pPr>
            <a:r>
              <a:rPr lang="en-US" sz="1800" u="sng" dirty="0">
                <a:solidFill>
                  <a:schemeClr val="hlink"/>
                </a:solidFill>
                <a:latin typeface="Calibri"/>
                <a:ea typeface="Calibri"/>
                <a:cs typeface="Calibri"/>
                <a:sym typeface="Calibri"/>
                <a:hlinkClick r:id="rId8"/>
              </a:rPr>
              <a:t>Second Modernization Order</a:t>
            </a:r>
          </a:p>
          <a:p>
            <a:pPr marR="0" lvl="0" algn="l" rtl="0">
              <a:spcBef>
                <a:spcPts val="0"/>
              </a:spcBef>
              <a:buNone/>
            </a:pPr>
            <a:endParaRPr sz="1800">
              <a:solidFill>
                <a:srgbClr val="888888"/>
              </a:solidFill>
              <a:latin typeface="Calibri"/>
              <a:ea typeface="Calibri"/>
              <a:cs typeface="Calibri"/>
              <a:sym typeface="Calibri"/>
            </a:endParaRPr>
          </a:p>
          <a:p>
            <a:pPr marL="457200" marR="0" lvl="0" indent="-342900" algn="l" rtl="0">
              <a:spcBef>
                <a:spcPts val="0"/>
              </a:spcBef>
              <a:buClr>
                <a:srgbClr val="888888"/>
              </a:buClr>
              <a:buSzPct val="100000"/>
              <a:buFont typeface="Calibri"/>
              <a:buAutoNum type="arabicPeriod"/>
            </a:pPr>
            <a:r>
              <a:rPr lang="en-US" sz="1800" dirty="0">
                <a:solidFill>
                  <a:srgbClr val="888888"/>
                </a:solidFill>
                <a:latin typeface="Calibri"/>
                <a:ea typeface="Calibri"/>
                <a:cs typeface="Calibri"/>
                <a:sym typeface="Calibri"/>
              </a:rPr>
              <a:t>USAC Resources: </a:t>
            </a:r>
            <a:r>
              <a:rPr lang="en-US" sz="1800" u="sng" dirty="0">
                <a:solidFill>
                  <a:schemeClr val="hlink"/>
                </a:solidFill>
                <a:latin typeface="Calibri"/>
                <a:ea typeface="Calibri"/>
                <a:cs typeface="Calibri"/>
                <a:sym typeface="Calibri"/>
                <a:hlinkClick r:id="rId9"/>
              </a:rPr>
              <a:t>http://usac.org/default.aspx</a:t>
            </a:r>
            <a:r>
              <a:rPr lang="en-US" sz="1800" dirty="0">
                <a:solidFill>
                  <a:srgbClr val="888888"/>
                </a:solidFill>
                <a:latin typeface="Calibri"/>
                <a:ea typeface="Calibri"/>
                <a:cs typeface="Calibri"/>
                <a:sym typeface="Calibri"/>
              </a:rPr>
              <a:t> </a:t>
            </a:r>
          </a:p>
          <a:p>
            <a:pPr marL="914400" marR="0" lvl="1" indent="-342900" algn="l" rtl="0">
              <a:spcBef>
                <a:spcPts val="0"/>
              </a:spcBef>
              <a:buClr>
                <a:srgbClr val="888888"/>
              </a:buClr>
              <a:buSzPct val="100000"/>
              <a:buFont typeface="Calibri"/>
              <a:buAutoNum type="alphaLcPeriod"/>
            </a:pPr>
            <a:r>
              <a:rPr lang="en-US" sz="1800" u="sng" dirty="0">
                <a:solidFill>
                  <a:schemeClr val="hlink"/>
                </a:solidFill>
                <a:latin typeface="Calibri"/>
                <a:ea typeface="Calibri"/>
                <a:cs typeface="Calibri"/>
                <a:sym typeface="Calibri"/>
                <a:hlinkClick r:id="rId10"/>
              </a:rPr>
              <a:t>Getting Started</a:t>
            </a:r>
            <a:r>
              <a:rPr lang="en-US" sz="1800" dirty="0">
                <a:solidFill>
                  <a:srgbClr val="888888"/>
                </a:solidFill>
                <a:latin typeface="Calibri"/>
                <a:ea typeface="Calibri"/>
                <a:cs typeface="Calibri"/>
                <a:sym typeface="Calibri"/>
              </a:rPr>
              <a:t> </a:t>
            </a:r>
          </a:p>
          <a:p>
            <a:pPr marL="914400" marR="0" lvl="1" indent="-342900" algn="l" rtl="0">
              <a:spcBef>
                <a:spcPts val="0"/>
              </a:spcBef>
              <a:buClr>
                <a:srgbClr val="888888"/>
              </a:buClr>
              <a:buSzPct val="100000"/>
              <a:buFont typeface="Calibri"/>
              <a:buAutoNum type="alphaLcPeriod"/>
            </a:pPr>
            <a:r>
              <a:rPr lang="en-US" sz="1800" u="sng" dirty="0">
                <a:solidFill>
                  <a:schemeClr val="hlink"/>
                </a:solidFill>
                <a:latin typeface="Calibri"/>
                <a:ea typeface="Calibri"/>
                <a:cs typeface="Calibri"/>
                <a:sym typeface="Calibri"/>
                <a:hlinkClick r:id="rId11"/>
              </a:rPr>
              <a:t>Glossary of Terms </a:t>
            </a:r>
          </a:p>
        </p:txBody>
      </p:sp>
      <p:pic>
        <p:nvPicPr>
          <p:cNvPr id="223" name="Shape 223"/>
          <p:cNvPicPr preferRelativeResize="0"/>
          <p:nvPr/>
        </p:nvPicPr>
        <p:blipFill>
          <a:blip r:embed="rId12">
            <a:alphaModFix/>
          </a:blip>
          <a:stretch>
            <a:fillRect/>
          </a:stretch>
        </p:blipFill>
        <p:spPr>
          <a:xfrm>
            <a:off x="889550" y="1522649"/>
            <a:ext cx="1782074" cy="1284300"/>
          </a:xfrm>
          <a:prstGeom prst="rect">
            <a:avLst/>
          </a:prstGeom>
          <a:noFill/>
          <a:ln>
            <a:noFill/>
          </a:ln>
        </p:spPr>
      </p:pic>
      <p:pic>
        <p:nvPicPr>
          <p:cNvPr id="224" name="Shape 224"/>
          <p:cNvPicPr preferRelativeResize="0"/>
          <p:nvPr/>
        </p:nvPicPr>
        <p:blipFill>
          <a:blip r:embed="rId13">
            <a:alphaModFix/>
          </a:blip>
          <a:stretch>
            <a:fillRect/>
          </a:stretch>
        </p:blipFill>
        <p:spPr>
          <a:xfrm>
            <a:off x="5486187" y="1522637"/>
            <a:ext cx="3209925" cy="1419225"/>
          </a:xfrm>
          <a:prstGeom prst="rect">
            <a:avLst/>
          </a:prstGeom>
          <a:noFill/>
          <a:ln>
            <a:noFill/>
          </a:ln>
        </p:spPr>
      </p:pic>
    </p:spTree>
  </p:cSld>
  <p:clrMapOvr>
    <a:masterClrMapping/>
  </p:clrMapOvr>
  <p:transition xmlns:p14="http://schemas.microsoft.com/office/powerpoint/2010/main" spd="slow">
    <p:cut/>
  </p:transition>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28"/>
        <p:cNvGrpSpPr/>
        <p:nvPr/>
      </p:nvGrpSpPr>
      <p:grpSpPr>
        <a:xfrm>
          <a:off x="0" y="0"/>
          <a:ext cx="0" cy="0"/>
          <a:chOff x="0" y="0"/>
          <a:chExt cx="0" cy="0"/>
        </a:xfrm>
      </p:grpSpPr>
      <p:sp>
        <p:nvSpPr>
          <p:cNvPr id="229" name="Shape 229"/>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Broadband Resources </a:t>
            </a:r>
          </a:p>
        </p:txBody>
      </p:sp>
      <p:sp>
        <p:nvSpPr>
          <p:cNvPr id="230" name="Shape 230"/>
          <p:cNvSpPr txBox="1">
            <a:spLocks noGrp="1"/>
          </p:cNvSpPr>
          <p:nvPr>
            <p:ph type="subTitle" idx="1"/>
          </p:nvPr>
        </p:nvSpPr>
        <p:spPr>
          <a:xfrm>
            <a:off x="506900" y="4668075"/>
            <a:ext cx="3942000" cy="1516799"/>
          </a:xfrm>
          <a:prstGeom prst="rect">
            <a:avLst/>
          </a:prstGeom>
          <a:noFill/>
          <a:ln>
            <a:noFill/>
          </a:ln>
        </p:spPr>
        <p:txBody>
          <a:bodyPr lIns="91425" tIns="45700" rIns="91425" bIns="45700" anchor="t" anchorCtr="0">
            <a:noAutofit/>
          </a:bodyPr>
          <a:lstStyle/>
          <a:p>
            <a:pPr marR="0" lvl="0" rtl="0">
              <a:spcBef>
                <a:spcPts val="0"/>
              </a:spcBef>
              <a:buNone/>
            </a:pPr>
            <a:r>
              <a:rPr lang="en-US" sz="1800" u="sng" dirty="0">
                <a:solidFill>
                  <a:srgbClr val="007DB1"/>
                </a:solidFill>
                <a:latin typeface="Calibri"/>
                <a:ea typeface="Calibri"/>
                <a:cs typeface="Calibri"/>
                <a:sym typeface="Calibri"/>
                <a:hlinkClick r:id="rId4"/>
              </a:rPr>
              <a:t>http://www.setda.org/priorities/equity-of-access/the-broadband-imperative/</a:t>
            </a:r>
          </a:p>
        </p:txBody>
      </p:sp>
      <p:pic>
        <p:nvPicPr>
          <p:cNvPr id="231" name="Shape 231"/>
          <p:cNvPicPr preferRelativeResize="0"/>
          <p:nvPr/>
        </p:nvPicPr>
        <p:blipFill>
          <a:blip r:embed="rId5">
            <a:alphaModFix/>
          </a:blip>
          <a:stretch>
            <a:fillRect/>
          </a:stretch>
        </p:blipFill>
        <p:spPr>
          <a:xfrm>
            <a:off x="-77525" y="1699526"/>
            <a:ext cx="4886549" cy="2685500"/>
          </a:xfrm>
          <a:prstGeom prst="rect">
            <a:avLst/>
          </a:prstGeom>
          <a:noFill/>
          <a:ln>
            <a:noFill/>
          </a:ln>
        </p:spPr>
      </p:pic>
      <p:pic>
        <p:nvPicPr>
          <p:cNvPr id="232" name="Shape 232"/>
          <p:cNvPicPr preferRelativeResize="0"/>
          <p:nvPr/>
        </p:nvPicPr>
        <p:blipFill>
          <a:blip r:embed="rId6">
            <a:alphaModFix/>
          </a:blip>
          <a:stretch>
            <a:fillRect/>
          </a:stretch>
        </p:blipFill>
        <p:spPr>
          <a:xfrm>
            <a:off x="5289425" y="1699525"/>
            <a:ext cx="2274314" cy="2685500"/>
          </a:xfrm>
          <a:prstGeom prst="rect">
            <a:avLst/>
          </a:prstGeom>
          <a:noFill/>
          <a:ln w="19050" cap="flat" cmpd="sng">
            <a:solidFill>
              <a:schemeClr val="dk2"/>
            </a:solidFill>
            <a:prstDash val="solid"/>
            <a:round/>
            <a:headEnd type="none" w="med" len="med"/>
            <a:tailEnd type="none" w="med" len="med"/>
          </a:ln>
        </p:spPr>
      </p:pic>
      <p:sp>
        <p:nvSpPr>
          <p:cNvPr id="233" name="Shape 233"/>
          <p:cNvSpPr txBox="1">
            <a:spLocks noGrp="1"/>
          </p:cNvSpPr>
          <p:nvPr>
            <p:ph type="subTitle" idx="2"/>
          </p:nvPr>
        </p:nvSpPr>
        <p:spPr>
          <a:xfrm>
            <a:off x="4455587" y="4667850"/>
            <a:ext cx="3942000" cy="1516799"/>
          </a:xfrm>
          <a:prstGeom prst="rect">
            <a:avLst/>
          </a:prstGeom>
          <a:noFill/>
          <a:ln>
            <a:noFill/>
          </a:ln>
        </p:spPr>
        <p:txBody>
          <a:bodyPr lIns="91425" tIns="45700" rIns="91425" bIns="45700" anchor="t" anchorCtr="0">
            <a:noAutofit/>
          </a:bodyPr>
          <a:lstStyle/>
          <a:p>
            <a:pPr marR="0" lvl="0" rtl="0">
              <a:spcBef>
                <a:spcPts val="0"/>
              </a:spcBef>
              <a:buNone/>
            </a:pPr>
            <a:r>
              <a:rPr lang="en-US" sz="1800" u="sng" dirty="0">
                <a:solidFill>
                  <a:srgbClr val="007DB1"/>
                </a:solidFill>
                <a:latin typeface="Calibri"/>
                <a:ea typeface="Calibri"/>
                <a:cs typeface="Calibri"/>
                <a:sym typeface="Calibri"/>
                <a:hlinkClick r:id="rId7"/>
              </a:rPr>
              <a:t>https://www.commonsensemedia.org/about-us/news/press-releases/common-sense-kids-action-releases-new-broadband-policy-brief</a:t>
            </a:r>
            <a:r>
              <a:rPr lang="en-US" sz="1800" dirty="0">
                <a:solidFill>
                  <a:srgbClr val="007DB1"/>
                </a:solidFill>
                <a:latin typeface="Calibri"/>
                <a:ea typeface="Calibri"/>
                <a:cs typeface="Calibri"/>
                <a:sym typeface="Calibri"/>
              </a:rPr>
              <a:t> </a:t>
            </a:r>
          </a:p>
        </p:txBody>
      </p:sp>
    </p:spTree>
  </p:cSld>
  <p:clrMapOvr>
    <a:masterClrMapping/>
  </p:clrMapOvr>
  <p:transition xmlns:p14="http://schemas.microsoft.com/office/powerpoint/2010/main" spd="slow">
    <p:cut/>
  </p:transition>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37"/>
        <p:cNvGrpSpPr/>
        <p:nvPr/>
      </p:nvGrpSpPr>
      <p:grpSpPr>
        <a:xfrm>
          <a:off x="0" y="0"/>
          <a:ext cx="0" cy="0"/>
          <a:chOff x="0" y="0"/>
          <a:chExt cx="0" cy="0"/>
        </a:xfrm>
      </p:grpSpPr>
      <p:sp>
        <p:nvSpPr>
          <p:cNvPr id="238" name="Shape 238"/>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lvl="0" rtl="0">
              <a:spcBef>
                <a:spcPts val="0"/>
              </a:spcBef>
              <a:buClr>
                <a:schemeClr val="dk1"/>
              </a:buClr>
              <a:buSzPct val="25000"/>
              <a:buFont typeface="Arial"/>
              <a:buNone/>
            </a:pPr>
            <a:r>
              <a:rPr lang="en-US" sz="4400" dirty="0">
                <a:solidFill>
                  <a:srgbClr val="007DB1"/>
                </a:solidFill>
              </a:rPr>
              <a:t>Definitions</a:t>
            </a:r>
          </a:p>
        </p:txBody>
      </p:sp>
      <p:sp>
        <p:nvSpPr>
          <p:cNvPr id="239" name="Shape 239"/>
          <p:cNvSpPr txBox="1">
            <a:spLocks noGrp="1"/>
          </p:cNvSpPr>
          <p:nvPr>
            <p:ph type="subTitle" idx="1"/>
          </p:nvPr>
        </p:nvSpPr>
        <p:spPr>
          <a:xfrm>
            <a:off x="309000" y="1202450"/>
            <a:ext cx="8526000" cy="4597200"/>
          </a:xfrm>
          <a:prstGeom prst="rect">
            <a:avLst/>
          </a:prstGeom>
          <a:noFill/>
          <a:ln>
            <a:noFill/>
          </a:ln>
        </p:spPr>
        <p:txBody>
          <a:bodyPr lIns="91425" tIns="45700" rIns="91425" bIns="45700" anchor="t" anchorCtr="0">
            <a:noAutofit/>
          </a:bodyPr>
          <a:lstStyle/>
          <a:p>
            <a:pPr marR="0" lvl="0" algn="l" rtl="0">
              <a:spcBef>
                <a:spcPts val="0"/>
              </a:spcBef>
              <a:buNone/>
            </a:pPr>
            <a:endParaRPr b="1" dirty="0">
              <a:solidFill>
                <a:srgbClr val="888888"/>
              </a:solidFill>
              <a:latin typeface="Calibri"/>
              <a:ea typeface="Calibri"/>
              <a:cs typeface="Calibri"/>
              <a:sym typeface="Calibri"/>
            </a:endParaRPr>
          </a:p>
          <a:p>
            <a:pPr marL="457200" marR="0" lvl="0" indent="-323850" algn="l" rtl="0">
              <a:spcBef>
                <a:spcPts val="0"/>
              </a:spcBef>
              <a:buClr>
                <a:srgbClr val="888888"/>
              </a:buClr>
              <a:buSzPct val="100000"/>
              <a:buFont typeface="Calibri"/>
              <a:buChar char="●"/>
            </a:pPr>
            <a:r>
              <a:rPr lang="en-US" sz="1500" b="1" dirty="0">
                <a:solidFill>
                  <a:srgbClr val="888888"/>
                </a:solidFill>
                <a:latin typeface="Calibri"/>
                <a:ea typeface="Calibri"/>
                <a:cs typeface="Calibri"/>
                <a:sym typeface="Calibri"/>
              </a:rPr>
              <a:t>Broadband: </a:t>
            </a:r>
            <a:r>
              <a:rPr lang="en-US" sz="1500" dirty="0">
                <a:solidFill>
                  <a:srgbClr val="888888"/>
                </a:solidFill>
                <a:latin typeface="Calibri"/>
                <a:ea typeface="Calibri"/>
                <a:cs typeface="Calibri"/>
                <a:sym typeface="Calibri"/>
              </a:rPr>
              <a:t>High-speed Internet access. Broadband includes several high-speed transmission technologies including: Digital Subscriber Lines (DSL); Cable Modem; Fiber; Wireless; Satellite; and Broadband Over Powerlines. </a:t>
            </a:r>
          </a:p>
          <a:p>
            <a:pPr marR="0" lvl="0" algn="l" rtl="0">
              <a:spcBef>
                <a:spcPts val="0"/>
              </a:spcBef>
              <a:buNone/>
            </a:pPr>
            <a:endParaRPr sz="1500" dirty="0">
              <a:solidFill>
                <a:srgbClr val="888888"/>
              </a:solidFill>
              <a:latin typeface="Calibri"/>
              <a:ea typeface="Calibri"/>
              <a:cs typeface="Calibri"/>
              <a:sym typeface="Calibri"/>
            </a:endParaRPr>
          </a:p>
          <a:p>
            <a:pPr marL="457200" lvl="0" indent="-323850" algn="l" rtl="0">
              <a:spcBef>
                <a:spcPts val="0"/>
              </a:spcBef>
              <a:buSzPct val="100000"/>
              <a:buFont typeface="Calibri"/>
              <a:buChar char="●"/>
            </a:pPr>
            <a:r>
              <a:rPr lang="en-US" sz="1500" b="1" dirty="0">
                <a:solidFill>
                  <a:srgbClr val="888888"/>
                </a:solidFill>
                <a:latin typeface="Calibri"/>
                <a:ea typeface="Calibri"/>
                <a:cs typeface="Calibri"/>
                <a:sym typeface="Calibri"/>
              </a:rPr>
              <a:t>Last Mile/Wide Area Network (WAN): </a:t>
            </a:r>
            <a:r>
              <a:rPr lang="en-US" sz="1500" dirty="0">
                <a:solidFill>
                  <a:srgbClr val="888888"/>
                </a:solidFill>
                <a:latin typeface="Calibri"/>
                <a:ea typeface="Calibri"/>
                <a:cs typeface="Calibri"/>
                <a:sym typeface="Calibri"/>
              </a:rPr>
              <a:t>School districts and library systems frequently connect individual schools and libraries at a central aggregation point, such as a district, county, or regional data hub. We refer to these connections as “last mile” or Wide Area Network (WAN) connections. </a:t>
            </a:r>
          </a:p>
          <a:p>
            <a:pPr lvl="0" algn="l" rtl="0">
              <a:spcBef>
                <a:spcPts val="0"/>
              </a:spcBef>
              <a:buClr>
                <a:srgbClr val="000000"/>
              </a:buClr>
              <a:buNone/>
            </a:pPr>
            <a:endParaRPr sz="1500" b="1" dirty="0">
              <a:solidFill>
                <a:srgbClr val="888888"/>
              </a:solidFill>
              <a:latin typeface="Calibri"/>
              <a:ea typeface="Calibri"/>
              <a:cs typeface="Calibri"/>
              <a:sym typeface="Calibri"/>
            </a:endParaRPr>
          </a:p>
          <a:p>
            <a:pPr marL="457200" lvl="0" indent="-323850" algn="l" rtl="0">
              <a:spcBef>
                <a:spcPts val="0"/>
              </a:spcBef>
              <a:buSzPct val="100000"/>
              <a:buFont typeface="Calibri"/>
              <a:buChar char="●"/>
            </a:pPr>
            <a:r>
              <a:rPr lang="en-US" sz="1500" b="1" dirty="0">
                <a:solidFill>
                  <a:srgbClr val="888888"/>
                </a:solidFill>
                <a:latin typeface="Calibri"/>
                <a:ea typeface="Calibri"/>
                <a:cs typeface="Calibri"/>
                <a:sym typeface="Calibri"/>
              </a:rPr>
              <a:t>E-rate Special Construction: </a:t>
            </a:r>
            <a:r>
              <a:rPr lang="en-US" sz="1500" dirty="0">
                <a:solidFill>
                  <a:srgbClr val="888888"/>
                </a:solidFill>
                <a:latin typeface="Calibri"/>
                <a:ea typeface="Calibri"/>
                <a:cs typeface="Calibri"/>
                <a:sym typeface="Calibri"/>
              </a:rPr>
              <a:t>The upfront cost of deploying new facilities (typically fiber), in contrast to the recurring cost of having access to facilities.</a:t>
            </a:r>
          </a:p>
          <a:p>
            <a:pPr lvl="0" algn="l" rtl="0">
              <a:spcBef>
                <a:spcPts val="0"/>
              </a:spcBef>
              <a:buNone/>
            </a:pPr>
            <a:endParaRPr sz="1500" dirty="0">
              <a:solidFill>
                <a:srgbClr val="888888"/>
              </a:solidFill>
            </a:endParaRPr>
          </a:p>
          <a:p>
            <a:pPr marL="457200" lvl="0" indent="-323850" algn="l" rtl="0">
              <a:spcBef>
                <a:spcPts val="0"/>
              </a:spcBef>
              <a:buSzPct val="100000"/>
              <a:buFont typeface="Calibri"/>
              <a:buChar char="●"/>
            </a:pPr>
            <a:r>
              <a:rPr lang="en-US" sz="1500" b="1" dirty="0">
                <a:solidFill>
                  <a:srgbClr val="888888"/>
                </a:solidFill>
              </a:rPr>
              <a:t>Fiber:</a:t>
            </a:r>
            <a:r>
              <a:rPr lang="en-US" sz="1500" dirty="0">
                <a:solidFill>
                  <a:srgbClr val="888888"/>
                </a:solidFill>
              </a:rPr>
              <a:t> Fiber optic technology converts electrical signals carrying data into pulses of light and sends them through transparent glass fibers about the diameter of a human hair. A “fiber build” refers to constructing the glass fibers that will provide Internet access. </a:t>
            </a:r>
          </a:p>
          <a:p>
            <a:pPr lvl="0" algn="l" rtl="0">
              <a:spcBef>
                <a:spcPts val="0"/>
              </a:spcBef>
              <a:buNone/>
            </a:pPr>
            <a:endParaRPr sz="1500" dirty="0">
              <a:solidFill>
                <a:srgbClr val="888888"/>
              </a:solidFill>
            </a:endParaRPr>
          </a:p>
          <a:p>
            <a:pPr marL="457200" lvl="0" indent="-323850" algn="l" rtl="0">
              <a:spcBef>
                <a:spcPts val="0"/>
              </a:spcBef>
              <a:buSzPct val="100000"/>
              <a:buFont typeface="Calibri"/>
              <a:buChar char="●"/>
            </a:pPr>
            <a:r>
              <a:rPr lang="en-US" sz="1500" b="1" dirty="0">
                <a:solidFill>
                  <a:srgbClr val="888888"/>
                </a:solidFill>
              </a:rPr>
              <a:t>Internet Access: </a:t>
            </a:r>
            <a:r>
              <a:rPr lang="en-US" sz="1500" dirty="0">
                <a:solidFill>
                  <a:srgbClr val="888888"/>
                </a:solidFill>
              </a:rPr>
              <a:t>School districts and some library systems purchase Internet access for the entire district or system at a single point of aggregation. “Internet access” is the connection or connections that allow traffic to flow from that aggregation point to the public Internet. </a:t>
            </a:r>
          </a:p>
          <a:p>
            <a:pPr marR="0" lvl="0" algn="l" rtl="0">
              <a:spcBef>
                <a:spcPts val="0"/>
              </a:spcBef>
              <a:buNone/>
            </a:pPr>
            <a:endParaRPr dirty="0">
              <a:solidFill>
                <a:srgbClr val="888888"/>
              </a:solidFill>
              <a:latin typeface="Calibri"/>
              <a:ea typeface="Calibri"/>
              <a:cs typeface="Calibri"/>
              <a:sym typeface="Calibri"/>
            </a:endParaRPr>
          </a:p>
        </p:txBody>
      </p:sp>
    </p:spTree>
  </p:cSld>
  <p:clrMapOvr>
    <a:masterClrMapping/>
  </p:clrMapOvr>
  <p:transition xmlns:p14="http://schemas.microsoft.com/office/powerpoint/2010/main" spd="slow">
    <p:cut/>
  </p:transition>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43"/>
        <p:cNvGrpSpPr/>
        <p:nvPr/>
      </p:nvGrpSpPr>
      <p:grpSpPr>
        <a:xfrm>
          <a:off x="0" y="0"/>
          <a:ext cx="0" cy="0"/>
          <a:chOff x="0" y="0"/>
          <a:chExt cx="0" cy="0"/>
        </a:xfrm>
      </p:grpSpPr>
      <p:sp>
        <p:nvSpPr>
          <p:cNvPr id="244" name="Shape 244"/>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Contact Information </a:t>
            </a:r>
          </a:p>
        </p:txBody>
      </p:sp>
      <p:sp>
        <p:nvSpPr>
          <p:cNvPr id="245" name="Shape 245"/>
          <p:cNvSpPr txBox="1">
            <a:spLocks noGrp="1"/>
          </p:cNvSpPr>
          <p:nvPr>
            <p:ph type="subTitle" idx="1"/>
          </p:nvPr>
        </p:nvSpPr>
        <p:spPr>
          <a:xfrm>
            <a:off x="685800" y="1367500"/>
            <a:ext cx="7772400" cy="4347600"/>
          </a:xfrm>
          <a:prstGeom prst="rect">
            <a:avLst/>
          </a:prstGeom>
          <a:noFill/>
          <a:ln>
            <a:noFill/>
          </a:ln>
        </p:spPr>
        <p:txBody>
          <a:bodyPr lIns="91425" tIns="45700" rIns="91425" bIns="45700" anchor="t" anchorCtr="0">
            <a:noAutofit/>
          </a:bodyPr>
          <a:lstStyle/>
          <a:p>
            <a:pPr marL="457200" marR="0" lvl="0" indent="-368300" algn="l" rtl="0">
              <a:spcBef>
                <a:spcPts val="0"/>
              </a:spcBef>
              <a:buClr>
                <a:srgbClr val="888888"/>
              </a:buClr>
              <a:buSzPct val="100000"/>
              <a:buFont typeface="Calibri"/>
              <a:buAutoNum type="arabicPeriod"/>
            </a:pPr>
            <a:r>
              <a:rPr lang="en-US" sz="2200" dirty="0">
                <a:solidFill>
                  <a:srgbClr val="888888"/>
                </a:solidFill>
                <a:latin typeface="Calibri"/>
                <a:ea typeface="Calibri"/>
                <a:cs typeface="Calibri"/>
                <a:sym typeface="Calibri"/>
              </a:rPr>
              <a:t>[Insert State Contact]</a:t>
            </a:r>
          </a:p>
          <a:p>
            <a:pPr marR="0" lvl="0" algn="l" rtl="0">
              <a:spcBef>
                <a:spcPts val="0"/>
              </a:spcBef>
              <a:buNone/>
            </a:pPr>
            <a:endParaRPr sz="2200" dirty="0">
              <a:solidFill>
                <a:srgbClr val="888888"/>
              </a:solidFill>
              <a:latin typeface="Calibri"/>
              <a:ea typeface="Calibri"/>
              <a:cs typeface="Calibri"/>
              <a:sym typeface="Calibri"/>
            </a:endParaRPr>
          </a:p>
          <a:p>
            <a:pPr marL="457200" marR="0" lvl="0" indent="-368300" algn="l" rtl="0">
              <a:spcBef>
                <a:spcPts val="0"/>
              </a:spcBef>
              <a:buClr>
                <a:srgbClr val="888888"/>
              </a:buClr>
              <a:buSzPct val="100000"/>
              <a:buFont typeface="Calibri"/>
              <a:buAutoNum type="arabicPeriod"/>
            </a:pPr>
            <a:r>
              <a:rPr lang="en-US" sz="2200" dirty="0">
                <a:solidFill>
                  <a:srgbClr val="888888"/>
                </a:solidFill>
                <a:latin typeface="Calibri"/>
                <a:ea typeface="Calibri"/>
                <a:cs typeface="Calibri"/>
                <a:sym typeface="Calibri"/>
              </a:rPr>
              <a:t>FCC Contacts:</a:t>
            </a:r>
          </a:p>
          <a:p>
            <a:pPr marL="914400" lvl="1" indent="-330200" algn="l" rtl="0">
              <a:spcBef>
                <a:spcPts val="0"/>
              </a:spcBef>
              <a:buSzPct val="100000"/>
              <a:buFont typeface="Calibri"/>
              <a:buAutoNum type="alphaLcPeriod"/>
            </a:pPr>
            <a:r>
              <a:rPr lang="en-US" sz="1600" dirty="0">
                <a:solidFill>
                  <a:srgbClr val="888888"/>
                </a:solidFill>
                <a:latin typeface="Calibri"/>
                <a:ea typeface="Calibri"/>
                <a:cs typeface="Calibri"/>
                <a:sym typeface="Calibri"/>
              </a:rPr>
              <a:t>Dana Shaffer, Deputy Managing Director (</a:t>
            </a:r>
            <a:r>
              <a:rPr lang="en-US" sz="1600" dirty="0">
                <a:solidFill>
                  <a:srgbClr val="888888"/>
                </a:solidFill>
                <a:latin typeface="Calibri"/>
                <a:ea typeface="Calibri"/>
                <a:cs typeface="Calibri"/>
                <a:sym typeface="Calibri"/>
                <a:hlinkClick r:id="rId4"/>
              </a:rPr>
              <a:t>dana.shaffer@fcc.gov</a:t>
            </a:r>
            <a:r>
              <a:rPr lang="en-US" sz="1600" dirty="0">
                <a:solidFill>
                  <a:srgbClr val="888888"/>
                </a:solidFill>
                <a:latin typeface="Calibri"/>
                <a:ea typeface="Calibri"/>
                <a:cs typeface="Calibri"/>
                <a:sym typeface="Calibri"/>
              </a:rPr>
              <a:t>)</a:t>
            </a:r>
          </a:p>
          <a:p>
            <a:pPr marL="914400" lvl="1" indent="-330200" algn="l" rtl="0">
              <a:spcBef>
                <a:spcPts val="0"/>
              </a:spcBef>
              <a:buSzPct val="100000"/>
              <a:buFont typeface="Calibri"/>
              <a:buAutoNum type="alphaLcPeriod"/>
            </a:pPr>
            <a:r>
              <a:rPr lang="en-US" sz="1600" dirty="0">
                <a:solidFill>
                  <a:srgbClr val="888888"/>
                </a:solidFill>
                <a:latin typeface="Calibri"/>
                <a:ea typeface="Calibri"/>
                <a:cs typeface="Calibri"/>
                <a:sym typeface="Calibri"/>
              </a:rPr>
              <a:t>Charles Eberle, Attorney Advisor, Wireline Competition Bureau (</a:t>
            </a:r>
            <a:r>
              <a:rPr lang="en-US" sz="1600" dirty="0">
                <a:solidFill>
                  <a:srgbClr val="888888"/>
                </a:solidFill>
                <a:latin typeface="Calibri"/>
                <a:ea typeface="Calibri"/>
                <a:cs typeface="Calibri"/>
                <a:sym typeface="Calibri"/>
                <a:hlinkClick r:id="rId5"/>
              </a:rPr>
              <a:t>Charles.Eberle@fcc.gov</a:t>
            </a:r>
            <a:r>
              <a:rPr lang="en-US" sz="1600" dirty="0">
                <a:solidFill>
                  <a:srgbClr val="888888"/>
                </a:solidFill>
                <a:latin typeface="Calibri"/>
                <a:ea typeface="Calibri"/>
                <a:cs typeface="Calibri"/>
                <a:sym typeface="Calibri"/>
              </a:rPr>
              <a:t>)</a:t>
            </a:r>
          </a:p>
          <a:p>
            <a:pPr marL="914400" lvl="1" indent="-330200" algn="l" rtl="0">
              <a:spcBef>
                <a:spcPts val="0"/>
              </a:spcBef>
              <a:buSzPct val="100000"/>
              <a:buFont typeface="Calibri"/>
              <a:buAutoNum type="alphaLcPeriod"/>
            </a:pPr>
            <a:r>
              <a:rPr lang="en-US" sz="1600" dirty="0">
                <a:solidFill>
                  <a:srgbClr val="888888"/>
                </a:solidFill>
                <a:latin typeface="Calibri"/>
                <a:ea typeface="Calibri"/>
                <a:cs typeface="Calibri"/>
                <a:sym typeface="Calibri"/>
              </a:rPr>
              <a:t>Joe Freddoso, Dark Fiber Consultant - USAC (</a:t>
            </a:r>
            <a:r>
              <a:rPr lang="en-US" sz="1600" dirty="0">
                <a:solidFill>
                  <a:srgbClr val="888888"/>
                </a:solidFill>
                <a:latin typeface="Calibri"/>
                <a:ea typeface="Calibri"/>
                <a:cs typeface="Calibri"/>
                <a:sym typeface="Calibri"/>
                <a:hlinkClick r:id="rId6"/>
              </a:rPr>
              <a:t>jfreddoso@gmail.com</a:t>
            </a:r>
            <a:r>
              <a:rPr lang="en-US" sz="1600" dirty="0">
                <a:solidFill>
                  <a:srgbClr val="888888"/>
                </a:solidFill>
                <a:latin typeface="Calibri"/>
                <a:ea typeface="Calibri"/>
                <a:cs typeface="Calibri"/>
                <a:sym typeface="Calibri"/>
              </a:rPr>
              <a:t>)</a:t>
            </a:r>
          </a:p>
          <a:p>
            <a:pPr lvl="0" algn="l" rtl="0">
              <a:spcBef>
                <a:spcPts val="0"/>
              </a:spcBef>
              <a:buNone/>
            </a:pPr>
            <a:endParaRPr sz="1600" dirty="0">
              <a:solidFill>
                <a:srgbClr val="888888"/>
              </a:solidFill>
              <a:latin typeface="Calibri"/>
              <a:ea typeface="Calibri"/>
              <a:cs typeface="Calibri"/>
              <a:sym typeface="Calibri"/>
            </a:endParaRPr>
          </a:p>
          <a:p>
            <a:pPr marL="457200" lvl="0" indent="-368300" algn="l" rtl="0">
              <a:spcBef>
                <a:spcPts val="0"/>
              </a:spcBef>
              <a:buClr>
                <a:srgbClr val="888888"/>
              </a:buClr>
              <a:buSzPct val="100000"/>
              <a:buFont typeface="Calibri"/>
              <a:buAutoNum type="arabicPeriod"/>
            </a:pPr>
            <a:r>
              <a:rPr lang="en-US" sz="2200" dirty="0">
                <a:solidFill>
                  <a:srgbClr val="888888"/>
                </a:solidFill>
                <a:latin typeface="Calibri"/>
                <a:ea typeface="Calibri"/>
                <a:cs typeface="Calibri"/>
                <a:sym typeface="Calibri"/>
              </a:rPr>
              <a:t>Christine Fox, Director of Educational Leadership and Research, SETDA (</a:t>
            </a:r>
            <a:r>
              <a:rPr lang="en-US" sz="2200" u="sng" dirty="0">
                <a:solidFill>
                  <a:schemeClr val="hlink"/>
                </a:solidFill>
                <a:latin typeface="Calibri"/>
                <a:ea typeface="Calibri"/>
                <a:cs typeface="Calibri"/>
                <a:sym typeface="Calibri"/>
                <a:hlinkClick r:id="rId7"/>
              </a:rPr>
              <a:t>cfox@setda.org</a:t>
            </a:r>
            <a:r>
              <a:rPr lang="en-US" sz="2200" dirty="0">
                <a:solidFill>
                  <a:srgbClr val="888888"/>
                </a:solidFill>
                <a:latin typeface="Calibri"/>
                <a:ea typeface="Calibri"/>
                <a:cs typeface="Calibri"/>
                <a:sym typeface="Calibri"/>
              </a:rPr>
              <a:t>) </a:t>
            </a:r>
          </a:p>
          <a:p>
            <a:pPr lvl="0" algn="l" rtl="0">
              <a:spcBef>
                <a:spcPts val="0"/>
              </a:spcBef>
              <a:buNone/>
            </a:pPr>
            <a:endParaRPr sz="2200" dirty="0">
              <a:solidFill>
                <a:srgbClr val="888888"/>
              </a:solidFill>
              <a:latin typeface="Calibri"/>
              <a:ea typeface="Calibri"/>
              <a:cs typeface="Calibri"/>
              <a:sym typeface="Calibri"/>
            </a:endParaRPr>
          </a:p>
          <a:p>
            <a:pPr marL="457200" lvl="0" indent="-368300" algn="l" rtl="0">
              <a:spcBef>
                <a:spcPts val="0"/>
              </a:spcBef>
              <a:buClr>
                <a:srgbClr val="888888"/>
              </a:buClr>
              <a:buSzPct val="100000"/>
              <a:buFont typeface="Calibri"/>
              <a:buAutoNum type="arabicPeriod"/>
            </a:pPr>
            <a:r>
              <a:rPr lang="en-US" sz="2200" dirty="0">
                <a:solidFill>
                  <a:srgbClr val="888888"/>
                </a:solidFill>
                <a:latin typeface="Calibri"/>
                <a:ea typeface="Calibri"/>
                <a:cs typeface="Calibri"/>
                <a:sym typeface="Calibri"/>
              </a:rPr>
              <a:t>Susannah Savage, Honors Policy Associate, Common Sense Kids Action (</a:t>
            </a:r>
            <a:r>
              <a:rPr lang="en-US" sz="2200" u="sng" dirty="0">
                <a:solidFill>
                  <a:schemeClr val="hlink"/>
                </a:solidFill>
                <a:latin typeface="Calibri"/>
                <a:ea typeface="Calibri"/>
                <a:cs typeface="Calibri"/>
                <a:sym typeface="Calibri"/>
                <a:hlinkClick r:id="rId8"/>
              </a:rPr>
              <a:t>ssavage@commonsense.org</a:t>
            </a:r>
            <a:r>
              <a:rPr lang="en-US" sz="2200" dirty="0">
                <a:solidFill>
                  <a:srgbClr val="888888"/>
                </a:solidFill>
                <a:latin typeface="Calibri"/>
                <a:ea typeface="Calibri"/>
                <a:cs typeface="Calibri"/>
                <a:sym typeface="Calibri"/>
              </a:rPr>
              <a:t>) </a:t>
            </a:r>
          </a:p>
        </p:txBody>
      </p:sp>
    </p:spTree>
  </p:cSld>
  <p:clrMapOvr>
    <a:masterClrMapping/>
  </p:clrMapOvr>
  <p:transition xmlns:p14="http://schemas.microsoft.com/office/powerpoint/2010/main" spd="slow">
    <p:cut/>
  </p:transition>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49"/>
        <p:cNvGrpSpPr/>
        <p:nvPr/>
      </p:nvGrpSpPr>
      <p:grpSpPr>
        <a:xfrm>
          <a:off x="0" y="0"/>
          <a:ext cx="0" cy="0"/>
          <a:chOff x="0" y="0"/>
          <a:chExt cx="0" cy="0"/>
        </a:xfrm>
      </p:grpSpPr>
      <p:sp>
        <p:nvSpPr>
          <p:cNvPr id="250" name="Shape 250"/>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About Us </a:t>
            </a:r>
          </a:p>
        </p:txBody>
      </p:sp>
      <p:sp>
        <p:nvSpPr>
          <p:cNvPr id="251" name="Shape 251"/>
          <p:cNvSpPr txBox="1">
            <a:spLocks noGrp="1"/>
          </p:cNvSpPr>
          <p:nvPr>
            <p:ph type="subTitle" idx="1"/>
          </p:nvPr>
        </p:nvSpPr>
        <p:spPr>
          <a:xfrm>
            <a:off x="564150" y="1393175"/>
            <a:ext cx="8015700" cy="4347600"/>
          </a:xfrm>
          <a:prstGeom prst="rect">
            <a:avLst/>
          </a:prstGeom>
          <a:noFill/>
          <a:ln>
            <a:noFill/>
          </a:ln>
        </p:spPr>
        <p:txBody>
          <a:bodyPr lIns="91425" tIns="45700" rIns="91425" bIns="45700" anchor="t" anchorCtr="0">
            <a:noAutofit/>
          </a:bodyPr>
          <a:lstStyle/>
          <a:p>
            <a:pPr algn="l" rtl="0">
              <a:spcBef>
                <a:spcPts val="0"/>
              </a:spcBef>
              <a:buNone/>
            </a:pPr>
            <a:r>
              <a:rPr lang="en-US" sz="2000" dirty="0">
                <a:solidFill>
                  <a:srgbClr val="007DB1"/>
                </a:solidFill>
                <a:latin typeface="Calibri"/>
                <a:ea typeface="Calibri"/>
                <a:cs typeface="Calibri"/>
                <a:sym typeface="Calibri"/>
              </a:rPr>
              <a:t>SETDA and Common Sense Kids Action are working together to help finish the job of connecting all classrooms and libraries to the Internet by 2018. </a:t>
            </a:r>
          </a:p>
          <a:p>
            <a:pPr rtl="0">
              <a:spcBef>
                <a:spcPts val="0"/>
              </a:spcBef>
              <a:buNone/>
            </a:pPr>
            <a:endParaRPr>
              <a:solidFill>
                <a:srgbClr val="888888"/>
              </a:solidFill>
            </a:endParaRPr>
          </a:p>
          <a:p>
            <a:pPr marL="457200" lvl="0" indent="-330200" algn="l" rtl="0">
              <a:lnSpc>
                <a:spcPct val="115000"/>
              </a:lnSpc>
              <a:spcBef>
                <a:spcPts val="0"/>
              </a:spcBef>
              <a:buSzPct val="100000"/>
              <a:buChar char="●"/>
            </a:pPr>
            <a:r>
              <a:rPr lang="en-US" sz="1600" dirty="0">
                <a:solidFill>
                  <a:srgbClr val="888888"/>
                </a:solidFill>
              </a:rPr>
              <a:t>Founded in 2001, the </a:t>
            </a:r>
            <a:r>
              <a:rPr lang="en-US" sz="1600" b="1" dirty="0">
                <a:solidFill>
                  <a:srgbClr val="007DB1"/>
                </a:solidFill>
              </a:rPr>
              <a:t>State Educational Technology Directors Association (SETDA)</a:t>
            </a:r>
            <a:r>
              <a:rPr lang="en-US" sz="1600" dirty="0">
                <a:solidFill>
                  <a:srgbClr val="888888"/>
                </a:solidFill>
              </a:rPr>
              <a:t> is the principal nonprofit membership association representing US state and territorial educational technology leaders. Our mission is to build and increase the capacity of state and national leaders to improve education through technology policy and practice. </a:t>
            </a:r>
            <a:r>
              <a:rPr lang="en-US" sz="1600" u="sng" dirty="0">
                <a:solidFill>
                  <a:srgbClr val="007DB1"/>
                </a:solidFill>
                <a:hlinkClick r:id="rId4"/>
              </a:rPr>
              <a:t>setda.org</a:t>
            </a:r>
            <a:r>
              <a:rPr lang="en-US" sz="1600" dirty="0">
                <a:solidFill>
                  <a:srgbClr val="007DB1"/>
                </a:solidFill>
              </a:rPr>
              <a:t> </a:t>
            </a:r>
            <a:r>
              <a:rPr lang="en-US" sz="1600" dirty="0">
                <a:solidFill>
                  <a:srgbClr val="888888"/>
                </a:solidFill>
              </a:rPr>
              <a:t> </a:t>
            </a:r>
          </a:p>
          <a:p>
            <a:pPr lvl="0" algn="l" rtl="0">
              <a:lnSpc>
                <a:spcPct val="115000"/>
              </a:lnSpc>
              <a:spcBef>
                <a:spcPts val="0"/>
              </a:spcBef>
              <a:buClr>
                <a:schemeClr val="dk1"/>
              </a:buClr>
              <a:buFont typeface="Arial"/>
              <a:buNone/>
            </a:pPr>
            <a:endParaRPr sz="600">
              <a:solidFill>
                <a:srgbClr val="888888"/>
              </a:solidFill>
            </a:endParaRPr>
          </a:p>
          <a:p>
            <a:pPr marL="457200" lvl="0" indent="-330200" algn="l" rtl="0">
              <a:lnSpc>
                <a:spcPct val="115000"/>
              </a:lnSpc>
              <a:spcBef>
                <a:spcPts val="0"/>
              </a:spcBef>
              <a:buSzPct val="100000"/>
              <a:buChar char="●"/>
            </a:pPr>
            <a:r>
              <a:rPr lang="en-US" sz="1600" b="1" dirty="0">
                <a:solidFill>
                  <a:srgbClr val="007DB1"/>
                </a:solidFill>
              </a:rPr>
              <a:t>Common Sense Kids Action</a:t>
            </a:r>
            <a:r>
              <a:rPr lang="en-US" sz="1600" dirty="0">
                <a:solidFill>
                  <a:srgbClr val="888888"/>
                </a:solidFill>
              </a:rPr>
              <a:t> works with policy makers, business leaders, and other advocates to ensure that every child has the opportunity to succeed in the 21st century. Our mission is to make kids and education our nation's top priority by building a membership base and driving policies that promote access for all kids to 21st-century schools, protect their online privacy, invest in early childhood supports, and reduce child poverty. </a:t>
            </a:r>
            <a:r>
              <a:rPr lang="en-US" sz="1600" u="sng" dirty="0">
                <a:solidFill>
                  <a:srgbClr val="007DB1"/>
                </a:solidFill>
                <a:hlinkClick r:id="rId5"/>
              </a:rPr>
              <a:t>https://commonsensemedia.org/kids-action</a:t>
            </a:r>
            <a:r>
              <a:rPr lang="en-US" sz="1600" u="sng" dirty="0">
                <a:solidFill>
                  <a:srgbClr val="007DB1"/>
                </a:solidFill>
              </a:rPr>
              <a:t> </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88"/>
        <p:cNvGrpSpPr/>
        <p:nvPr/>
      </p:nvGrpSpPr>
      <p:grpSpPr>
        <a:xfrm>
          <a:off x="0" y="0"/>
          <a:ext cx="0" cy="0"/>
          <a:chOff x="0" y="0"/>
          <a:chExt cx="0" cy="0"/>
        </a:xfrm>
      </p:grpSpPr>
      <p:sp>
        <p:nvSpPr>
          <p:cNvPr id="89" name="Shape 89"/>
          <p:cNvSpPr txBox="1"/>
          <p:nvPr/>
        </p:nvSpPr>
        <p:spPr>
          <a:xfrm>
            <a:off x="481475" y="1871500"/>
            <a:ext cx="7799400" cy="3446099"/>
          </a:xfrm>
          <a:prstGeom prst="rect">
            <a:avLst/>
          </a:prstGeom>
          <a:noFill/>
          <a:ln>
            <a:noFill/>
          </a:ln>
        </p:spPr>
        <p:txBody>
          <a:bodyPr lIns="91425" tIns="91425" rIns="91425" bIns="91425" anchor="ctr" anchorCtr="0">
            <a:noAutofit/>
          </a:bodyPr>
          <a:lstStyle/>
          <a:p>
            <a:pPr marL="457200" lvl="0" indent="-368300" algn="l" rtl="0">
              <a:lnSpc>
                <a:spcPct val="115000"/>
              </a:lnSpc>
              <a:spcBef>
                <a:spcPts val="0"/>
              </a:spcBef>
              <a:buClr>
                <a:srgbClr val="888888"/>
              </a:buClr>
              <a:buSzPct val="100000"/>
              <a:buFont typeface="Calibri"/>
              <a:buAutoNum type="romanUcPeriod"/>
            </a:pPr>
            <a:r>
              <a:rPr lang="en-US" sz="2200" dirty="0">
                <a:solidFill>
                  <a:srgbClr val="888888"/>
                </a:solidFill>
                <a:latin typeface="Calibri"/>
                <a:ea typeface="Calibri"/>
                <a:cs typeface="Calibri"/>
                <a:sym typeface="Calibri"/>
              </a:rPr>
              <a:t>The Benefits of Broadband</a:t>
            </a:r>
          </a:p>
          <a:p>
            <a:pPr lvl="0" algn="l" rtl="0">
              <a:lnSpc>
                <a:spcPct val="115000"/>
              </a:lnSpc>
              <a:spcBef>
                <a:spcPts val="0"/>
              </a:spcBef>
              <a:buNone/>
            </a:pPr>
            <a:endParaRPr sz="2200">
              <a:solidFill>
                <a:srgbClr val="888888"/>
              </a:solidFill>
              <a:latin typeface="Calibri"/>
              <a:ea typeface="Calibri"/>
              <a:cs typeface="Calibri"/>
              <a:sym typeface="Calibri"/>
            </a:endParaRPr>
          </a:p>
          <a:p>
            <a:pPr marL="457200" lvl="0" indent="-368300" algn="l" rtl="0">
              <a:lnSpc>
                <a:spcPct val="115000"/>
              </a:lnSpc>
              <a:spcBef>
                <a:spcPts val="0"/>
              </a:spcBef>
              <a:buClr>
                <a:srgbClr val="888888"/>
              </a:buClr>
              <a:buSzPct val="100000"/>
              <a:buFont typeface="Calibri"/>
              <a:buAutoNum type="romanUcPeriod"/>
            </a:pPr>
            <a:r>
              <a:rPr lang="en-US" sz="2200" dirty="0">
                <a:solidFill>
                  <a:srgbClr val="888888"/>
                </a:solidFill>
                <a:latin typeface="Calibri"/>
                <a:ea typeface="Calibri"/>
                <a:cs typeface="Calibri"/>
                <a:sym typeface="Calibri"/>
              </a:rPr>
              <a:t>Understanding E-rate </a:t>
            </a:r>
          </a:p>
          <a:p>
            <a:pPr lvl="0" algn="l" rtl="0">
              <a:lnSpc>
                <a:spcPct val="115000"/>
              </a:lnSpc>
              <a:spcBef>
                <a:spcPts val="0"/>
              </a:spcBef>
              <a:buNone/>
            </a:pPr>
            <a:endParaRPr sz="2200">
              <a:solidFill>
                <a:srgbClr val="888888"/>
              </a:solidFill>
              <a:latin typeface="Calibri"/>
              <a:ea typeface="Calibri"/>
              <a:cs typeface="Calibri"/>
              <a:sym typeface="Calibri"/>
            </a:endParaRPr>
          </a:p>
          <a:p>
            <a:pPr marL="457200" lvl="0" indent="-368300" algn="l" rtl="0">
              <a:lnSpc>
                <a:spcPct val="115000"/>
              </a:lnSpc>
              <a:spcBef>
                <a:spcPts val="0"/>
              </a:spcBef>
              <a:buClr>
                <a:srgbClr val="888888"/>
              </a:buClr>
              <a:buSzPct val="100000"/>
              <a:buFont typeface="Calibri"/>
              <a:buAutoNum type="romanUcPeriod"/>
            </a:pPr>
            <a:r>
              <a:rPr lang="en-US" sz="2200" dirty="0">
                <a:solidFill>
                  <a:srgbClr val="888888"/>
                </a:solidFill>
                <a:latin typeface="Calibri"/>
                <a:ea typeface="Calibri"/>
                <a:cs typeface="Calibri"/>
                <a:sym typeface="Calibri"/>
              </a:rPr>
              <a:t>E-rate Modernization </a:t>
            </a:r>
          </a:p>
          <a:p>
            <a:pPr lvl="0" algn="l" rtl="0">
              <a:lnSpc>
                <a:spcPct val="115000"/>
              </a:lnSpc>
              <a:spcBef>
                <a:spcPts val="0"/>
              </a:spcBef>
              <a:buNone/>
            </a:pPr>
            <a:endParaRPr sz="2200">
              <a:solidFill>
                <a:srgbClr val="888888"/>
              </a:solidFill>
              <a:latin typeface="Calibri"/>
              <a:ea typeface="Calibri"/>
              <a:cs typeface="Calibri"/>
              <a:sym typeface="Calibri"/>
            </a:endParaRPr>
          </a:p>
          <a:p>
            <a:pPr marL="457200" lvl="0" indent="-368300" algn="l" rtl="0">
              <a:lnSpc>
                <a:spcPct val="115000"/>
              </a:lnSpc>
              <a:spcBef>
                <a:spcPts val="0"/>
              </a:spcBef>
              <a:buClr>
                <a:srgbClr val="888888"/>
              </a:buClr>
              <a:buSzPct val="100000"/>
              <a:buFont typeface="Calibri"/>
              <a:buAutoNum type="romanUcPeriod"/>
            </a:pPr>
            <a:r>
              <a:rPr lang="en-US" sz="2200" dirty="0">
                <a:solidFill>
                  <a:srgbClr val="888888"/>
                </a:solidFill>
                <a:latin typeface="Calibri"/>
                <a:ea typeface="Calibri"/>
                <a:cs typeface="Calibri"/>
                <a:sym typeface="Calibri"/>
              </a:rPr>
              <a:t>New State Matching Funds</a:t>
            </a:r>
          </a:p>
          <a:p>
            <a:pPr lvl="0" algn="l" rtl="0">
              <a:lnSpc>
                <a:spcPct val="115000"/>
              </a:lnSpc>
              <a:spcBef>
                <a:spcPts val="0"/>
              </a:spcBef>
              <a:buNone/>
            </a:pPr>
            <a:endParaRPr sz="2200">
              <a:solidFill>
                <a:srgbClr val="888888"/>
              </a:solidFill>
              <a:latin typeface="Calibri"/>
              <a:ea typeface="Calibri"/>
              <a:cs typeface="Calibri"/>
              <a:sym typeface="Calibri"/>
            </a:endParaRPr>
          </a:p>
          <a:p>
            <a:pPr marL="457200" lvl="0" indent="-368300" algn="l" rtl="0">
              <a:lnSpc>
                <a:spcPct val="115000"/>
              </a:lnSpc>
              <a:spcBef>
                <a:spcPts val="0"/>
              </a:spcBef>
              <a:buClr>
                <a:srgbClr val="888888"/>
              </a:buClr>
              <a:buSzPct val="100000"/>
              <a:buFont typeface="Calibri"/>
              <a:buAutoNum type="romanUcPeriod"/>
            </a:pPr>
            <a:r>
              <a:rPr lang="en-US" sz="2200" dirty="0">
                <a:solidFill>
                  <a:srgbClr val="888888"/>
                </a:solidFill>
                <a:latin typeface="Calibri"/>
                <a:ea typeface="Calibri"/>
                <a:cs typeface="Calibri"/>
                <a:sym typeface="Calibri"/>
              </a:rPr>
              <a:t>Expanded Budget for Wi-Fi </a:t>
            </a:r>
          </a:p>
          <a:p>
            <a:pPr lvl="0" algn="l" rtl="0">
              <a:lnSpc>
                <a:spcPct val="115000"/>
              </a:lnSpc>
              <a:spcBef>
                <a:spcPts val="0"/>
              </a:spcBef>
              <a:buNone/>
            </a:pPr>
            <a:endParaRPr sz="2200">
              <a:solidFill>
                <a:srgbClr val="888888"/>
              </a:solidFill>
              <a:latin typeface="Calibri"/>
              <a:ea typeface="Calibri"/>
              <a:cs typeface="Calibri"/>
              <a:sym typeface="Calibri"/>
            </a:endParaRPr>
          </a:p>
          <a:p>
            <a:pPr marL="457200" lvl="0" indent="-368300" algn="l" rtl="0">
              <a:lnSpc>
                <a:spcPct val="115000"/>
              </a:lnSpc>
              <a:spcBef>
                <a:spcPts val="0"/>
              </a:spcBef>
              <a:buClr>
                <a:srgbClr val="888888"/>
              </a:buClr>
              <a:buSzPct val="100000"/>
              <a:buFont typeface="Calibri"/>
              <a:buAutoNum type="romanUcPeriod"/>
            </a:pPr>
            <a:r>
              <a:rPr lang="en-US" sz="2200" dirty="0">
                <a:solidFill>
                  <a:srgbClr val="888888"/>
                </a:solidFill>
                <a:latin typeface="Calibri"/>
                <a:ea typeface="Calibri"/>
                <a:cs typeface="Calibri"/>
                <a:sym typeface="Calibri"/>
              </a:rPr>
              <a:t>Resources  </a:t>
            </a:r>
          </a:p>
        </p:txBody>
      </p:sp>
      <p:sp>
        <p:nvSpPr>
          <p:cNvPr id="90" name="Shape 90"/>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rtl="0">
              <a:spcBef>
                <a:spcPts val="0"/>
              </a:spcBef>
              <a:buNone/>
            </a:pPr>
            <a:r>
              <a:rPr lang="en-US" sz="4400" dirty="0">
                <a:solidFill>
                  <a:srgbClr val="007DB1"/>
                </a:solidFill>
              </a:rPr>
              <a:t>	Agenda	</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94"/>
        <p:cNvGrpSpPr/>
        <p:nvPr/>
      </p:nvGrpSpPr>
      <p:grpSpPr>
        <a:xfrm>
          <a:off x="0" y="0"/>
          <a:ext cx="0" cy="0"/>
          <a:chOff x="0" y="0"/>
          <a:chExt cx="0" cy="0"/>
        </a:xfrm>
      </p:grpSpPr>
      <p:sp>
        <p:nvSpPr>
          <p:cNvPr id="95" name="Shape 95"/>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457200" marR="0" lvl="0" indent="-482600" algn="ctr" rtl="0">
              <a:spcBef>
                <a:spcPts val="0"/>
              </a:spcBef>
              <a:buClr>
                <a:srgbClr val="007DB1"/>
              </a:buClr>
              <a:buSzPct val="100000"/>
              <a:buAutoNum type="romanUcPeriod"/>
            </a:pPr>
            <a:r>
              <a:rPr lang="en-US" sz="4000" dirty="0">
                <a:solidFill>
                  <a:srgbClr val="007DB1"/>
                </a:solidFill>
              </a:rPr>
              <a:t> The Benefits of Broadband</a:t>
            </a:r>
          </a:p>
        </p:txBody>
      </p:sp>
      <p:sp>
        <p:nvSpPr>
          <p:cNvPr id="96" name="Shape 96"/>
          <p:cNvSpPr txBox="1">
            <a:spLocks noGrp="1"/>
          </p:cNvSpPr>
          <p:nvPr>
            <p:ph type="subTitle" idx="1"/>
          </p:nvPr>
        </p:nvSpPr>
        <p:spPr>
          <a:xfrm>
            <a:off x="685800" y="1404475"/>
            <a:ext cx="8222700" cy="4179000"/>
          </a:xfrm>
          <a:prstGeom prst="rect">
            <a:avLst/>
          </a:prstGeom>
          <a:noFill/>
          <a:ln>
            <a:noFill/>
          </a:ln>
        </p:spPr>
        <p:txBody>
          <a:bodyPr lIns="91425" tIns="45700" rIns="91425" bIns="45700" anchor="t" anchorCtr="0">
            <a:noAutofit/>
          </a:bodyPr>
          <a:lstStyle/>
          <a:p>
            <a:pPr marL="457200" marR="0" lvl="0" indent="-381000" algn="l" rtl="0">
              <a:spcBef>
                <a:spcPts val="0"/>
              </a:spcBef>
              <a:buClr>
                <a:srgbClr val="888888"/>
              </a:buClr>
              <a:buSzPct val="100000"/>
              <a:buFont typeface="Calibri"/>
              <a:buChar char="●"/>
            </a:pPr>
            <a:r>
              <a:rPr lang="en-US" sz="2400" b="1" dirty="0">
                <a:solidFill>
                  <a:srgbClr val="888888"/>
                </a:solidFill>
                <a:latin typeface="Calibri"/>
                <a:ea typeface="Calibri"/>
                <a:cs typeface="Calibri"/>
                <a:sym typeface="Calibri"/>
              </a:rPr>
              <a:t>21st Century Learning</a:t>
            </a:r>
          </a:p>
          <a:p>
            <a:pPr marL="914400" marR="0" lvl="1" indent="-355600" algn="l" rtl="0">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Customize and personalize learning</a:t>
            </a:r>
          </a:p>
          <a:p>
            <a:pPr marL="914400" marR="0" lvl="1" indent="-355600" algn="l" rtl="0">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Enhance career and college ready standards </a:t>
            </a:r>
          </a:p>
          <a:p>
            <a:pPr marL="914400" marR="0" lvl="1" indent="-355600" algn="l" rtl="0">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Enable 1:1 ed-tech initiatives </a:t>
            </a:r>
          </a:p>
          <a:p>
            <a:pPr marL="914400" marR="0" lvl="1" indent="-355600" algn="l" rtl="0">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Access high-quality digital content and courses, regardless of geographic location, through distance learning </a:t>
            </a:r>
          </a:p>
          <a:p>
            <a:pPr marR="0" lvl="0" algn="l" rtl="0">
              <a:spcBef>
                <a:spcPts val="0"/>
              </a:spcBef>
              <a:buNone/>
            </a:pPr>
            <a:endParaRPr sz="1000" dirty="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b="1" dirty="0">
                <a:solidFill>
                  <a:srgbClr val="888888"/>
                </a:solidFill>
                <a:latin typeface="Calibri"/>
                <a:ea typeface="Calibri"/>
                <a:cs typeface="Calibri"/>
                <a:sym typeface="Calibri"/>
              </a:rPr>
              <a:t>Teacher Effectiveness</a:t>
            </a:r>
          </a:p>
          <a:p>
            <a:pPr marL="914400" marR="0" lvl="1" indent="-355600" algn="l" rtl="0">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Real-time tracking of student progress </a:t>
            </a:r>
          </a:p>
          <a:p>
            <a:pPr marL="914400" marR="0" lvl="1" indent="-355600" algn="l" rtl="0">
              <a:spcBef>
                <a:spcPts val="0"/>
              </a:spcBef>
              <a:buClr>
                <a:srgbClr val="888888"/>
              </a:buClr>
              <a:buSzPct val="100000"/>
              <a:buFont typeface="Calibri"/>
              <a:buChar char="○"/>
            </a:pPr>
            <a:r>
              <a:rPr lang="en-US" sz="2000" dirty="0">
                <a:solidFill>
                  <a:srgbClr val="888888"/>
                </a:solidFill>
                <a:latin typeface="Calibri"/>
                <a:ea typeface="Calibri"/>
                <a:cs typeface="Calibri"/>
                <a:sym typeface="Calibri"/>
              </a:rPr>
              <a:t>More efficient planning and prep requirements</a:t>
            </a:r>
          </a:p>
          <a:p>
            <a:pPr marR="0" lvl="0" algn="l" rtl="0">
              <a:spcBef>
                <a:spcPts val="0"/>
              </a:spcBef>
              <a:buNone/>
            </a:pPr>
            <a:endParaRPr sz="1000" dirty="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b="1" dirty="0">
                <a:solidFill>
                  <a:srgbClr val="888888"/>
                </a:solidFill>
                <a:latin typeface="Calibri"/>
                <a:ea typeface="Calibri"/>
                <a:cs typeface="Calibri"/>
                <a:sym typeface="Calibri"/>
              </a:rPr>
              <a:t>Libraries and schools as technology hubs </a:t>
            </a:r>
          </a:p>
          <a:p>
            <a:pPr marL="914400" marR="0" lvl="1" indent="-342900" algn="l" rtl="0">
              <a:spcBef>
                <a:spcPts val="0"/>
              </a:spcBef>
              <a:buClr>
                <a:srgbClr val="888888"/>
              </a:buClr>
              <a:buSzPct val="90000"/>
              <a:buFont typeface="Calibri"/>
              <a:buChar char="○"/>
            </a:pPr>
            <a:r>
              <a:rPr lang="en-US" sz="2000" dirty="0">
                <a:solidFill>
                  <a:srgbClr val="888888"/>
                </a:solidFill>
                <a:latin typeface="Calibri"/>
                <a:ea typeface="Calibri"/>
                <a:cs typeface="Calibri"/>
                <a:sym typeface="Calibri"/>
              </a:rPr>
              <a:t>Boost access to education and jobs among local communities.</a:t>
            </a:r>
            <a:r>
              <a:rPr lang="en-US" sz="1800" dirty="0">
                <a:solidFill>
                  <a:srgbClr val="888888"/>
                </a:solidFill>
                <a:latin typeface="Calibri"/>
                <a:ea typeface="Calibri"/>
                <a:cs typeface="Calibri"/>
                <a:sym typeface="Calibri"/>
              </a:rPr>
              <a:t> </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00"/>
        <p:cNvGrpSpPr/>
        <p:nvPr/>
      </p:nvGrpSpPr>
      <p:grpSpPr>
        <a:xfrm>
          <a:off x="0" y="0"/>
          <a:ext cx="0" cy="0"/>
          <a:chOff x="0" y="0"/>
          <a:chExt cx="0" cy="0"/>
        </a:xfrm>
      </p:grpSpPr>
      <p:sp>
        <p:nvSpPr>
          <p:cNvPr id="101" name="Shape 101"/>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R="0" lvl="0" algn="l" rtl="0">
              <a:spcBef>
                <a:spcPts val="0"/>
              </a:spcBef>
              <a:buNone/>
            </a:pPr>
            <a:r>
              <a:rPr lang="en-US" sz="4400" dirty="0">
                <a:solidFill>
                  <a:srgbClr val="007DB1"/>
                </a:solidFill>
              </a:rPr>
              <a:t>II. Understanding E-rate</a:t>
            </a:r>
          </a:p>
        </p:txBody>
      </p:sp>
      <p:sp>
        <p:nvSpPr>
          <p:cNvPr id="102" name="Shape 102"/>
          <p:cNvSpPr txBox="1">
            <a:spLocks noGrp="1"/>
          </p:cNvSpPr>
          <p:nvPr>
            <p:ph type="subTitle" idx="1"/>
          </p:nvPr>
        </p:nvSpPr>
        <p:spPr>
          <a:xfrm>
            <a:off x="1074000" y="1339775"/>
            <a:ext cx="7772400" cy="4347600"/>
          </a:xfrm>
          <a:prstGeom prst="rect">
            <a:avLst/>
          </a:prstGeom>
          <a:noFill/>
          <a:ln>
            <a:noFill/>
          </a:ln>
        </p:spPr>
        <p:txBody>
          <a:bodyPr lIns="91425" tIns="45700" rIns="91425" bIns="45700" anchor="t" anchorCtr="0">
            <a:noAutofit/>
          </a:bodyPr>
          <a:lstStyle/>
          <a:p>
            <a:pPr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E-rate Overview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Relevant Agencies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E-rate Discounts </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Competitive Bidding Requirements</a:t>
            </a:r>
          </a:p>
          <a:p>
            <a:pPr marR="0" lvl="0" algn="l" rtl="0">
              <a:spcBef>
                <a:spcPts val="0"/>
              </a:spcBef>
              <a:buNone/>
            </a:pPr>
            <a:endParaRPr sz="2400">
              <a:solidFill>
                <a:srgbClr val="888888"/>
              </a:solidFill>
            </a:endParaRPr>
          </a:p>
          <a:p>
            <a:pPr marL="457200" marR="0" lvl="0" indent="-381000" algn="l" rtl="0">
              <a:spcBef>
                <a:spcPts val="0"/>
              </a:spcBef>
              <a:buClr>
                <a:srgbClr val="007DB1"/>
              </a:buClr>
              <a:buSzPct val="100000"/>
              <a:buAutoNum type="arabicPeriod"/>
            </a:pPr>
            <a:r>
              <a:rPr lang="en-US" sz="2400" dirty="0">
                <a:solidFill>
                  <a:srgbClr val="888888"/>
                </a:solidFill>
              </a:rPr>
              <a:t>Successes</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06"/>
        <p:cNvGrpSpPr/>
        <p:nvPr/>
      </p:nvGrpSpPr>
      <p:grpSpPr>
        <a:xfrm>
          <a:off x="0" y="0"/>
          <a:ext cx="0" cy="0"/>
          <a:chOff x="0" y="0"/>
          <a:chExt cx="0" cy="0"/>
        </a:xfrm>
      </p:grpSpPr>
      <p:sp>
        <p:nvSpPr>
          <p:cNvPr id="107" name="Shape 107"/>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E-rate Overview</a:t>
            </a:r>
          </a:p>
        </p:txBody>
      </p:sp>
      <p:sp>
        <p:nvSpPr>
          <p:cNvPr id="108" name="Shape 108"/>
          <p:cNvSpPr txBox="1">
            <a:spLocks noGrp="1"/>
          </p:cNvSpPr>
          <p:nvPr>
            <p:ph type="subTitle" idx="1"/>
          </p:nvPr>
        </p:nvSpPr>
        <p:spPr>
          <a:xfrm>
            <a:off x="685800" y="1367500"/>
            <a:ext cx="7772400" cy="4347600"/>
          </a:xfrm>
          <a:prstGeom prst="rect">
            <a:avLst/>
          </a:prstGeom>
          <a:noFill/>
          <a:ln>
            <a:noFill/>
          </a:ln>
        </p:spPr>
        <p:txBody>
          <a:bodyPr lIns="91425" tIns="45700" rIns="91425" bIns="45700" anchor="t" anchorCtr="0">
            <a:noAutofit/>
          </a:bodyPr>
          <a:lstStyle/>
          <a:p>
            <a:pPr marL="457200" marR="0" lvl="0"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Also called the </a:t>
            </a:r>
            <a:r>
              <a:rPr lang="en-US" sz="2200" b="1" dirty="0">
                <a:solidFill>
                  <a:srgbClr val="888888"/>
                </a:solidFill>
                <a:latin typeface="Calibri"/>
                <a:ea typeface="Calibri"/>
                <a:cs typeface="Calibri"/>
                <a:sym typeface="Calibri"/>
              </a:rPr>
              <a:t>Universal Service for Schools and Libraries Program.</a:t>
            </a:r>
            <a:r>
              <a:rPr lang="en-US" sz="2200" dirty="0">
                <a:solidFill>
                  <a:srgbClr val="888888"/>
                </a:solidFill>
                <a:latin typeface="Calibri"/>
                <a:ea typeface="Calibri"/>
                <a:cs typeface="Calibri"/>
                <a:sym typeface="Calibri"/>
              </a:rPr>
              <a:t> </a:t>
            </a:r>
          </a:p>
          <a:p>
            <a:pPr marR="0" algn="l" rtl="0">
              <a:spcBef>
                <a:spcPts val="0"/>
              </a:spcBef>
              <a:buNone/>
            </a:pPr>
            <a:endParaRPr sz="600">
              <a:solidFill>
                <a:srgbClr val="888888"/>
              </a:solidFill>
              <a:latin typeface="Calibri"/>
              <a:ea typeface="Calibri"/>
              <a:cs typeface="Calibri"/>
              <a:sym typeface="Calibri"/>
            </a:endParaRPr>
          </a:p>
          <a:p>
            <a:pPr marR="0" lvl="0" algn="l" rtl="0">
              <a:spcBef>
                <a:spcPts val="0"/>
              </a:spcBef>
              <a:buNone/>
            </a:pPr>
            <a:endParaRPr sz="600">
              <a:solidFill>
                <a:srgbClr val="888888"/>
              </a:solidFill>
              <a:latin typeface="Calibri"/>
              <a:ea typeface="Calibri"/>
              <a:cs typeface="Calibri"/>
              <a:sym typeface="Calibri"/>
            </a:endParaRPr>
          </a:p>
          <a:p>
            <a:pPr marL="457200" marR="0" lvl="0"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A federal program designed to connect schools and libraries with modern telecommunications and Internet access services. </a:t>
            </a:r>
          </a:p>
          <a:p>
            <a:pPr marL="1371600" marR="0" lvl="2"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Authorized by the Telecommunications Act of 1996</a:t>
            </a:r>
          </a:p>
          <a:p>
            <a:pPr marL="1371600" marR="0" lvl="2"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Created by the FCC in 1997  </a:t>
            </a:r>
          </a:p>
          <a:p>
            <a:pPr marL="1371600" marR="0" lvl="2"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Funded through the Universal Service Fund (USF)</a:t>
            </a:r>
          </a:p>
          <a:p>
            <a:pPr marR="0" algn="l" rtl="0">
              <a:spcBef>
                <a:spcPts val="0"/>
              </a:spcBef>
              <a:buNone/>
            </a:pPr>
            <a:endParaRPr sz="1100">
              <a:solidFill>
                <a:srgbClr val="888888"/>
              </a:solidFill>
              <a:latin typeface="Calibri"/>
              <a:ea typeface="Calibri"/>
              <a:cs typeface="Calibri"/>
              <a:sym typeface="Calibri"/>
            </a:endParaRPr>
          </a:p>
          <a:p>
            <a:pPr marR="0" lvl="0" algn="l" rtl="0">
              <a:spcBef>
                <a:spcPts val="0"/>
              </a:spcBef>
              <a:buNone/>
            </a:pPr>
            <a:endParaRPr sz="1100">
              <a:solidFill>
                <a:srgbClr val="888888"/>
              </a:solidFill>
              <a:latin typeface="Calibri"/>
              <a:ea typeface="Calibri"/>
              <a:cs typeface="Calibri"/>
              <a:sym typeface="Calibri"/>
            </a:endParaRPr>
          </a:p>
          <a:p>
            <a:pPr marL="457200" marR="0" lvl="0" indent="-368300" algn="l" rtl="0">
              <a:spcBef>
                <a:spcPts val="0"/>
              </a:spcBef>
              <a:buClr>
                <a:srgbClr val="888888"/>
              </a:buClr>
              <a:buSzPct val="100000"/>
              <a:buFont typeface="Calibri"/>
              <a:buChar char="●"/>
            </a:pPr>
            <a:r>
              <a:rPr lang="en-US" sz="2200" dirty="0">
                <a:solidFill>
                  <a:srgbClr val="888888"/>
                </a:solidFill>
                <a:latin typeface="Calibri"/>
                <a:ea typeface="Calibri"/>
                <a:cs typeface="Calibri"/>
                <a:sym typeface="Calibri"/>
              </a:rPr>
              <a:t>Eligible schools and libraries receive ‘discounts’ on the costs of constructing and maintaining advanced telecommunications.  </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12"/>
        <p:cNvGrpSpPr/>
        <p:nvPr/>
      </p:nvGrpSpPr>
      <p:grpSpPr>
        <a:xfrm>
          <a:off x="0" y="0"/>
          <a:ext cx="0" cy="0"/>
          <a:chOff x="0" y="0"/>
          <a:chExt cx="0" cy="0"/>
        </a:xfrm>
      </p:grpSpPr>
      <p:sp>
        <p:nvSpPr>
          <p:cNvPr id="113" name="Shape 113"/>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marL="0" marR="0" lvl="0" indent="0" algn="ctr" rtl="0">
              <a:spcBef>
                <a:spcPts val="0"/>
              </a:spcBef>
              <a:buClr>
                <a:srgbClr val="007DB1"/>
              </a:buClr>
              <a:buSzPct val="25000"/>
              <a:buFont typeface="Arial"/>
              <a:buNone/>
            </a:pPr>
            <a:r>
              <a:rPr lang="en-US" sz="4400" dirty="0">
                <a:solidFill>
                  <a:srgbClr val="007DB1"/>
                </a:solidFill>
              </a:rPr>
              <a:t>Relevant Agencies </a:t>
            </a:r>
          </a:p>
        </p:txBody>
      </p:sp>
      <p:sp>
        <p:nvSpPr>
          <p:cNvPr id="114" name="Shape 114"/>
          <p:cNvSpPr txBox="1">
            <a:spLocks noGrp="1"/>
          </p:cNvSpPr>
          <p:nvPr>
            <p:ph type="subTitle" idx="1"/>
          </p:nvPr>
        </p:nvSpPr>
        <p:spPr>
          <a:xfrm>
            <a:off x="1886500" y="1925025"/>
            <a:ext cx="7140300" cy="3621000"/>
          </a:xfrm>
          <a:prstGeom prst="rect">
            <a:avLst/>
          </a:prstGeom>
          <a:noFill/>
          <a:ln>
            <a:noFill/>
          </a:ln>
        </p:spPr>
        <p:txBody>
          <a:bodyPr lIns="91425" tIns="45700" rIns="91425" bIns="45700" anchor="t" anchorCtr="0">
            <a:noAutofit/>
          </a:bodyPr>
          <a:lstStyle/>
          <a:p>
            <a:pPr marL="457200" marR="0" lvl="0" indent="-381000" algn="l" rtl="0">
              <a:spcBef>
                <a:spcPts val="0"/>
              </a:spcBef>
              <a:buClr>
                <a:srgbClr val="888888"/>
              </a:buClr>
              <a:buSzPct val="100000"/>
              <a:buFont typeface="Calibri"/>
              <a:buChar char="●"/>
            </a:pPr>
            <a:r>
              <a:rPr lang="en-US" sz="2400" b="1" dirty="0">
                <a:solidFill>
                  <a:srgbClr val="888888"/>
                </a:solidFill>
                <a:latin typeface="Calibri"/>
                <a:ea typeface="Calibri"/>
                <a:cs typeface="Calibri"/>
                <a:sym typeface="Calibri"/>
              </a:rPr>
              <a:t>Federal Communications Commission (FCC):</a:t>
            </a:r>
            <a:r>
              <a:rPr lang="en-US" sz="2400" dirty="0">
                <a:solidFill>
                  <a:srgbClr val="888888"/>
                </a:solidFill>
                <a:latin typeface="Calibri"/>
                <a:ea typeface="Calibri"/>
                <a:cs typeface="Calibri"/>
                <a:sym typeface="Calibri"/>
              </a:rPr>
              <a:t> </a:t>
            </a:r>
            <a:r>
              <a:rPr lang="en-US" sz="1800" dirty="0">
                <a:solidFill>
                  <a:srgbClr val="888888"/>
                </a:solidFill>
                <a:latin typeface="Calibri"/>
                <a:ea typeface="Calibri"/>
                <a:cs typeface="Calibri"/>
                <a:sym typeface="Calibri"/>
              </a:rPr>
              <a:t>The administrator of the Universal Service Fund (a set of telecommunication subsidies and fees used to promote universal service in the U.S.). The FCC writes the rules and standards for programs utilizing the USF.</a:t>
            </a:r>
          </a:p>
          <a:p>
            <a:pPr marR="0" lvl="0" algn="l" rtl="0">
              <a:spcBef>
                <a:spcPts val="0"/>
              </a:spcBef>
              <a:buNone/>
            </a:pPr>
            <a:endParaRPr sz="2400">
              <a:solidFill>
                <a:srgbClr val="888888"/>
              </a:solidFill>
              <a:latin typeface="Calibri"/>
              <a:ea typeface="Calibri"/>
              <a:cs typeface="Calibri"/>
              <a:sym typeface="Calibri"/>
            </a:endParaRPr>
          </a:p>
          <a:p>
            <a:pPr marL="457200" marR="0" lvl="0" indent="-381000" algn="l" rtl="0">
              <a:spcBef>
                <a:spcPts val="0"/>
              </a:spcBef>
              <a:buClr>
                <a:srgbClr val="888888"/>
              </a:buClr>
              <a:buSzPct val="100000"/>
              <a:buFont typeface="Calibri"/>
              <a:buChar char="●"/>
            </a:pPr>
            <a:r>
              <a:rPr lang="en-US" sz="2400" b="1" dirty="0">
                <a:solidFill>
                  <a:srgbClr val="888888"/>
                </a:solidFill>
                <a:latin typeface="Calibri"/>
                <a:ea typeface="Calibri"/>
                <a:cs typeface="Calibri"/>
                <a:sym typeface="Calibri"/>
              </a:rPr>
              <a:t>Universal Service Administrative Company (USAC):</a:t>
            </a:r>
            <a:r>
              <a:rPr lang="en-US" sz="2400" dirty="0">
                <a:solidFill>
                  <a:srgbClr val="888888"/>
                </a:solidFill>
                <a:latin typeface="Calibri"/>
                <a:ea typeface="Calibri"/>
                <a:cs typeface="Calibri"/>
                <a:sym typeface="Calibri"/>
              </a:rPr>
              <a:t> </a:t>
            </a:r>
            <a:r>
              <a:rPr lang="en-US" sz="1800" dirty="0">
                <a:solidFill>
                  <a:srgbClr val="888888"/>
                </a:solidFill>
                <a:latin typeface="Calibri"/>
                <a:ea typeface="Calibri"/>
                <a:cs typeface="Calibri"/>
                <a:sym typeface="Calibri"/>
              </a:rPr>
              <a:t>An independent, nonprofit corporation designated by the FCC to protect the integrity of the USF. USAC runs the E-rate program, including organizing and approving applications, conducting audits, and providing technical support to state and district E-rate coordinators. </a:t>
            </a:r>
          </a:p>
        </p:txBody>
      </p:sp>
      <p:pic>
        <p:nvPicPr>
          <p:cNvPr id="115" name="Shape 115"/>
          <p:cNvPicPr preferRelativeResize="0"/>
          <p:nvPr/>
        </p:nvPicPr>
        <p:blipFill>
          <a:blip r:embed="rId4">
            <a:alphaModFix/>
          </a:blip>
          <a:stretch>
            <a:fillRect/>
          </a:stretch>
        </p:blipFill>
        <p:spPr>
          <a:xfrm>
            <a:off x="285524" y="4397000"/>
            <a:ext cx="1600974" cy="707849"/>
          </a:xfrm>
          <a:prstGeom prst="rect">
            <a:avLst/>
          </a:prstGeom>
          <a:noFill/>
          <a:ln>
            <a:noFill/>
          </a:ln>
        </p:spPr>
      </p:pic>
      <p:pic>
        <p:nvPicPr>
          <p:cNvPr id="116" name="Shape 116"/>
          <p:cNvPicPr preferRelativeResize="0"/>
          <p:nvPr/>
        </p:nvPicPr>
        <p:blipFill>
          <a:blip r:embed="rId5">
            <a:alphaModFix/>
          </a:blip>
          <a:stretch>
            <a:fillRect/>
          </a:stretch>
        </p:blipFill>
        <p:spPr>
          <a:xfrm>
            <a:off x="221625" y="2092000"/>
            <a:ext cx="1664883" cy="1199850"/>
          </a:xfrm>
          <a:prstGeom prst="rect">
            <a:avLst/>
          </a:prstGeom>
          <a:noFill/>
          <a:ln>
            <a:noFill/>
          </a:ln>
        </p:spPr>
      </p:pic>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20"/>
        <p:cNvGrpSpPr/>
        <p:nvPr/>
      </p:nvGrpSpPr>
      <p:grpSpPr>
        <a:xfrm>
          <a:off x="0" y="0"/>
          <a:ext cx="0" cy="0"/>
          <a:chOff x="0" y="0"/>
          <a:chExt cx="0" cy="0"/>
        </a:xfrm>
      </p:grpSpPr>
      <p:sp>
        <p:nvSpPr>
          <p:cNvPr id="121" name="Shape 121"/>
          <p:cNvSpPr txBox="1">
            <a:spLocks noGrp="1"/>
          </p:cNvSpPr>
          <p:nvPr>
            <p:ph type="ctrTitle"/>
          </p:nvPr>
        </p:nvSpPr>
        <p:spPr>
          <a:xfrm>
            <a:off x="685800" y="115729"/>
            <a:ext cx="7772400" cy="979200"/>
          </a:xfrm>
          <a:prstGeom prst="rect">
            <a:avLst/>
          </a:prstGeom>
          <a:noFill/>
          <a:ln>
            <a:noFill/>
          </a:ln>
        </p:spPr>
        <p:txBody>
          <a:bodyPr lIns="91425" tIns="45700" rIns="91425" bIns="45700" anchor="ctr" anchorCtr="0">
            <a:noAutofit/>
          </a:bodyPr>
          <a:lstStyle/>
          <a:p>
            <a:pPr lvl="0" rtl="0">
              <a:spcBef>
                <a:spcPts val="0"/>
              </a:spcBef>
              <a:buClr>
                <a:srgbClr val="007DB1"/>
              </a:buClr>
              <a:buSzPct val="25000"/>
              <a:buFont typeface="Arial"/>
              <a:buNone/>
            </a:pPr>
            <a:r>
              <a:rPr lang="en-US" sz="4400" dirty="0">
                <a:solidFill>
                  <a:srgbClr val="007DB1"/>
                </a:solidFill>
              </a:rPr>
              <a:t>E-rate Discounts </a:t>
            </a:r>
          </a:p>
        </p:txBody>
      </p:sp>
      <p:sp>
        <p:nvSpPr>
          <p:cNvPr id="122" name="Shape 122"/>
          <p:cNvSpPr txBox="1"/>
          <p:nvPr/>
        </p:nvSpPr>
        <p:spPr>
          <a:xfrm>
            <a:off x="685800" y="2308350"/>
            <a:ext cx="7917900" cy="2119800"/>
          </a:xfrm>
          <a:prstGeom prst="rect">
            <a:avLst/>
          </a:prstGeom>
          <a:noFill/>
          <a:ln>
            <a:noFill/>
          </a:ln>
        </p:spPr>
        <p:txBody>
          <a:bodyPr lIns="91425" tIns="91425" rIns="91425" bIns="91425" anchor="ctr" anchorCtr="0">
            <a:noAutofit/>
          </a:bodyPr>
          <a:lstStyle/>
          <a:p>
            <a:pPr marL="457200" lvl="0" indent="-381000"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A discount is the percentage of the original cost of a project or service that will be paid for by E-rate. Discounts range from 20% to 90% of project costs.</a:t>
            </a:r>
          </a:p>
          <a:p>
            <a:pPr lvl="0" rtl="0">
              <a:spcBef>
                <a:spcPts val="0"/>
              </a:spcBef>
              <a:buNone/>
            </a:pPr>
            <a:endParaRPr sz="2400">
              <a:solidFill>
                <a:srgbClr val="888888"/>
              </a:solidFill>
              <a:latin typeface="Calibri"/>
              <a:ea typeface="Calibri"/>
              <a:cs typeface="Calibri"/>
              <a:sym typeface="Calibri"/>
            </a:endParaRPr>
          </a:p>
          <a:p>
            <a:pPr marL="457200" lvl="0" indent="-381000"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E-rate discounts are district wide. A school or library’s discount rate is determined by the percentage of students in the district that qualify for free or reduced price lunch. </a:t>
            </a:r>
          </a:p>
          <a:p>
            <a:pPr lvl="0" rtl="0">
              <a:spcBef>
                <a:spcPts val="0"/>
              </a:spcBef>
              <a:buNone/>
            </a:pPr>
            <a:endParaRPr sz="2400">
              <a:solidFill>
                <a:srgbClr val="888888"/>
              </a:solidFill>
              <a:latin typeface="Calibri"/>
              <a:ea typeface="Calibri"/>
              <a:cs typeface="Calibri"/>
              <a:sym typeface="Calibri"/>
            </a:endParaRPr>
          </a:p>
          <a:p>
            <a:pPr marL="457200" lvl="0" indent="-381000" rtl="0">
              <a:spcBef>
                <a:spcPts val="0"/>
              </a:spcBef>
              <a:buClr>
                <a:srgbClr val="888888"/>
              </a:buClr>
              <a:buSzPct val="100000"/>
              <a:buFont typeface="Calibri"/>
              <a:buChar char="●"/>
            </a:pPr>
            <a:r>
              <a:rPr lang="en-US" sz="2400" dirty="0">
                <a:solidFill>
                  <a:srgbClr val="888888"/>
                </a:solidFill>
                <a:latin typeface="Calibri"/>
                <a:ea typeface="Calibri"/>
                <a:cs typeface="Calibri"/>
                <a:sym typeface="Calibri"/>
              </a:rPr>
              <a:t>Rural districts are eligible for an additional 5% to 10% discount compared with urban areas. </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26"/>
        <p:cNvGrpSpPr/>
        <p:nvPr/>
      </p:nvGrpSpPr>
      <p:grpSpPr>
        <a:xfrm>
          <a:off x="0" y="0"/>
          <a:ext cx="0" cy="0"/>
          <a:chOff x="0" y="0"/>
          <a:chExt cx="0" cy="0"/>
        </a:xfrm>
      </p:grpSpPr>
      <p:sp>
        <p:nvSpPr>
          <p:cNvPr id="127" name="Shape 127"/>
          <p:cNvSpPr txBox="1">
            <a:spLocks noGrp="1"/>
          </p:cNvSpPr>
          <p:nvPr>
            <p:ph type="ctrTitle"/>
          </p:nvPr>
        </p:nvSpPr>
        <p:spPr>
          <a:xfrm>
            <a:off x="718150" y="115729"/>
            <a:ext cx="7772400" cy="979200"/>
          </a:xfrm>
          <a:prstGeom prst="rect">
            <a:avLst/>
          </a:prstGeom>
          <a:noFill/>
          <a:ln>
            <a:noFill/>
          </a:ln>
        </p:spPr>
        <p:txBody>
          <a:bodyPr lIns="91425" tIns="45700" rIns="91425" bIns="45700" anchor="ctr" anchorCtr="0">
            <a:noAutofit/>
          </a:bodyPr>
          <a:lstStyle/>
          <a:p>
            <a:pPr lvl="0" rtl="0">
              <a:spcBef>
                <a:spcPts val="0"/>
              </a:spcBef>
              <a:buClr>
                <a:srgbClr val="007DB1"/>
              </a:buClr>
              <a:buSzPct val="25000"/>
              <a:buFont typeface="Arial"/>
              <a:buNone/>
            </a:pPr>
            <a:r>
              <a:rPr lang="en-US" sz="4400" dirty="0">
                <a:solidFill>
                  <a:srgbClr val="007DB1"/>
                </a:solidFill>
              </a:rPr>
              <a:t>E-rate Discounts </a:t>
            </a:r>
          </a:p>
        </p:txBody>
      </p:sp>
      <p:sp>
        <p:nvSpPr>
          <p:cNvPr id="128" name="Shape 128"/>
          <p:cNvSpPr txBox="1"/>
          <p:nvPr/>
        </p:nvSpPr>
        <p:spPr>
          <a:xfrm>
            <a:off x="2767150" y="5916900"/>
            <a:ext cx="3674399" cy="785486"/>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US" dirty="0"/>
              <a:t>From the FCC’s </a:t>
            </a:r>
            <a:r>
              <a:rPr lang="en-US" i="1" u="sng" dirty="0">
                <a:solidFill>
                  <a:schemeClr val="hlink"/>
                </a:solidFill>
                <a:hlinkClick r:id="rId4"/>
              </a:rPr>
              <a:t>The E-rate Program: Simplifying Discount Calculations</a:t>
            </a:r>
            <a:r>
              <a:rPr lang="en-US" i="1" dirty="0"/>
              <a:t>, </a:t>
            </a:r>
            <a:r>
              <a:rPr lang="en-US" dirty="0"/>
              <a:t>slide 6. </a:t>
            </a:r>
          </a:p>
        </p:txBody>
      </p:sp>
      <p:sp>
        <p:nvSpPr>
          <p:cNvPr id="129" name="Shape 129"/>
          <p:cNvSpPr txBox="1"/>
          <p:nvPr/>
        </p:nvSpPr>
        <p:spPr>
          <a:xfrm>
            <a:off x="2141200" y="1407975"/>
            <a:ext cx="4926299" cy="480599"/>
          </a:xfrm>
          <a:prstGeom prst="rect">
            <a:avLst/>
          </a:prstGeom>
          <a:noFill/>
          <a:ln>
            <a:noFill/>
          </a:ln>
        </p:spPr>
        <p:txBody>
          <a:bodyPr lIns="91425" tIns="91425" rIns="91425" bIns="91425" anchor="t" anchorCtr="0">
            <a:noAutofit/>
          </a:bodyPr>
          <a:lstStyle/>
          <a:p>
            <a:pPr lvl="0" algn="ctr" rtl="0">
              <a:spcBef>
                <a:spcPts val="0"/>
              </a:spcBef>
              <a:buNone/>
            </a:pPr>
            <a:r>
              <a:rPr lang="en-US" sz="2400" b="1" dirty="0">
                <a:solidFill>
                  <a:srgbClr val="888888"/>
                </a:solidFill>
              </a:rPr>
              <a:t>E-rate Discount Calculator </a:t>
            </a:r>
          </a:p>
        </p:txBody>
      </p:sp>
      <p:pic>
        <p:nvPicPr>
          <p:cNvPr id="130" name="Shape 130"/>
          <p:cNvPicPr preferRelativeResize="0"/>
          <p:nvPr/>
        </p:nvPicPr>
        <p:blipFill rotWithShape="1">
          <a:blip r:embed="rId5">
            <a:alphaModFix/>
          </a:blip>
          <a:srcRect t="4100" b="3971"/>
          <a:stretch/>
        </p:blipFill>
        <p:spPr>
          <a:xfrm>
            <a:off x="242875" y="1944000"/>
            <a:ext cx="8658225" cy="3852750"/>
          </a:xfrm>
          <a:prstGeom prst="rect">
            <a:avLst/>
          </a:prstGeom>
          <a:noFill/>
          <a:ln>
            <a:noFill/>
          </a:ln>
        </p:spPr>
      </p:pic>
    </p:spTree>
  </p:cSld>
  <p:clrMapOvr>
    <a:masterClrMapping/>
  </p:clrMapOvr>
  <p:transition xmlns:p14="http://schemas.microsoft.com/office/powerpoint/2010/mai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2172</Words>
  <Application>Microsoft Macintosh PowerPoint</Application>
  <PresentationFormat>On-screen Show (4:3)</PresentationFormat>
  <Paragraphs>221</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The E-rate Opportunity</vt:lpstr>
      <vt:lpstr>Overview</vt:lpstr>
      <vt:lpstr> Agenda </vt:lpstr>
      <vt:lpstr> The Benefits of Broadband</vt:lpstr>
      <vt:lpstr>II. Understanding E-rate</vt:lpstr>
      <vt:lpstr>E-rate Overview</vt:lpstr>
      <vt:lpstr>Relevant Agencies </vt:lpstr>
      <vt:lpstr>E-rate Discounts </vt:lpstr>
      <vt:lpstr>E-rate Discounts </vt:lpstr>
      <vt:lpstr>Competitive Bidding Requirements </vt:lpstr>
      <vt:lpstr>The Success of E-rate</vt:lpstr>
      <vt:lpstr>III. E-rate Modernization </vt:lpstr>
      <vt:lpstr>Issues with E-rate </vt:lpstr>
      <vt:lpstr>Modernization Orders (2014)</vt:lpstr>
      <vt:lpstr>IV. New State Matching Funds</vt:lpstr>
      <vt:lpstr>Take Advantage of  State Matching Funds Now</vt:lpstr>
      <vt:lpstr>State Matching Funds </vt:lpstr>
      <vt:lpstr>Discount Matrix </vt:lpstr>
      <vt:lpstr>Restrictions </vt:lpstr>
      <vt:lpstr>Example: New York Bond Initiative (2014) </vt:lpstr>
      <vt:lpstr>V. Expanded Wi-Fi Budget </vt:lpstr>
      <vt:lpstr>PowerPoint Presentation</vt:lpstr>
      <vt:lpstr>VI. Resources </vt:lpstr>
      <vt:lpstr>E-rate Resources </vt:lpstr>
      <vt:lpstr>Broadband Resources </vt:lpstr>
      <vt:lpstr>Definitions</vt:lpstr>
      <vt:lpstr>Contact Information </vt:lpstr>
      <vt:lpstr>About Us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E-rate Opportunity</dc:title>
  <cp:lastModifiedBy>Christine Fox</cp:lastModifiedBy>
  <cp:revision>5</cp:revision>
  <dcterms:modified xsi:type="dcterms:W3CDTF">2015-09-21T19:20:35Z</dcterms:modified>
</cp:coreProperties>
</file>