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24"/>
  </p:notesMasterIdLst>
  <p:sldIdLst>
    <p:sldId id="423" r:id="rId3"/>
    <p:sldId id="469" r:id="rId4"/>
    <p:sldId id="470" r:id="rId5"/>
    <p:sldId id="471" r:id="rId6"/>
    <p:sldId id="428" r:id="rId7"/>
    <p:sldId id="472" r:id="rId8"/>
    <p:sldId id="474" r:id="rId9"/>
    <p:sldId id="476" r:id="rId10"/>
    <p:sldId id="477" r:id="rId11"/>
    <p:sldId id="479" r:id="rId12"/>
    <p:sldId id="483" r:id="rId13"/>
    <p:sldId id="480" r:id="rId14"/>
    <p:sldId id="481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3"/>
    <p:restoredTop sz="94764"/>
  </p:normalViewPr>
  <p:slideViewPr>
    <p:cSldViewPr snapToGrid="0" snapToObjects="1">
      <p:cViewPr>
        <p:scale>
          <a:sx n="83" d="100"/>
          <a:sy n="83" d="100"/>
        </p:scale>
        <p:origin x="1128" y="80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AF360-E847-4644-BBC9-CB948AB5E58B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573F9-DAB3-3D41-B80A-733CAA70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2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785571-C5A0-124A-A8BD-F1B35367445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9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SETDA is the principle</a:t>
            </a:r>
            <a:r>
              <a:rPr lang="en-US" baseline="0" dirty="0" smtClean="0"/>
              <a:t> association serving state leaders focused on the transition to digital learning – our mission is to build the capacity of state and national leaders to improve education through technology.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59DA-B635-9B46-A520-74945ED9F24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6C4-919F-F644-96D2-DD73BF7F076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5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6C4-919F-F644-96D2-DD73BF7F076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4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6C4-919F-F644-96D2-DD73BF7F076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7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6C4-919F-F644-96D2-DD73BF7F076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6C4-919F-F644-96D2-DD73BF7F076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18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6C4-919F-F644-96D2-DD73BF7F076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3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654771"/>
            <a:ext cx="2743200" cy="44713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54771"/>
            <a:ext cx="8026400" cy="447139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66762"/>
            <a:ext cx="7315200" cy="3360813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842469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42281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133">
                <a:latin typeface="Arial"/>
                <a:cs typeface="Arial"/>
              </a:defRPr>
            </a:lvl4pPr>
            <a:lvl5pPr>
              <a:defRPr sz="2133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133">
                <a:latin typeface="Arial"/>
                <a:cs typeface="Arial"/>
              </a:defRPr>
            </a:lvl4pPr>
            <a:lvl5pPr>
              <a:defRPr sz="2133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0927730C-6CFC-4E42-9DE0-F20FA7B9ED71}" type="datetimeFigureOut">
              <a:rPr lang="en-US" smtClean="0">
                <a:solidFill>
                  <a:prstClr val="black"/>
                </a:solidFill>
              </a:rPr>
              <a:pPr defTabSz="609585"/>
              <a:t>2/9/17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5AE3F01A-9AAA-8743-AF8C-8CBFF2E0072D}" type="slidenum">
              <a:rPr lang="en-US" smtClean="0">
                <a:solidFill>
                  <a:prstClr val="black"/>
                </a:solidFill>
              </a:rPr>
              <a:pPr defTabSz="60958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6301053" cy="646703"/>
          </a:xfrm>
        </p:spPr>
        <p:txBody>
          <a:bodyPr anchor="b">
            <a:normAutofit/>
          </a:bodyPr>
          <a:lstStyle>
            <a:lvl1pPr algn="l">
              <a:defRPr sz="2133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18911"/>
            <a:ext cx="6815667" cy="4407253"/>
          </a:xfrm>
        </p:spPr>
        <p:txBody>
          <a:bodyPr/>
          <a:lstStyle>
            <a:lvl1pPr>
              <a:defRPr sz="4267">
                <a:latin typeface="Arial"/>
                <a:cs typeface="Arial"/>
              </a:defRPr>
            </a:lvl1pPr>
            <a:lvl2pPr>
              <a:defRPr sz="3733">
                <a:latin typeface="Arial"/>
                <a:cs typeface="Arial"/>
              </a:defRPr>
            </a:lvl2pPr>
            <a:lvl3pPr>
              <a:defRPr sz="3200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18911"/>
            <a:ext cx="4011084" cy="4407253"/>
          </a:xfrm>
        </p:spPr>
        <p:txBody>
          <a:bodyPr/>
          <a:lstStyle>
            <a:lvl1pPr marL="0" indent="0">
              <a:buNone/>
              <a:defRPr sz="1867">
                <a:latin typeface="Arial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80426"/>
            <a:ext cx="7315200" cy="304714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>
                <a:latin typeface="Arial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9671"/>
            <a:ext cx="10972800" cy="809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0657"/>
            <a:ext cx="10972800" cy="4755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8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4267" kern="1200">
          <a:solidFill>
            <a:srgbClr val="007DB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•"/>
        <a:defRPr sz="3200" kern="1200">
          <a:solidFill>
            <a:srgbClr val="007DB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–"/>
        <a:defRPr sz="3200" kern="1200">
          <a:solidFill>
            <a:srgbClr val="007DB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•"/>
        <a:defRPr sz="2667" kern="1200">
          <a:solidFill>
            <a:srgbClr val="007DB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–"/>
        <a:defRPr sz="2400" kern="1200">
          <a:solidFill>
            <a:srgbClr val="007DB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»"/>
        <a:defRPr sz="2133" kern="1200">
          <a:solidFill>
            <a:srgbClr val="007DB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7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1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rgbClr val="007DB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–"/>
        <a:defRPr sz="3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edweb.net/digitalconten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qualitycontent.setda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web.net/digitalconte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setda.org/priorities/digital-content/navigating-the-shift/" TargetMode="External"/><Relationship Id="rId5" Type="http://schemas.openxmlformats.org/officeDocument/2006/relationships/image" Target="../media/image6.jpg"/><Relationship Id="rId6" Type="http://schemas.openxmlformats.org/officeDocument/2006/relationships/hyperlink" Target="dmaps.setda.org" TargetMode="External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5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785976" y="211677"/>
            <a:ext cx="10972800" cy="965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latin typeface="Arial" charset="0"/>
              </a:rPr>
              <a:t>What is Quality ? </a:t>
            </a:r>
            <a:endParaRPr lang="en-US" b="1" dirty="0">
              <a:latin typeface="Arial" charset="0"/>
            </a:endParaRPr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405665" y="1878632"/>
            <a:ext cx="7725275" cy="42119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sz="3733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608865" y="2031032"/>
            <a:ext cx="7725275" cy="42119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sz="3733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135466" y="1515545"/>
            <a:ext cx="12056535" cy="444740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400" b="1" dirty="0"/>
              <a:t>SETDA Definition</a:t>
            </a:r>
            <a:endParaRPr lang="en-US" sz="2400" b="1" i="1" dirty="0">
              <a:solidFill>
                <a:srgbClr val="9BBB59"/>
              </a:solidFill>
            </a:endParaRPr>
          </a:p>
          <a:p>
            <a:pPr marL="0" indent="0" eaLnBrk="1" hangingPunct="1">
              <a:buNone/>
            </a:pPr>
            <a:r>
              <a:rPr lang="en-US" sz="2400" b="1" i="1" dirty="0">
                <a:solidFill>
                  <a:srgbClr val="9BBB59"/>
                </a:solidFill>
              </a:rPr>
              <a:t>Quality instructional materials are content-rich materials, aligned to standards that are fully accessible and free from bias. They support sound pedagogy and balanced assessment to help teachers understand and interpret student performance.</a:t>
            </a: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9BBB59"/>
                </a:solidFill>
              </a:rPr>
              <a:t>Quality Instructional Materials must be:</a:t>
            </a:r>
          </a:p>
          <a:p>
            <a:pPr marL="0" indent="0" eaLnBrk="1" hangingPunct="1">
              <a:buNone/>
            </a:pPr>
            <a:endParaRPr lang="en-US" sz="2400" b="1" dirty="0">
              <a:solidFill>
                <a:srgbClr val="9BBB59"/>
              </a:solidFill>
            </a:endParaRPr>
          </a:p>
          <a:p>
            <a:pPr eaLnBrk="1" hangingPunct="1"/>
            <a:r>
              <a:rPr lang="en-US" sz="1867" b="1" dirty="0">
                <a:solidFill>
                  <a:srgbClr val="9BBB59"/>
                </a:solidFill>
              </a:rPr>
              <a:t>Aligned to state, district, and building learning standards as measured by widely-accepted evaluation tools.</a:t>
            </a:r>
          </a:p>
          <a:p>
            <a:pPr eaLnBrk="1" hangingPunct="1"/>
            <a:r>
              <a:rPr lang="en-US" sz="1867" b="1" dirty="0">
                <a:solidFill>
                  <a:srgbClr val="9BBB59"/>
                </a:solidFill>
              </a:rPr>
              <a:t>Current, relevant, and accurate content that is user friendly, fully accessible for all learners, and free from bias</a:t>
            </a:r>
          </a:p>
          <a:p>
            <a:pPr eaLnBrk="1" hangingPunct="1"/>
            <a:endParaRPr lang="en-US" sz="1333" b="1" i="1" dirty="0">
              <a:solidFill>
                <a:srgbClr val="9BBB59"/>
              </a:solidFill>
            </a:endParaRPr>
          </a:p>
          <a:p>
            <a:pPr marL="0" indent="0" eaLnBrk="1" hangingPunct="1">
              <a:buNone/>
            </a:pPr>
            <a:r>
              <a:rPr lang="en-US" sz="1067" b="1" dirty="0">
                <a:solidFill>
                  <a:srgbClr val="9BBB59"/>
                </a:solidFill>
              </a:rPr>
              <a:t>.</a:t>
            </a:r>
          </a:p>
          <a:p>
            <a:pPr marL="0" indent="0" eaLnBrk="1" hangingPunct="1">
              <a:buNone/>
            </a:pPr>
            <a:endParaRPr lang="en-US" sz="1333" b="1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457200" y="153274"/>
            <a:ext cx="10972800" cy="965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charset="0"/>
              </a:rPr>
              <a:t>Topics &amp; </a:t>
            </a:r>
            <a:r>
              <a:rPr lang="en-US" b="1" dirty="0" err="1" smtClean="0">
                <a:latin typeface="Arial" charset="0"/>
              </a:rPr>
              <a:t>SubTopics</a:t>
            </a:r>
            <a:endParaRPr lang="en-US" b="1" dirty="0">
              <a:latin typeface="Arial" charset="0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608865" y="2031032"/>
            <a:ext cx="7725275" cy="42119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sz="3733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692657"/>
            <a:ext cx="88900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785976" y="211677"/>
            <a:ext cx="10972800" cy="965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Need for State Leadership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405665" y="1878632"/>
            <a:ext cx="7725275" cy="42119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sz="3733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608865" y="2031032"/>
            <a:ext cx="7725275" cy="42119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sz="3733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785978" y="1726232"/>
            <a:ext cx="10085220" cy="3019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sz="3733" dirty="0">
              <a:solidFill>
                <a:srgbClr val="9BBB59"/>
              </a:solidFill>
            </a:endParaRPr>
          </a:p>
          <a:p>
            <a:pPr marL="590537" indent="-457200" eaLnBrk="1" hangingPunct="1"/>
            <a:r>
              <a:rPr lang="en-US" sz="3600" dirty="0" smtClean="0"/>
              <a:t>Vision</a:t>
            </a:r>
            <a:endParaRPr lang="en-US" sz="3600" dirty="0"/>
          </a:p>
          <a:p>
            <a:pPr marL="590537" indent="-457200" eaLnBrk="1" hangingPunct="1"/>
            <a:r>
              <a:rPr lang="en-US" sz="3600" dirty="0" smtClean="0"/>
              <a:t>Leadership</a:t>
            </a:r>
            <a:endParaRPr lang="en-US" sz="3600" dirty="0"/>
          </a:p>
          <a:p>
            <a:pPr marL="590537" indent="-457200" eaLnBrk="1" hangingPunct="1"/>
            <a:r>
              <a:rPr lang="en-US" sz="3600" dirty="0" smtClean="0"/>
              <a:t>Guidance</a:t>
            </a:r>
            <a:endParaRPr lang="en-US" sz="3600" dirty="0"/>
          </a:p>
          <a:p>
            <a:pPr marL="590537" indent="-457200" eaLnBrk="1" hangingPunct="1"/>
            <a:r>
              <a:rPr lang="en-US" sz="3600" dirty="0" smtClean="0"/>
              <a:t>Professional Learning</a:t>
            </a:r>
            <a:endParaRPr lang="en-US" sz="3600" dirty="0"/>
          </a:p>
          <a:p>
            <a:pPr marL="590537" indent="-457200" eaLnBrk="1" hangingPunct="1"/>
            <a:r>
              <a:rPr lang="en-US" sz="3600" dirty="0" smtClean="0"/>
              <a:t>Assessment </a:t>
            </a:r>
            <a:r>
              <a:rPr lang="en-US" sz="3600" dirty="0"/>
              <a:t>and Evaluation</a:t>
            </a:r>
            <a:endParaRPr lang="en-US" sz="3600" dirty="0">
              <a:solidFill>
                <a:srgbClr val="9BBB59"/>
              </a:solidFill>
            </a:endParaRPr>
          </a:p>
          <a:p>
            <a:pPr marL="0" indent="0" algn="ctr" eaLnBrk="1" hangingPunct="1">
              <a:buNone/>
            </a:pPr>
            <a:endParaRPr lang="en-US" sz="3733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8"/>
          <p:cNvSpPr>
            <a:spLocks noGrp="1"/>
          </p:cNvSpPr>
          <p:nvPr>
            <p:ph type="title"/>
          </p:nvPr>
        </p:nvSpPr>
        <p:spPr>
          <a:xfrm>
            <a:off x="798614" y="226708"/>
            <a:ext cx="10972800" cy="80919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charset="0"/>
              </a:rPr>
              <a:t>Sustained </a:t>
            </a:r>
            <a:r>
              <a:rPr lang="en-US" b="1" dirty="0" smtClean="0">
                <a:latin typeface="Arial" charset="0"/>
              </a:rPr>
              <a:t>Support</a:t>
            </a:r>
            <a:endParaRPr lang="en-US" b="1" dirty="0">
              <a:latin typeface="Arial" charset="0"/>
            </a:endParaRP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609600" y="1604511"/>
            <a:ext cx="10877549" cy="3886199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 algn="ctr" defTabSz="609506">
              <a:buNone/>
              <a:defRPr/>
            </a:pPr>
            <a:r>
              <a:rPr lang="en-US" sz="3733" b="1" dirty="0">
                <a:solidFill>
                  <a:srgbClr val="4F81BD"/>
                </a:solidFill>
              </a:rPr>
              <a:t>Join the online community</a:t>
            </a:r>
          </a:p>
          <a:p>
            <a:pPr marL="609585" lvl="1" indent="0" algn="ctr" defTabSz="609506">
              <a:buNone/>
              <a:defRPr/>
            </a:pPr>
            <a:endParaRPr lang="en-US" sz="3733" dirty="0">
              <a:solidFill>
                <a:srgbClr val="4F81BD"/>
              </a:solidFill>
            </a:endParaRPr>
          </a:p>
          <a:p>
            <a:pPr marL="609585" lvl="1" indent="0" algn="ctr" defTabSz="609506">
              <a:buNone/>
              <a:defRPr/>
            </a:pPr>
            <a:r>
              <a:rPr lang="en-US" sz="3733" b="1" dirty="0">
                <a:solidFill>
                  <a:srgbClr val="4F81BD"/>
                </a:solidFill>
              </a:rPr>
              <a:t>Essential Elements for Digital Content</a:t>
            </a:r>
            <a:endParaRPr lang="en-US" sz="3733" dirty="0">
              <a:solidFill>
                <a:srgbClr val="4F81BD"/>
              </a:solidFill>
            </a:endParaRPr>
          </a:p>
          <a:p>
            <a:pPr marL="609585" lvl="1" indent="0" algn="ctr" defTabSz="609506">
              <a:buNone/>
              <a:defRPr/>
            </a:pPr>
            <a:r>
              <a:rPr lang="en-US" sz="3733" dirty="0">
                <a:solidFill>
                  <a:srgbClr val="4F81BD"/>
                </a:solidFill>
                <a:hlinkClick r:id="rId2"/>
              </a:rPr>
              <a:t>http://</a:t>
            </a:r>
            <a:r>
              <a:rPr lang="en-US" sz="3733" dirty="0" err="1">
                <a:solidFill>
                  <a:srgbClr val="4F81BD"/>
                </a:solidFill>
                <a:hlinkClick r:id="rId2"/>
              </a:rPr>
              <a:t>www.edweb.net</a:t>
            </a:r>
            <a:r>
              <a:rPr lang="en-US" sz="3733" dirty="0">
                <a:solidFill>
                  <a:srgbClr val="4F81BD"/>
                </a:solidFill>
                <a:hlinkClick r:id="rId2"/>
              </a:rPr>
              <a:t>/</a:t>
            </a:r>
            <a:r>
              <a:rPr lang="en-US" sz="3733" dirty="0" err="1">
                <a:solidFill>
                  <a:srgbClr val="4F81BD"/>
                </a:solidFill>
                <a:hlinkClick r:id="rId2"/>
              </a:rPr>
              <a:t>digitalcontent</a:t>
            </a:r>
            <a:endParaRPr lang="en-US" sz="3733" dirty="0">
              <a:solidFill>
                <a:srgbClr val="4F81BD"/>
              </a:solidFill>
            </a:endParaRPr>
          </a:p>
          <a:p>
            <a:pPr marL="609585" lvl="1" indent="0" algn="ctr" defTabSz="609506">
              <a:buNone/>
              <a:defRPr/>
            </a:pPr>
            <a:endParaRPr lang="en-US" sz="3733" dirty="0">
              <a:solidFill>
                <a:srgbClr val="4F81BD"/>
              </a:solidFill>
            </a:endParaRPr>
          </a:p>
          <a:p>
            <a:pPr marL="609585" lvl="1" indent="0" algn="ctr" defTabSz="609506">
              <a:buNone/>
              <a:defRPr/>
            </a:pPr>
            <a:r>
              <a:rPr lang="en-US" sz="3733" dirty="0">
                <a:solidFill>
                  <a:srgbClr val="4F81BD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212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61467"/>
            <a:ext cx="10972800" cy="809191"/>
          </a:xfrm>
        </p:spPr>
        <p:txBody>
          <a:bodyPr/>
          <a:lstStyle/>
          <a:p>
            <a:r>
              <a:rPr lang="en-US" dirty="0" smtClean="0"/>
              <a:t>Site Walk 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641591"/>
            <a:ext cx="10972800" cy="475550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267" dirty="0">
                <a:hlinkClick r:id="rId2"/>
              </a:rPr>
              <a:t>http://qualitycontent.setda.org</a:t>
            </a:r>
            <a:r>
              <a:rPr lang="en-US" sz="4267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22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/>
          </p:nvPr>
        </p:nvSpPr>
        <p:spPr>
          <a:xfrm>
            <a:off x="609600" y="259671"/>
            <a:ext cx="10972800" cy="809191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Home Page</a:t>
            </a:r>
            <a:endParaRPr lang="en-US" b="1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8861"/>
            <a:ext cx="11430000" cy="55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267" y="246971"/>
            <a:ext cx="10972800" cy="809191"/>
          </a:xfrm>
        </p:spPr>
        <p:txBody>
          <a:bodyPr/>
          <a:lstStyle/>
          <a:p>
            <a:r>
              <a:rPr lang="en-US" dirty="0" smtClean="0"/>
              <a:t>Subcategories &amp; Action Steps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693"/>
            <a:ext cx="12192000" cy="53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3" y="1191256"/>
            <a:ext cx="8771467" cy="53619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37733" y="230038"/>
            <a:ext cx="10972800" cy="809191"/>
          </a:xfrm>
        </p:spPr>
        <p:txBody>
          <a:bodyPr/>
          <a:lstStyle/>
          <a:p>
            <a:r>
              <a:rPr lang="en-US" dirty="0" smtClean="0"/>
              <a:t>Embedded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3" y="1410840"/>
            <a:ext cx="9533467" cy="50592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10267" y="246971"/>
            <a:ext cx="10972800" cy="80919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467" dirty="0"/>
              <a:t>Comprehensive Access to Rubrics/Tools</a:t>
            </a:r>
            <a:br>
              <a:rPr lang="en-US" sz="3467" dirty="0"/>
            </a:br>
            <a:endParaRPr lang="en-US" sz="3467" dirty="0"/>
          </a:p>
        </p:txBody>
      </p:sp>
    </p:spTree>
    <p:extLst>
      <p:ext uri="{BB962C8B-B14F-4D97-AF65-F5344CB8AC3E}">
        <p14:creationId xmlns:p14="http://schemas.microsoft.com/office/powerpoint/2010/main" val="15539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10267" y="331638"/>
            <a:ext cx="10972800" cy="809191"/>
          </a:xfrm>
        </p:spPr>
        <p:txBody>
          <a:bodyPr/>
          <a:lstStyle/>
          <a:p>
            <a:r>
              <a:rPr lang="en-US" sz="3467" dirty="0"/>
              <a:t>Snapshot </a:t>
            </a:r>
            <a:r>
              <a:rPr lang="mr-IN" sz="3467" dirty="0"/>
              <a:t>–</a:t>
            </a:r>
            <a:r>
              <a:rPr lang="en-US" sz="3467" dirty="0"/>
              <a:t> State Review Processes Chart</a:t>
            </a:r>
            <a:br>
              <a:rPr lang="en-US" sz="3467" dirty="0"/>
            </a:br>
            <a:r>
              <a:rPr lang="en-US" sz="3467" dirty="0"/>
              <a:t> </a:t>
            </a:r>
            <a:r>
              <a:rPr lang="en-US" sz="2133" dirty="0"/>
              <a:t>http://</a:t>
            </a:r>
            <a:r>
              <a:rPr lang="en-US" sz="2133" dirty="0" err="1"/>
              <a:t>qualitycontent.setda.org</a:t>
            </a:r>
            <a:r>
              <a:rPr lang="en-US" sz="2133" dirty="0"/>
              <a:t>/summary/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07" y="1327095"/>
            <a:ext cx="8158788" cy="51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Agenda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8626" y="1373661"/>
            <a:ext cx="11334749" cy="427466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defTabSz="609506">
              <a:defRPr/>
            </a:pPr>
            <a:endParaRPr lang="en-US" sz="1067" b="1" dirty="0">
              <a:solidFill>
                <a:schemeClr val="accent1"/>
              </a:solidFill>
            </a:endParaRPr>
          </a:p>
          <a:p>
            <a:pPr defTabSz="609506">
              <a:defRPr/>
            </a:pPr>
            <a:r>
              <a:rPr lang="en-US" sz="2000" b="1" dirty="0">
                <a:solidFill>
                  <a:schemeClr val="accent1"/>
                </a:solidFill>
              </a:rPr>
              <a:t>Welcome &amp; Introductions</a:t>
            </a:r>
          </a:p>
          <a:p>
            <a:pPr lvl="1" defTabSz="609506">
              <a:defRPr/>
            </a:pPr>
            <a:r>
              <a:rPr lang="en-US" sz="2000" dirty="0">
                <a:solidFill>
                  <a:schemeClr val="accent1"/>
                </a:solidFill>
              </a:rPr>
              <a:t>Christine Fox, SETDA</a:t>
            </a:r>
          </a:p>
          <a:p>
            <a:pPr defTabSz="609506"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Quality </a:t>
            </a:r>
            <a:r>
              <a:rPr lang="en-US" sz="2000" b="1" dirty="0">
                <a:solidFill>
                  <a:schemeClr val="accent1"/>
                </a:solidFill>
              </a:rPr>
              <a:t>Instructional </a:t>
            </a:r>
            <a:r>
              <a:rPr lang="en-US" sz="2000" b="1" dirty="0" smtClean="0">
                <a:solidFill>
                  <a:schemeClr val="accent1"/>
                </a:solidFill>
              </a:rPr>
              <a:t>Materials Background</a:t>
            </a:r>
            <a:endParaRPr lang="en-US" sz="2000" b="1" dirty="0">
              <a:solidFill>
                <a:schemeClr val="accent1"/>
              </a:solidFill>
            </a:endParaRPr>
          </a:p>
          <a:p>
            <a:pPr lvl="1" defTabSz="609506">
              <a:defRPr/>
            </a:pPr>
            <a:r>
              <a:rPr lang="en-US" sz="2000" dirty="0">
                <a:solidFill>
                  <a:schemeClr val="accent1"/>
                </a:solidFill>
              </a:rPr>
              <a:t>Christine Fox, SETDA</a:t>
            </a:r>
          </a:p>
          <a:p>
            <a:pPr defTabSz="609506">
              <a:defRPr/>
            </a:pPr>
            <a:r>
              <a:rPr lang="en-US" sz="2000" b="1" dirty="0">
                <a:solidFill>
                  <a:schemeClr val="accent1"/>
                </a:solidFill>
              </a:rPr>
              <a:t>State Perspective</a:t>
            </a:r>
          </a:p>
          <a:p>
            <a:pPr lvl="1" indent="-457189" defTabSz="609506">
              <a:defRPr/>
            </a:pPr>
            <a:r>
              <a:rPr lang="en-US" sz="2000" dirty="0">
                <a:solidFill>
                  <a:schemeClr val="accent1"/>
                </a:solidFill>
              </a:rPr>
              <a:t>Alan Griffin, Utah State Office of Education </a:t>
            </a:r>
          </a:p>
          <a:p>
            <a:pPr lvl="1" indent="-457189" defTabSz="609506">
              <a:defRPr/>
            </a:pPr>
            <a:r>
              <a:rPr lang="en-US" sz="2000" dirty="0">
                <a:solidFill>
                  <a:schemeClr val="accent1"/>
                </a:solidFill>
              </a:rPr>
              <a:t>Barbara </a:t>
            </a:r>
            <a:r>
              <a:rPr lang="en-US" sz="2000" dirty="0" err="1">
                <a:solidFill>
                  <a:schemeClr val="accent1"/>
                </a:solidFill>
              </a:rPr>
              <a:t>Soots</a:t>
            </a:r>
            <a:r>
              <a:rPr lang="en-US" sz="2000" dirty="0">
                <a:solidFill>
                  <a:schemeClr val="accent1"/>
                </a:solidFill>
              </a:rPr>
              <a:t>, Washington Department of Public Instruction</a:t>
            </a:r>
          </a:p>
          <a:p>
            <a:pPr defTabSz="609506">
              <a:defRPr/>
            </a:pPr>
            <a:r>
              <a:rPr lang="en-US" sz="2000" b="1" dirty="0">
                <a:solidFill>
                  <a:schemeClr val="accent1"/>
                </a:solidFill>
              </a:rPr>
              <a:t>Quality Instructional Materials for Learning Tool Overview</a:t>
            </a:r>
          </a:p>
          <a:p>
            <a:pPr lvl="1" defTabSz="609506">
              <a:defRPr/>
            </a:pPr>
            <a:r>
              <a:rPr lang="en-US" sz="2000" dirty="0">
                <a:solidFill>
                  <a:schemeClr val="accent1"/>
                </a:solidFill>
              </a:rPr>
              <a:t>Christine Fox, SETDA</a:t>
            </a:r>
            <a:endParaRPr lang="en-US" sz="2000" b="1" dirty="0">
              <a:solidFill>
                <a:schemeClr val="accent1"/>
              </a:solidFill>
            </a:endParaRPr>
          </a:p>
          <a:p>
            <a:pPr defTabSz="609506">
              <a:defRPr/>
            </a:pPr>
            <a:r>
              <a:rPr lang="en-US" sz="2000" b="1" dirty="0">
                <a:solidFill>
                  <a:schemeClr val="accent1"/>
                </a:solidFill>
              </a:rPr>
              <a:t>Q and A</a:t>
            </a:r>
          </a:p>
          <a:p>
            <a:pPr lvl="1" defTabSz="609506">
              <a:defRPr/>
            </a:pPr>
            <a:r>
              <a:rPr lang="en-US" sz="2000" dirty="0">
                <a:solidFill>
                  <a:schemeClr val="accent1"/>
                </a:solidFill>
              </a:rPr>
              <a:t>Facilitated by Christine Fox, SETDA</a:t>
            </a:r>
            <a:endParaRPr lang="en-US" sz="2000" b="1" dirty="0">
              <a:solidFill>
                <a:schemeClr val="accent1"/>
              </a:solidFill>
            </a:endParaRPr>
          </a:p>
          <a:p>
            <a:pPr lvl="1" defTabSz="609506">
              <a:defRPr/>
            </a:pPr>
            <a:endParaRPr lang="en-US" sz="2133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>
            <a:spLocks noGrp="1"/>
          </p:cNvSpPr>
          <p:nvPr>
            <p:ph type="title"/>
          </p:nvPr>
        </p:nvSpPr>
        <p:spPr>
          <a:xfrm>
            <a:off x="609600" y="259671"/>
            <a:ext cx="10972800" cy="809191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Resources Bank</a:t>
            </a:r>
            <a:endParaRPr lang="en-US" b="1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8658"/>
            <a:ext cx="11328400" cy="52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8"/>
          <p:cNvSpPr>
            <a:spLocks noGrp="1"/>
          </p:cNvSpPr>
          <p:nvPr>
            <p:ph type="title"/>
          </p:nvPr>
        </p:nvSpPr>
        <p:spPr>
          <a:xfrm>
            <a:off x="1403048" y="288701"/>
            <a:ext cx="10972800" cy="809191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Continue the Conversation</a:t>
            </a:r>
            <a:endParaRPr lang="en-US" b="1" dirty="0">
              <a:latin typeface="Arial" charset="0"/>
            </a:endParaRP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524934" y="2078645"/>
            <a:ext cx="10877549" cy="3886199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 algn="ctr" defTabSz="609506">
              <a:buNone/>
              <a:defRPr/>
            </a:pPr>
            <a:r>
              <a:rPr lang="en-US" sz="3733" b="1" dirty="0">
                <a:solidFill>
                  <a:srgbClr val="4F81BD"/>
                </a:solidFill>
              </a:rPr>
              <a:t>Join the online community</a:t>
            </a:r>
          </a:p>
          <a:p>
            <a:pPr marL="609585" lvl="1" indent="0" algn="ctr" defTabSz="609506">
              <a:buNone/>
              <a:defRPr/>
            </a:pPr>
            <a:endParaRPr lang="en-US" sz="3733" dirty="0">
              <a:solidFill>
                <a:srgbClr val="4F81BD"/>
              </a:solidFill>
            </a:endParaRPr>
          </a:p>
          <a:p>
            <a:pPr marL="609585" lvl="1" indent="0" algn="ctr" defTabSz="609506">
              <a:buNone/>
              <a:defRPr/>
            </a:pPr>
            <a:r>
              <a:rPr lang="en-US" sz="3733" b="1" dirty="0">
                <a:solidFill>
                  <a:srgbClr val="4F81BD"/>
                </a:solidFill>
              </a:rPr>
              <a:t>Essential Elements for Digital Content</a:t>
            </a:r>
            <a:endParaRPr lang="en-US" sz="3733" dirty="0">
              <a:solidFill>
                <a:srgbClr val="4F81BD"/>
              </a:solidFill>
            </a:endParaRPr>
          </a:p>
          <a:p>
            <a:pPr marL="609585" lvl="1" indent="0" algn="ctr" defTabSz="609506">
              <a:buNone/>
              <a:defRPr/>
            </a:pPr>
            <a:r>
              <a:rPr lang="en-US" sz="3733" dirty="0">
                <a:solidFill>
                  <a:srgbClr val="4F81BD"/>
                </a:solidFill>
                <a:hlinkClick r:id="rId2"/>
              </a:rPr>
              <a:t>http://www.edweb.net/digitalcontent</a:t>
            </a:r>
            <a:r>
              <a:rPr lang="en-US" sz="3733" dirty="0">
                <a:solidFill>
                  <a:srgbClr val="4F81BD"/>
                </a:solidFill>
              </a:rPr>
              <a:t>            </a:t>
            </a:r>
          </a:p>
          <a:p>
            <a:pPr marL="609585" lvl="1" indent="0" algn="ctr" defTabSz="609506">
              <a:buNone/>
              <a:defRPr/>
            </a:pPr>
            <a:r>
              <a:rPr lang="en-US" sz="3733" b="1" dirty="0">
                <a:solidFill>
                  <a:srgbClr val="4F81BD"/>
                </a:solidFill>
              </a:rPr>
              <a:t>Follow @SETDA on Twitter</a:t>
            </a:r>
          </a:p>
        </p:txBody>
      </p:sp>
    </p:spTree>
    <p:extLst>
      <p:ext uri="{BB962C8B-B14F-4D97-AF65-F5344CB8AC3E}">
        <p14:creationId xmlns:p14="http://schemas.microsoft.com/office/powerpoint/2010/main" val="17607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SETDA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9197"/>
            <a:ext cx="10972800" cy="4755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dirty="0">
                <a:solidFill>
                  <a:srgbClr val="007DB1"/>
                </a:solidFill>
              </a:rPr>
              <a:t>SETDA is a 15 year old non-profit that serves, supports, and represents U.S. state digital learning leaders. </a:t>
            </a:r>
          </a:p>
          <a:p>
            <a:pPr marL="0" indent="0">
              <a:buNone/>
            </a:pPr>
            <a:endParaRPr lang="en-US" sz="1067" dirty="0">
              <a:solidFill>
                <a:srgbClr val="007DB1"/>
              </a:solidFill>
            </a:endParaRPr>
          </a:p>
          <a:p>
            <a:pPr marL="0" indent="0">
              <a:buNone/>
            </a:pPr>
            <a:r>
              <a:rPr lang="en-US" sz="2667" dirty="0">
                <a:solidFill>
                  <a:srgbClr val="007DB1"/>
                </a:solidFill>
              </a:rPr>
              <a:t>Mission is to build and increase the capacity of state and national leaders to improve education through technology policy and practice.</a:t>
            </a:r>
          </a:p>
          <a:p>
            <a:pPr marL="0" indent="0">
              <a:buNone/>
            </a:pPr>
            <a:r>
              <a:rPr lang="en-US" sz="2267" dirty="0">
                <a:solidFill>
                  <a:srgbClr val="007DB1"/>
                </a:solidFill>
              </a:rPr>
              <a:t>Forum for:</a:t>
            </a:r>
          </a:p>
          <a:p>
            <a:pPr lvl="1"/>
            <a:r>
              <a:rPr lang="en-US" sz="1867" dirty="0">
                <a:solidFill>
                  <a:srgbClr val="007DB1"/>
                </a:solidFill>
              </a:rPr>
              <a:t>Advocacy for policy and practice</a:t>
            </a:r>
          </a:p>
          <a:p>
            <a:pPr lvl="1"/>
            <a:r>
              <a:rPr lang="en-US" sz="1867" dirty="0">
                <a:solidFill>
                  <a:srgbClr val="007DB1"/>
                </a:solidFill>
              </a:rPr>
              <a:t>Professional learning</a:t>
            </a:r>
          </a:p>
          <a:p>
            <a:pPr lvl="1"/>
            <a:r>
              <a:rPr lang="en-US" sz="1867" dirty="0">
                <a:solidFill>
                  <a:srgbClr val="007DB1"/>
                </a:solidFill>
              </a:rPr>
              <a:t>Inter-state collaboration</a:t>
            </a:r>
          </a:p>
          <a:p>
            <a:pPr lvl="1"/>
            <a:r>
              <a:rPr lang="en-US" sz="1867" dirty="0">
                <a:solidFill>
                  <a:srgbClr val="007DB1"/>
                </a:solidFill>
              </a:rPr>
              <a:t>Public-private partnerships</a:t>
            </a:r>
          </a:p>
          <a:p>
            <a:pPr lvl="1"/>
            <a:r>
              <a:rPr lang="en-US" sz="1867" dirty="0">
                <a:solidFill>
                  <a:srgbClr val="007DB1"/>
                </a:solidFill>
              </a:rPr>
              <a:t>State - federal relations</a:t>
            </a:r>
          </a:p>
          <a:p>
            <a:endParaRPr lang="en-US" dirty="0">
              <a:solidFill>
                <a:srgbClr val="007DB1"/>
              </a:solidFill>
            </a:endParaRPr>
          </a:p>
        </p:txBody>
      </p:sp>
      <p:pic>
        <p:nvPicPr>
          <p:cNvPr id="4" name="Shape 384" descr="Screen Shot 2016-09-04 at 7.30.30 A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55424" y="3996952"/>
            <a:ext cx="1342577" cy="1650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3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208" y="48734"/>
            <a:ext cx="11960908" cy="1087807"/>
          </a:xfrm>
        </p:spPr>
        <p:txBody>
          <a:bodyPr>
            <a:noAutofit/>
          </a:bodyPr>
          <a:lstStyle/>
          <a:p>
            <a:r>
              <a:rPr lang="en-US" sz="2933" dirty="0"/>
              <a:t>   Tools and Resources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170482" y="6214820"/>
            <a:ext cx="7315199" cy="30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ut_of_Print_thumbnai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013" y="1363404"/>
            <a:ext cx="2355329" cy="2284264"/>
          </a:xfrm>
          <a:prstGeom prst="rect">
            <a:avLst/>
          </a:prstGeom>
        </p:spPr>
      </p:pic>
      <p:sp>
        <p:nvSpPr>
          <p:cNvPr id="9" name="Content Placeholder 9"/>
          <p:cNvSpPr txBox="1">
            <a:spLocks/>
          </p:cNvSpPr>
          <p:nvPr/>
        </p:nvSpPr>
        <p:spPr bwMode="auto">
          <a:xfrm>
            <a:off x="321815" y="1492577"/>
            <a:ext cx="7391198" cy="42997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667" dirty="0">
                <a:latin typeface="Arial" charset="0"/>
                <a:cs typeface="Arial" charset="0"/>
              </a:rPr>
              <a:t>SETDA has a track record of advocacy for digital learning:</a:t>
            </a:r>
          </a:p>
          <a:p>
            <a:pPr marL="0" indent="0" eaLnBrk="1" hangingPunct="1">
              <a:buNone/>
            </a:pPr>
            <a:endParaRPr lang="en-US" sz="2667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Digital Instructional Materials Acquisition Policies Portal (updates spring 2017 </a:t>
            </a:r>
            <a:r>
              <a:rPr lang="mr-IN" sz="2000" dirty="0" smtClean="0">
                <a:latin typeface="Arial" charset="0"/>
                <a:cs typeface="Arial" charset="0"/>
              </a:rPr>
              <a:t>–</a:t>
            </a:r>
            <a:r>
              <a:rPr lang="en-US" sz="2000" dirty="0" smtClean="0">
                <a:latin typeface="Arial" charset="0"/>
                <a:cs typeface="Arial" charset="0"/>
              </a:rPr>
              <a:t> launch 2015 ) 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Navigating </a:t>
            </a:r>
            <a:r>
              <a:rPr lang="en-US" sz="2000" dirty="0">
                <a:latin typeface="Arial" charset="0"/>
                <a:cs typeface="Arial" charset="0"/>
              </a:rPr>
              <a:t>the Digital Shift </a:t>
            </a:r>
            <a:r>
              <a:rPr lang="en-US" sz="2000" dirty="0" smtClean="0">
                <a:latin typeface="Arial" charset="0"/>
                <a:cs typeface="Arial" charset="0"/>
              </a:rPr>
              <a:t>2015</a:t>
            </a:r>
          </a:p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Digital Content Policy Briefs 2014-2015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Out </a:t>
            </a:r>
            <a:r>
              <a:rPr lang="en-US" sz="2000" dirty="0">
                <a:latin typeface="Arial" charset="0"/>
                <a:cs typeface="Arial" charset="0"/>
              </a:rPr>
              <a:t>of Print Report </a:t>
            </a:r>
            <a:r>
              <a:rPr lang="en-US" sz="2000" dirty="0" smtClean="0">
                <a:latin typeface="Arial" charset="0"/>
                <a:cs typeface="Arial" charset="0"/>
              </a:rPr>
              <a:t>2012</a:t>
            </a:r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Broadband </a:t>
            </a:r>
            <a:r>
              <a:rPr lang="en-US" sz="2000" dirty="0">
                <a:latin typeface="Arial" charset="0"/>
                <a:cs typeface="Arial" charset="0"/>
              </a:rPr>
              <a:t>Imperative </a:t>
            </a:r>
            <a:r>
              <a:rPr lang="en-US" sz="2000" dirty="0" smtClean="0">
                <a:latin typeface="Arial" charset="0"/>
                <a:cs typeface="Arial" charset="0"/>
              </a:rPr>
              <a:t>II 2016</a:t>
            </a:r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State K-12 Broadband Leadership </a:t>
            </a:r>
            <a:r>
              <a:rPr lang="en-US" sz="2000" dirty="0" smtClean="0">
                <a:latin typeface="Arial" charset="0"/>
                <a:cs typeface="Arial" charset="0"/>
              </a:rPr>
              <a:t>2016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E-rate </a:t>
            </a:r>
            <a:r>
              <a:rPr lang="en-US" sz="2000" dirty="0">
                <a:latin typeface="Arial" charset="0"/>
                <a:cs typeface="Arial" charset="0"/>
              </a:rPr>
              <a:t>Modernization Toolkit </a:t>
            </a:r>
            <a:r>
              <a:rPr lang="en-US" sz="2000" dirty="0" smtClean="0">
                <a:latin typeface="Arial" charset="0"/>
                <a:cs typeface="Arial" charset="0"/>
              </a:rPr>
              <a:t>2015</a:t>
            </a:r>
          </a:p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Broadband Imperative 2012</a:t>
            </a: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11" name="Shape 406" descr="DMAPS_cover6.jp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5505" y="1969135"/>
            <a:ext cx="2128842" cy="191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407" descr="DMAPS_500x500[4].jpg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03316" y="4279141"/>
            <a:ext cx="1870223" cy="151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421" descr="BbandImperativeII_MiniCover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63748" y="2681206"/>
            <a:ext cx="1889499" cy="195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4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047749" y="157163"/>
            <a:ext cx="10972800" cy="965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charset="0"/>
              </a:rPr>
              <a:t>Thank </a:t>
            </a:r>
            <a:r>
              <a:rPr lang="en-US" b="1" dirty="0">
                <a:latin typeface="Arial" charset="0"/>
              </a:rPr>
              <a:t>You</a:t>
            </a:r>
          </a:p>
        </p:txBody>
      </p:sp>
      <p:pic>
        <p:nvPicPr>
          <p:cNvPr id="76803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773" y="1780233"/>
            <a:ext cx="6218457" cy="279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0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85751" y="204558"/>
            <a:ext cx="10972800" cy="965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charset="0"/>
              </a:rPr>
              <a:t>Rationale</a:t>
            </a:r>
            <a:endParaRPr lang="en-US" b="1" dirty="0">
              <a:latin typeface="Arial" charset="0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608865" y="2031032"/>
            <a:ext cx="7725275" cy="42119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sz="3733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285751" y="1456849"/>
            <a:ext cx="11658600" cy="42438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000" dirty="0">
                <a:solidFill>
                  <a:srgbClr val="9BBB59"/>
                </a:solidFill>
              </a:rPr>
              <a:t>Based on requests from state leaders, the Guide to Quality Instructional Materials supports the ability to establish or enhance state level review processes and to provide guidance to districts. </a:t>
            </a:r>
            <a:endParaRPr lang="en-US" sz="2000" b="1" dirty="0">
              <a:solidFill>
                <a:srgbClr val="9BBB59"/>
              </a:solidFill>
            </a:endParaRPr>
          </a:p>
          <a:p>
            <a:pPr marL="0" indent="0" eaLnBrk="1" hangingPunct="1">
              <a:buNone/>
            </a:pPr>
            <a:r>
              <a:rPr lang="en-US" sz="2000" b="1" dirty="0">
                <a:solidFill>
                  <a:srgbClr val="9BBB59"/>
                </a:solidFill>
              </a:rPr>
              <a:t>This guide may be used to:</a:t>
            </a:r>
          </a:p>
          <a:p>
            <a:pPr marL="914377" lvl="1" indent="-380990" eaLnBrk="1" hangingPunct="1"/>
            <a:r>
              <a:rPr lang="en-US" sz="2000" dirty="0">
                <a:solidFill>
                  <a:srgbClr val="9BBB59"/>
                </a:solidFill>
              </a:rPr>
              <a:t>Provide guidance to schools, districts and states regarding the selection of instructional materials</a:t>
            </a:r>
          </a:p>
          <a:p>
            <a:pPr marL="914377" lvl="1" indent="-380990" eaLnBrk="1" hangingPunct="1"/>
            <a:r>
              <a:rPr lang="en-US" sz="2000" dirty="0">
                <a:solidFill>
                  <a:srgbClr val="9BBB59"/>
                </a:solidFill>
              </a:rPr>
              <a:t>Inform instructional materials adoption policies and ongoing review processes at the state level</a:t>
            </a:r>
          </a:p>
          <a:p>
            <a:pPr marL="914377" lvl="1" indent="-380990" eaLnBrk="1" hangingPunct="1"/>
            <a:r>
              <a:rPr lang="en-US" sz="2000" dirty="0">
                <a:solidFill>
                  <a:srgbClr val="9BBB59"/>
                </a:solidFill>
              </a:rPr>
              <a:t>Encourage state leadership as related to instructional materials selection and procurement</a:t>
            </a:r>
          </a:p>
          <a:p>
            <a:pPr marL="914377" lvl="1" indent="-380990" eaLnBrk="1" hangingPunct="1"/>
            <a:r>
              <a:rPr lang="en-US" sz="2000" dirty="0">
                <a:solidFill>
                  <a:srgbClr val="9BBB59"/>
                </a:solidFill>
              </a:rPr>
              <a:t>Inform the private sector with an outline of considerations regarding the instructional materials selection and adoption process</a:t>
            </a:r>
          </a:p>
          <a:p>
            <a:pPr marL="914377" lvl="1" indent="-380990" eaLnBrk="1" hangingPunct="1"/>
            <a:r>
              <a:rPr lang="en-US" sz="2000" dirty="0">
                <a:solidFill>
                  <a:srgbClr val="9BBB59"/>
                </a:solidFill>
              </a:rPr>
              <a:t>Share resources for a variety of stakeholders involved in the process of selecting instructional materials</a:t>
            </a:r>
          </a:p>
          <a:p>
            <a:pPr algn="ctr" eaLnBrk="1" hangingPunct="1"/>
            <a:endParaRPr lang="en-US" sz="1867" dirty="0">
              <a:solidFill>
                <a:srgbClr val="9BBB59"/>
              </a:solidFill>
            </a:endParaRPr>
          </a:p>
          <a:p>
            <a:pPr marL="0" indent="0" algn="ctr" eaLnBrk="1" hangingPunct="1">
              <a:buNone/>
            </a:pPr>
            <a:endParaRPr lang="en-US" sz="1867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785980" y="149389"/>
            <a:ext cx="10972800" cy="965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Project Background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405665" y="1878632"/>
            <a:ext cx="7725275" cy="42119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sz="3733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608865" y="2031032"/>
            <a:ext cx="7725275" cy="42119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sz="3733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785980" y="1628299"/>
            <a:ext cx="10510672" cy="41009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en-US" sz="1867" dirty="0"/>
          </a:p>
          <a:p>
            <a:pPr eaLnBrk="1" hangingPunct="1"/>
            <a:r>
              <a:rPr lang="en-US" sz="2933" dirty="0">
                <a:solidFill>
                  <a:srgbClr val="9BBB59"/>
                </a:solidFill>
              </a:rPr>
              <a:t>Taskforce: state and district leaders and private sector partners </a:t>
            </a:r>
          </a:p>
          <a:p>
            <a:pPr eaLnBrk="1" hangingPunct="1"/>
            <a:r>
              <a:rPr lang="en-US" sz="2933" dirty="0">
                <a:solidFill>
                  <a:srgbClr val="9BBB59"/>
                </a:solidFill>
              </a:rPr>
              <a:t>In-Person Focus groups Interviews with state procurement officers</a:t>
            </a:r>
          </a:p>
          <a:p>
            <a:pPr eaLnBrk="1" hangingPunct="1"/>
            <a:r>
              <a:rPr lang="en-US" sz="2933" dirty="0">
                <a:solidFill>
                  <a:srgbClr val="9BBB59"/>
                </a:solidFill>
              </a:rPr>
              <a:t>Online Collaboration</a:t>
            </a:r>
          </a:p>
          <a:p>
            <a:pPr eaLnBrk="1" hangingPunct="1"/>
            <a:r>
              <a:rPr lang="en-US" sz="2933" dirty="0">
                <a:solidFill>
                  <a:srgbClr val="9BBB59"/>
                </a:solidFill>
              </a:rPr>
              <a:t>Independent research</a:t>
            </a:r>
          </a:p>
          <a:p>
            <a:pPr eaLnBrk="1" hangingPunct="1"/>
            <a:r>
              <a:rPr lang="en-US" sz="2933" dirty="0">
                <a:solidFill>
                  <a:srgbClr val="9BBB59"/>
                </a:solidFill>
              </a:rPr>
              <a:t>External Reviewers: CCSSO, SIMRA, CAST</a:t>
            </a:r>
          </a:p>
          <a:p>
            <a:pPr eaLnBrk="1" hangingPunct="1"/>
            <a:endParaRPr lang="en-US" sz="2933" dirty="0">
              <a:solidFill>
                <a:srgbClr val="9BBB59"/>
              </a:solidFill>
            </a:endParaRPr>
          </a:p>
          <a:p>
            <a:pPr algn="ctr" eaLnBrk="1" hangingPunct="1"/>
            <a:endParaRPr lang="en-US" sz="2667" dirty="0">
              <a:solidFill>
                <a:srgbClr val="9BBB59"/>
              </a:solidFill>
            </a:endParaRPr>
          </a:p>
          <a:p>
            <a:pPr algn="ctr" eaLnBrk="1" hangingPunct="1"/>
            <a:endParaRPr lang="en-US" sz="2667" dirty="0">
              <a:solidFill>
                <a:srgbClr val="9BBB59"/>
              </a:solidFill>
            </a:endParaRPr>
          </a:p>
          <a:p>
            <a:pPr marL="0" indent="0" algn="ctr" eaLnBrk="1" hangingPunct="1">
              <a:buNone/>
            </a:pPr>
            <a:endParaRPr lang="en-US" sz="2667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785977" y="123989"/>
            <a:ext cx="10972800" cy="965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Special Thank You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405665" y="1878632"/>
            <a:ext cx="7725275" cy="42119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sz="3733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608865" y="2031032"/>
            <a:ext cx="7725275" cy="42119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sz="3733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595822" y="1615599"/>
            <a:ext cx="11353111" cy="41009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en-US" sz="1867" dirty="0"/>
          </a:p>
          <a:p>
            <a:pPr eaLnBrk="1" hangingPunct="1"/>
            <a:r>
              <a:rPr lang="en-US" sz="2933" dirty="0">
                <a:solidFill>
                  <a:srgbClr val="9BBB59"/>
                </a:solidFill>
              </a:rPr>
              <a:t>Taskforce Members</a:t>
            </a:r>
          </a:p>
          <a:p>
            <a:pPr eaLnBrk="1" hangingPunct="1"/>
            <a:r>
              <a:rPr lang="en-US" sz="2933" dirty="0">
                <a:solidFill>
                  <a:srgbClr val="9BBB59"/>
                </a:solidFill>
              </a:rPr>
              <a:t>Taskforce Chairs	</a:t>
            </a:r>
          </a:p>
          <a:p>
            <a:pPr lvl="1" eaLnBrk="1" hangingPunct="1"/>
            <a:r>
              <a:rPr lang="en-US" sz="2933" dirty="0">
                <a:solidFill>
                  <a:srgbClr val="9BBB59"/>
                </a:solidFill>
              </a:rPr>
              <a:t>Kurt Bernhardt, Executive Director of Education Technology, Oklahoma State Department of Education </a:t>
            </a:r>
          </a:p>
          <a:p>
            <a:pPr lvl="1" eaLnBrk="1" hangingPunct="1"/>
            <a:r>
              <a:rPr lang="en-US" sz="2933" dirty="0">
                <a:solidFill>
                  <a:srgbClr val="9BBB59"/>
                </a:solidFill>
              </a:rPr>
              <a:t>Barbara </a:t>
            </a:r>
            <a:r>
              <a:rPr lang="en-US" sz="2933" dirty="0" err="1">
                <a:solidFill>
                  <a:srgbClr val="9BBB59"/>
                </a:solidFill>
              </a:rPr>
              <a:t>Soots</a:t>
            </a:r>
            <a:r>
              <a:rPr lang="en-US" sz="2933" dirty="0">
                <a:solidFill>
                  <a:srgbClr val="9BBB59"/>
                </a:solidFill>
              </a:rPr>
              <a:t>, Washington State Department of Public Instruction</a:t>
            </a:r>
          </a:p>
          <a:p>
            <a:pPr eaLnBrk="1" hangingPunct="1"/>
            <a:r>
              <a:rPr lang="en-US" sz="2933" dirty="0">
                <a:solidFill>
                  <a:srgbClr val="9BBB59"/>
                </a:solidFill>
              </a:rPr>
              <a:t>Co-Author Rachel Jones, Educational Consultant</a:t>
            </a:r>
          </a:p>
          <a:p>
            <a:pPr algn="ctr" eaLnBrk="1" hangingPunct="1"/>
            <a:endParaRPr lang="en-US" sz="2933" dirty="0">
              <a:solidFill>
                <a:srgbClr val="9BBB59"/>
              </a:solidFill>
            </a:endParaRPr>
          </a:p>
          <a:p>
            <a:pPr marL="0" indent="0" algn="ctr" eaLnBrk="1" hangingPunct="1">
              <a:buNone/>
            </a:pPr>
            <a:endParaRPr lang="en-US" sz="2933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500</Words>
  <Application>Microsoft Macintosh PowerPoint</Application>
  <PresentationFormat>Widescreen</PresentationFormat>
  <Paragraphs>111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ＭＳ Ｐゴシック</vt:lpstr>
      <vt:lpstr>Arial</vt:lpstr>
      <vt:lpstr>2_Office Theme</vt:lpstr>
      <vt:lpstr>Custom Design</vt:lpstr>
      <vt:lpstr>PowerPoint Presentation</vt:lpstr>
      <vt:lpstr>Agenda </vt:lpstr>
      <vt:lpstr>About SETDA</vt:lpstr>
      <vt:lpstr>   Tools and Resources</vt:lpstr>
      <vt:lpstr>PowerPoint Presentation</vt:lpstr>
      <vt:lpstr>Thank You</vt:lpstr>
      <vt:lpstr>Rationale</vt:lpstr>
      <vt:lpstr>Project Background</vt:lpstr>
      <vt:lpstr>Special Thank You</vt:lpstr>
      <vt:lpstr>What is Quality ? </vt:lpstr>
      <vt:lpstr>Topics &amp; SubTopics</vt:lpstr>
      <vt:lpstr>Need for State Leadership</vt:lpstr>
      <vt:lpstr>Sustained Support</vt:lpstr>
      <vt:lpstr>Site Walk Through</vt:lpstr>
      <vt:lpstr>Home Page</vt:lpstr>
      <vt:lpstr>Subcategories &amp; Action Steps</vt:lpstr>
      <vt:lpstr>Embedded Resources</vt:lpstr>
      <vt:lpstr> Comprehensive Access to Rubrics/Tools </vt:lpstr>
      <vt:lpstr>Snapshot – State Review Processes Chart  http://qualitycontent.setda.org/summary/</vt:lpstr>
      <vt:lpstr>Resources Bank</vt:lpstr>
      <vt:lpstr>Continue the Conversation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Regina Dripps</dc:creator>
  <cp:lastModifiedBy>Microsoft Office User</cp:lastModifiedBy>
  <cp:revision>101</cp:revision>
  <dcterms:created xsi:type="dcterms:W3CDTF">2016-02-18T21:32:52Z</dcterms:created>
  <dcterms:modified xsi:type="dcterms:W3CDTF">2017-02-09T16:51:27Z</dcterms:modified>
</cp:coreProperties>
</file>