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3"/>
  </p:notesMasterIdLst>
  <p:sldIdLst>
    <p:sldId id="277" r:id="rId2"/>
    <p:sldId id="263" r:id="rId3"/>
    <p:sldId id="262" r:id="rId4"/>
    <p:sldId id="273" r:id="rId5"/>
    <p:sldId id="264" r:id="rId6"/>
    <p:sldId id="269" r:id="rId7"/>
    <p:sldId id="260" r:id="rId8"/>
    <p:sldId id="276" r:id="rId9"/>
    <p:sldId id="268" r:id="rId10"/>
    <p:sldId id="267" r:id="rId11"/>
    <p:sldId id="274"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65" d="100"/>
          <a:sy n="165" d="100"/>
        </p:scale>
        <p:origin x="664" y="1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9"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012A-C9AA-47C8-B7B7-2CF78C13F013}" type="datetimeFigureOut">
              <a:rPr lang="en-US" smtClean="0"/>
              <a:t>3/13/18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F8E72-47B2-452D-A02E-C58BE1110351}" type="slidenum">
              <a:rPr lang="en-US" smtClean="0"/>
              <a:t>‹#›</a:t>
            </a:fld>
            <a:endParaRPr lang="en-US"/>
          </a:p>
        </p:txBody>
      </p:sp>
    </p:spTree>
    <p:extLst>
      <p:ext uri="{BB962C8B-B14F-4D97-AF65-F5344CB8AC3E}">
        <p14:creationId xmlns:p14="http://schemas.microsoft.com/office/powerpoint/2010/main" val="1293379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10"/>
          </p:nvPr>
        </p:nvSpPr>
        <p:spPr/>
        <p:txBody>
          <a:bodyPr/>
          <a:lstStyle/>
          <a:p>
            <a:fld id="{E7FF8E72-47B2-452D-A02E-C58BE1110351}" type="slidenum">
              <a:rPr lang="en-US" smtClean="0"/>
              <a:t>3</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Stakeholder toolkit, page 1-2.</a:t>
            </a:r>
          </a:p>
        </p:txBody>
      </p:sp>
      <p:sp>
        <p:nvSpPr>
          <p:cNvPr id="4" name="Slide Number Placeholder 3"/>
          <p:cNvSpPr>
            <a:spLocks noGrp="1"/>
          </p:cNvSpPr>
          <p:nvPr>
            <p:ph type="sldNum" sz="quarter" idx="10"/>
          </p:nvPr>
        </p:nvSpPr>
        <p:spPr/>
        <p:txBody>
          <a:bodyPr/>
          <a:lstStyle/>
          <a:p>
            <a:fld id="{E7FF8E72-47B2-452D-A02E-C58BE1110351}" type="slidenum">
              <a:rPr lang="en-US" smtClean="0"/>
              <a:t>4</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1-2.</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5</a:t>
            </a:fld>
            <a:endParaRPr lang="en-US"/>
          </a:p>
        </p:txBody>
      </p:sp>
    </p:spTree>
    <p:extLst>
      <p:ext uri="{BB962C8B-B14F-4D97-AF65-F5344CB8AC3E}">
        <p14:creationId xmlns:p14="http://schemas.microsoft.com/office/powerpoint/2010/main" val="58675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Kayla </a:t>
            </a:r>
            <a:r>
              <a:rPr lang="en-US" sz="1200" kern="1200" dirty="0" err="1">
                <a:solidFill>
                  <a:schemeClr val="tx1"/>
                </a:solidFill>
                <a:effectLst/>
                <a:latin typeface="+mn-lt"/>
                <a:ea typeface="+mn-ea"/>
                <a:cs typeface="+mn-cs"/>
              </a:rPr>
              <a:t>Delzer</a:t>
            </a:r>
            <a:r>
              <a:rPr lang="en-US" sz="1200" kern="1200" dirty="0">
                <a:solidFill>
                  <a:schemeClr val="tx1"/>
                </a:solidFill>
                <a:effectLst/>
                <a:latin typeface="+mn-lt"/>
                <a:ea typeface="+mn-ea"/>
                <a:cs typeface="+mn-cs"/>
              </a:rPr>
              <a:t> speaks about her mission to revitalize learning and the classroom environment. Kayla explains how to release the power in the classroom by giving students ownership of their learning and making it relevant to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Digital Learning in Action, page 5.</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6</a:t>
            </a:fld>
            <a:endParaRPr lang="en-US"/>
          </a:p>
        </p:txBody>
      </p:sp>
    </p:spTree>
    <p:extLst>
      <p:ext uri="{BB962C8B-B14F-4D97-AF65-F5344CB8AC3E}">
        <p14:creationId xmlns:p14="http://schemas.microsoft.com/office/powerpoint/2010/main" val="3800040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Role of teachers in the digital age</a:t>
            </a:r>
          </a:p>
        </p:txBody>
      </p:sp>
      <p:sp>
        <p:nvSpPr>
          <p:cNvPr id="4" name="Slide Number Placeholder 3"/>
          <p:cNvSpPr>
            <a:spLocks noGrp="1"/>
          </p:cNvSpPr>
          <p:nvPr>
            <p:ph type="sldNum" sz="quarter" idx="10"/>
          </p:nvPr>
        </p:nvSpPr>
        <p:spPr/>
        <p:txBody>
          <a:bodyPr/>
          <a:lstStyle/>
          <a:p>
            <a:fld id="{E7FF8E72-47B2-452D-A02E-C58BE1110351}" type="slidenum">
              <a:rPr lang="en-US" smtClean="0"/>
              <a:t>7</a:t>
            </a:fld>
            <a:endParaRPr lang="en-US"/>
          </a:p>
        </p:txBody>
      </p:sp>
    </p:spTree>
    <p:extLst>
      <p:ext uri="{BB962C8B-B14F-4D97-AF65-F5344CB8AC3E}">
        <p14:creationId xmlns:p14="http://schemas.microsoft.com/office/powerpoint/2010/main" val="1105702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3. These are sample questions to engage stakeholders. Feel free to modify to meet our needs</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8</a:t>
            </a:fld>
            <a:endParaRPr lang="en-US"/>
          </a:p>
        </p:txBody>
      </p:sp>
    </p:spTree>
    <p:extLst>
      <p:ext uri="{BB962C8B-B14F-4D97-AF65-F5344CB8AC3E}">
        <p14:creationId xmlns:p14="http://schemas.microsoft.com/office/powerpoint/2010/main" val="657077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4. These are sample questions to engage stakeholders. Feel free to modify to meet our needs.</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9</a:t>
            </a:fld>
            <a:endParaRPr lang="en-US"/>
          </a:p>
        </p:txBody>
      </p:sp>
    </p:spTree>
    <p:extLst>
      <p:ext uri="{BB962C8B-B14F-4D97-AF65-F5344CB8AC3E}">
        <p14:creationId xmlns:p14="http://schemas.microsoft.com/office/powerpoint/2010/main" val="2967281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4. These are sample questions to engage stakeholders. Feel free to modify to meet our needs.</a:t>
            </a:r>
          </a:p>
        </p:txBody>
      </p:sp>
      <p:sp>
        <p:nvSpPr>
          <p:cNvPr id="4" name="Slide Number Placeholder 3"/>
          <p:cNvSpPr>
            <a:spLocks noGrp="1"/>
          </p:cNvSpPr>
          <p:nvPr>
            <p:ph type="sldNum" sz="quarter" idx="10"/>
          </p:nvPr>
        </p:nvSpPr>
        <p:spPr/>
        <p:txBody>
          <a:bodyPr/>
          <a:lstStyle/>
          <a:p>
            <a:fld id="{E7FF8E72-47B2-452D-A02E-C58BE1110351}" type="slidenum">
              <a:rPr lang="en-US" smtClean="0"/>
              <a:t>10</a:t>
            </a:fld>
            <a:endParaRPr lang="en-US"/>
          </a:p>
        </p:txBody>
      </p:sp>
    </p:spTree>
    <p:extLst>
      <p:ext uri="{BB962C8B-B14F-4D97-AF65-F5344CB8AC3E}">
        <p14:creationId xmlns:p14="http://schemas.microsoft.com/office/powerpoint/2010/main" val="2642357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90064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976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620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3664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996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9621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7663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6645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40844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900617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ed.gov/es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ch.ed.gov/files/2017/01/NETP1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2.ed.gov/policy/elsec/leg/essa/essassaegrantguid10212016.pdf"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3.jpeg"/><Relationship Id="rId1" Type="http://schemas.openxmlformats.org/officeDocument/2006/relationships/video" Target="https://www.youtube.com/embed/w6vVXmwYvgs" TargetMode="Externa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tech.ed.gov/" TargetMode="External"/><Relationship Id="rId4" Type="http://schemas.openxmlformats.org/officeDocument/2006/relationships/hyperlink" Target="http://www.aft.org/" TargetMode="External"/><Relationship Id="rId5" Type="http://schemas.openxmlformats.org/officeDocument/2006/relationships/hyperlink" Target="http://www.iste.org/" TargetMode="External"/><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424047" y="3394129"/>
            <a:ext cx="1673817" cy="461665"/>
          </a:xfrm>
          <a:prstGeom prst="rect">
            <a:avLst/>
          </a:prstGeom>
          <a:noFill/>
        </p:spPr>
        <p:txBody>
          <a:bodyPr wrap="square" rtlCol="0">
            <a:spAutoFit/>
          </a:bodyPr>
          <a:lstStyle/>
          <a:p>
            <a:r>
              <a:rPr lang="en-US" sz="2400" b="1" dirty="0">
                <a:solidFill>
                  <a:srgbClr val="00A79D"/>
                </a:solidFill>
              </a:rPr>
              <a:t>Teachers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67742C-6C9C-4F1C-BC2D-FF4730BDC822}"/>
              </a:ext>
            </a:extLst>
          </p:cNvPr>
          <p:cNvSpPr>
            <a:spLocks noGrp="1"/>
          </p:cNvSpPr>
          <p:nvPr>
            <p:ph type="title"/>
          </p:nvPr>
        </p:nvSpPr>
        <p:spPr/>
        <p:txBody>
          <a:bodyPr/>
          <a:lstStyle/>
          <a:p>
            <a:r>
              <a:rPr lang="en-US" dirty="0"/>
              <a:t>Digital Citizenship</a:t>
            </a:r>
          </a:p>
        </p:txBody>
      </p:sp>
      <p:sp>
        <p:nvSpPr>
          <p:cNvPr id="3" name="Content Placeholder 2">
            <a:extLst>
              <a:ext uri="{FF2B5EF4-FFF2-40B4-BE49-F238E27FC236}">
                <a16:creationId xmlns:a16="http://schemas.microsoft.com/office/drawing/2014/main" xmlns="" id="{1C89A6D0-8103-455A-900D-A3C9ECFB1982}"/>
              </a:ext>
            </a:extLst>
          </p:cNvPr>
          <p:cNvSpPr>
            <a:spLocks noGrp="1"/>
          </p:cNvSpPr>
          <p:nvPr>
            <p:ph idx="1"/>
          </p:nvPr>
        </p:nvSpPr>
        <p:spPr>
          <a:xfrm>
            <a:off x="457200" y="1200150"/>
            <a:ext cx="8229600" cy="3608069"/>
          </a:xfrm>
        </p:spPr>
        <p:txBody>
          <a:bodyPr>
            <a:normAutofit/>
          </a:bodyPr>
          <a:lstStyle/>
          <a:p>
            <a:pPr marL="0" indent="0">
              <a:buNone/>
            </a:pPr>
            <a:r>
              <a:rPr lang="en-US" sz="2800" dirty="0">
                <a:solidFill>
                  <a:srgbClr val="00A79D"/>
                </a:solidFill>
              </a:rPr>
              <a:t>How can teachers help ensure students use digital tools safely and responsibly?</a:t>
            </a:r>
          </a:p>
          <a:p>
            <a:r>
              <a:rPr lang="en-US" sz="2800" dirty="0"/>
              <a:t>Discuss information literacy </a:t>
            </a:r>
          </a:p>
          <a:p>
            <a:pPr lvl="1"/>
            <a:r>
              <a:rPr lang="en-US" sz="2400" dirty="0"/>
              <a:t>Ability to find, evaluate, interpret, and apply information</a:t>
            </a:r>
          </a:p>
          <a:p>
            <a:r>
              <a:rPr lang="en-US" sz="2800" dirty="0"/>
              <a:t>Encourage collaboration and creation of content</a:t>
            </a:r>
          </a:p>
          <a:p>
            <a:r>
              <a:rPr lang="en-US" sz="2800" dirty="0"/>
              <a:t>Help navigate cyberbullying and internet safety</a:t>
            </a:r>
          </a:p>
        </p:txBody>
      </p:sp>
    </p:spTree>
    <p:extLst>
      <p:ext uri="{BB962C8B-B14F-4D97-AF65-F5344CB8AC3E}">
        <p14:creationId xmlns:p14="http://schemas.microsoft.com/office/powerpoint/2010/main" val="885332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xmlns=""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a16="http://schemas.microsoft.com/office/drawing/2014/main" xmlns="" id="{5A683AC1-CFA2-4E6C-A24D-3C0D59E12A48}"/>
              </a:ext>
            </a:extLst>
          </p:cNvPr>
          <p:cNvSpPr>
            <a:spLocks noGrp="1"/>
          </p:cNvSpPr>
          <p:nvPr>
            <p:ph idx="1"/>
          </p:nvPr>
        </p:nvSpPr>
        <p:spPr/>
        <p:txBody>
          <a:bodyPr>
            <a:normAutofit/>
          </a:bodyPr>
          <a:lstStyle/>
          <a:p>
            <a:r>
              <a:rPr lang="en-US" dirty="0"/>
              <a:t>Technology is an essential component of learning today. </a:t>
            </a:r>
          </a:p>
          <a:p>
            <a:r>
              <a:rPr lang="en-US" dirty="0"/>
              <a:t>Students can </a:t>
            </a:r>
          </a:p>
          <a:p>
            <a:pPr lvl="1"/>
            <a:r>
              <a:rPr lang="en-US" dirty="0"/>
              <a:t>Create content</a:t>
            </a:r>
          </a:p>
          <a:p>
            <a:pPr lvl="1"/>
            <a:r>
              <a:rPr lang="en-US" dirty="0"/>
              <a:t>Interact with experts</a:t>
            </a:r>
          </a:p>
          <a:p>
            <a:pPr lvl="1"/>
            <a:r>
              <a:rPr lang="en-US" dirty="0"/>
              <a:t>Collaborate with peers</a:t>
            </a:r>
          </a:p>
          <a:p>
            <a:endParaRPr lang="en-US" dirty="0"/>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a16="http://schemas.microsoft.com/office/drawing/2014/main" xmlns="" id="{AD166001-C2EA-46D5-8E5C-697CDE7E66CE}"/>
              </a:ext>
            </a:extLst>
          </p:cNvPr>
          <p:cNvSpPr>
            <a:spLocks noGrp="1"/>
          </p:cNvSpPr>
          <p:nvPr>
            <p:ph idx="1"/>
          </p:nvPr>
        </p:nvSpPr>
        <p:spPr/>
        <p:txBody>
          <a:bodyPr>
            <a:normAutofit lnSpcReduction="10000"/>
          </a:bodyPr>
          <a:lstStyle/>
          <a:p>
            <a:r>
              <a:rPr lang="en-US" u="sng" dirty="0">
                <a:hlinkClick r:id="rId3"/>
              </a:rPr>
              <a:t>Every Student Succeeds Act (ESSA)</a:t>
            </a:r>
            <a:r>
              <a:rPr lang="en-US" dirty="0"/>
              <a:t> acknowledges technology’s role in revolutionizing learning </a:t>
            </a:r>
          </a:p>
          <a:p>
            <a:pPr lvl="1"/>
            <a:r>
              <a:rPr lang="en-US" dirty="0"/>
              <a:t>Includes definitions for digital learning and blended learning</a:t>
            </a:r>
          </a:p>
          <a:p>
            <a:pPr lvl="1"/>
            <a:r>
              <a:rPr lang="en-US" dirty="0"/>
              <a:t>References technology throughout the legislation</a:t>
            </a:r>
          </a:p>
        </p:txBody>
      </p:sp>
    </p:spTree>
    <p:extLst>
      <p:ext uri="{BB962C8B-B14F-4D97-AF65-F5344CB8AC3E}">
        <p14:creationId xmlns:p14="http://schemas.microsoft.com/office/powerpoint/2010/main" val="328035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a16="http://schemas.microsoft.com/office/drawing/2014/main" xmlns="" id="{AD166001-C2EA-46D5-8E5C-697CDE7E66CE}"/>
              </a:ext>
            </a:extLst>
          </p:cNvPr>
          <p:cNvSpPr>
            <a:spLocks noGrp="1"/>
          </p:cNvSpPr>
          <p:nvPr>
            <p:ph idx="1"/>
          </p:nvPr>
        </p:nvSpPr>
        <p:spPr/>
        <p:txBody>
          <a:bodyPr>
            <a:normAutofit/>
          </a:bodyPr>
          <a:lstStyle/>
          <a:p>
            <a:r>
              <a:rPr lang="en-US" u="sng" dirty="0">
                <a:hlinkClick r:id="rId3"/>
              </a:rPr>
              <a:t>National Education Technology Plan (NETP)</a:t>
            </a:r>
            <a:r>
              <a:rPr lang="en-US" dirty="0"/>
              <a:t> calls for a “revolutionary transformation rather than evolutionary tinkering” </a:t>
            </a:r>
          </a:p>
          <a:p>
            <a:pPr lvl="1"/>
            <a:r>
              <a:rPr lang="en-US" dirty="0"/>
              <a:t>Provide engaging and powerful learning experiences by leveraging technology </a:t>
            </a:r>
          </a:p>
          <a:p>
            <a:endParaRPr lang="en-US" dirty="0"/>
          </a:p>
        </p:txBody>
      </p:sp>
    </p:spTree>
    <p:extLst>
      <p:ext uri="{BB962C8B-B14F-4D97-AF65-F5344CB8AC3E}">
        <p14:creationId xmlns:p14="http://schemas.microsoft.com/office/powerpoint/2010/main" val="328035897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53265D-8F0E-4073-AAC0-CAC6488B4CAA}"/>
              </a:ext>
            </a:extLst>
          </p:cNvPr>
          <p:cNvSpPr>
            <a:spLocks noGrp="1"/>
          </p:cNvSpPr>
          <p:nvPr>
            <p:ph type="title"/>
          </p:nvPr>
        </p:nvSpPr>
        <p:spPr/>
        <p:txBody>
          <a:bodyPr/>
          <a:lstStyle/>
          <a:p>
            <a:r>
              <a:rPr lang="en-US" dirty="0"/>
              <a:t>Federal Policy Guidance</a:t>
            </a:r>
          </a:p>
        </p:txBody>
      </p:sp>
      <p:sp>
        <p:nvSpPr>
          <p:cNvPr id="3" name="Content Placeholder 2">
            <a:extLst>
              <a:ext uri="{FF2B5EF4-FFF2-40B4-BE49-F238E27FC236}">
                <a16:creationId xmlns:a16="http://schemas.microsoft.com/office/drawing/2014/main" xmlns="" id="{19078325-B23B-405D-A108-AC0887FC581E}"/>
              </a:ext>
            </a:extLst>
          </p:cNvPr>
          <p:cNvSpPr>
            <a:spLocks noGrp="1"/>
          </p:cNvSpPr>
          <p:nvPr>
            <p:ph idx="1"/>
          </p:nvPr>
        </p:nvSpPr>
        <p:spPr>
          <a:xfrm>
            <a:off x="457200" y="1200150"/>
            <a:ext cx="8229600" cy="3707129"/>
          </a:xfrm>
        </p:spPr>
        <p:txBody>
          <a:bodyPr>
            <a:normAutofit fontScale="47500" lnSpcReduction="20000"/>
          </a:bodyPr>
          <a:lstStyle/>
          <a:p>
            <a:r>
              <a:rPr lang="en-US" sz="4500" dirty="0"/>
              <a:t>High-quality professional development to personalize learning and improve academic achievement</a:t>
            </a:r>
          </a:p>
          <a:p>
            <a:r>
              <a:rPr lang="en-US" sz="4500" dirty="0"/>
              <a:t>Build technological capacity and infrastructure</a:t>
            </a:r>
          </a:p>
          <a:p>
            <a:r>
              <a:rPr lang="en-US" sz="4500" dirty="0"/>
              <a:t>Innovative blended learning projects</a:t>
            </a:r>
          </a:p>
          <a:p>
            <a:r>
              <a:rPr lang="en-US" sz="4500" dirty="0"/>
              <a:t>Provide students in rural, remote, and underserved areas with the resources to benefit from high-quality digital learning opportunities</a:t>
            </a:r>
          </a:p>
          <a:p>
            <a:r>
              <a:rPr lang="en-US" sz="4500" dirty="0"/>
              <a:t>Deliver specialized or rigorous academic courses and curricula using technology, including digital learning technologies</a:t>
            </a:r>
          </a:p>
          <a:p>
            <a:pPr marL="0" indent="0">
              <a:buNone/>
            </a:pPr>
            <a:endParaRPr lang="en-US" dirty="0"/>
          </a:p>
          <a:p>
            <a:pPr marL="0" indent="0">
              <a:buNone/>
            </a:pPr>
            <a:r>
              <a:rPr lang="en-US" i="1" u="sng" dirty="0">
                <a:hlinkClick r:id="rId3"/>
              </a:rPr>
              <a:t>Non-Regulatory Guidance Student Support and Academic Enrichment Grants Overview of Activities LEAs May Consider</a:t>
            </a:r>
            <a:r>
              <a:rPr lang="en-US" i="1" u="sng" dirty="0"/>
              <a:t> </a:t>
            </a:r>
          </a:p>
          <a:p>
            <a:endParaRPr lang="en-US" dirty="0"/>
          </a:p>
        </p:txBody>
      </p:sp>
    </p:spTree>
    <p:extLst>
      <p:ext uri="{BB962C8B-B14F-4D97-AF65-F5344CB8AC3E}">
        <p14:creationId xmlns:p14="http://schemas.microsoft.com/office/powerpoint/2010/main" val="3903739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69ECE3-37CC-4A54-BFFC-064FC86B4234}"/>
              </a:ext>
            </a:extLst>
          </p:cNvPr>
          <p:cNvSpPr>
            <a:spLocks noGrp="1"/>
          </p:cNvSpPr>
          <p:nvPr>
            <p:ph type="title"/>
          </p:nvPr>
        </p:nvSpPr>
        <p:spPr/>
        <p:txBody>
          <a:bodyPr>
            <a:normAutofit/>
          </a:bodyPr>
          <a:lstStyle/>
          <a:p>
            <a:r>
              <a:rPr lang="en-US" dirty="0"/>
              <a:t>Reimagining Classrooms</a:t>
            </a:r>
          </a:p>
        </p:txBody>
      </p:sp>
      <p:sp>
        <p:nvSpPr>
          <p:cNvPr id="3" name="Content Placeholder 2">
            <a:extLst>
              <a:ext uri="{FF2B5EF4-FFF2-40B4-BE49-F238E27FC236}">
                <a16:creationId xmlns:a16="http://schemas.microsoft.com/office/drawing/2014/main" xmlns="" id="{C82A3B55-7CBA-4D96-BFB5-249AF9E62332}"/>
              </a:ext>
            </a:extLst>
          </p:cNvPr>
          <p:cNvSpPr>
            <a:spLocks noGrp="1"/>
          </p:cNvSpPr>
          <p:nvPr>
            <p:ph idx="1"/>
          </p:nvPr>
        </p:nvSpPr>
        <p:spPr/>
        <p:txBody>
          <a:bodyPr>
            <a:normAutofit/>
          </a:bodyPr>
          <a:lstStyle/>
          <a:p>
            <a:pPr marL="0" indent="0">
              <a:buNone/>
            </a:pPr>
            <a:endParaRPr lang="en-US" dirty="0"/>
          </a:p>
          <a:p>
            <a:endParaRPr lang="en-US" dirty="0"/>
          </a:p>
        </p:txBody>
      </p:sp>
      <p:pic>
        <p:nvPicPr>
          <p:cNvPr id="4" name="w6vVXmwYvgs">
            <a:hlinkClick r:id="" action="ppaction://media"/>
            <a:extLst>
              <a:ext uri="{FF2B5EF4-FFF2-40B4-BE49-F238E27FC236}">
                <a16:creationId xmlns:a16="http://schemas.microsoft.com/office/drawing/2014/main" xmlns="" id="{01A016BC-71EC-488B-A2CE-D57DCFAB0F26}"/>
              </a:ext>
            </a:extLst>
          </p:cNvPr>
          <p:cNvPicPr>
            <a:picLocks noRot="1" noChangeAspect="1"/>
          </p:cNvPicPr>
          <p:nvPr>
            <a:videoFile r:link="rId1"/>
          </p:nvPr>
        </p:nvPicPr>
        <p:blipFill>
          <a:blip r:embed="rId4"/>
          <a:stretch>
            <a:fillRect/>
          </a:stretch>
        </p:blipFill>
        <p:spPr>
          <a:xfrm>
            <a:off x="3556000" y="1809750"/>
            <a:ext cx="2926080" cy="2194560"/>
          </a:xfrm>
          <a:prstGeom prst="rect">
            <a:avLst/>
          </a:prstGeom>
        </p:spPr>
      </p:pic>
    </p:spTree>
    <p:extLst>
      <p:ext uri="{BB962C8B-B14F-4D97-AF65-F5344CB8AC3E}">
        <p14:creationId xmlns:p14="http://schemas.microsoft.com/office/powerpoint/2010/main" val="57115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Teachers</a:t>
            </a:r>
          </a:p>
        </p:txBody>
      </p:sp>
      <p:sp>
        <p:nvSpPr>
          <p:cNvPr id="3" name="Content Placeholder 2"/>
          <p:cNvSpPr>
            <a:spLocks noGrp="1"/>
          </p:cNvSpPr>
          <p:nvPr>
            <p:ph idx="1"/>
          </p:nvPr>
        </p:nvSpPr>
        <p:spPr/>
        <p:txBody>
          <a:bodyPr>
            <a:normAutofit fontScale="92500" lnSpcReduction="20000"/>
          </a:bodyPr>
          <a:lstStyle/>
          <a:p>
            <a:r>
              <a:rPr lang="en-US" dirty="0"/>
              <a:t>Implement effective learning environments</a:t>
            </a:r>
          </a:p>
          <a:p>
            <a:r>
              <a:rPr lang="en-US" dirty="0"/>
              <a:t>Leverage technology tools and resources </a:t>
            </a:r>
          </a:p>
          <a:p>
            <a:r>
              <a:rPr lang="en-US" dirty="0">
                <a:solidFill>
                  <a:schemeClr val="tx1"/>
                </a:solidFill>
              </a:rPr>
              <a:t>Incorporate the active use of technology </a:t>
            </a:r>
          </a:p>
          <a:p>
            <a:pPr lvl="1"/>
            <a:r>
              <a:rPr lang="en-US" dirty="0"/>
              <a:t>Creation, production and problem solving</a:t>
            </a:r>
          </a:p>
          <a:p>
            <a:r>
              <a:rPr lang="en-US" dirty="0"/>
              <a:t>Re-establish classroom routines</a:t>
            </a:r>
          </a:p>
          <a:p>
            <a:r>
              <a:rPr lang="en-US" dirty="0"/>
              <a:t>Adjust lesson planning and student activities</a:t>
            </a:r>
          </a:p>
          <a:p>
            <a:r>
              <a:rPr lang="en-US" dirty="0"/>
              <a:t>Shift expectations</a:t>
            </a:r>
          </a:p>
          <a:p>
            <a:endParaRPr lang="en-US" dirty="0"/>
          </a:p>
        </p:txBody>
      </p:sp>
    </p:spTree>
    <p:extLst>
      <p:ext uri="{BB962C8B-B14F-4D97-AF65-F5344CB8AC3E}">
        <p14:creationId xmlns:p14="http://schemas.microsoft.com/office/powerpoint/2010/main" val="2433664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9CA0EC-7671-4FF3-AE91-CCD34BE84A57}"/>
              </a:ext>
            </a:extLst>
          </p:cNvPr>
          <p:cNvSpPr>
            <a:spLocks noGrp="1"/>
          </p:cNvSpPr>
          <p:nvPr>
            <p:ph type="title"/>
          </p:nvPr>
        </p:nvSpPr>
        <p:spPr/>
        <p:txBody>
          <a:bodyPr/>
          <a:lstStyle/>
          <a:p>
            <a:r>
              <a:rPr lang="en-US" dirty="0"/>
              <a:t>Professional Learning</a:t>
            </a:r>
          </a:p>
        </p:txBody>
      </p:sp>
      <p:sp>
        <p:nvSpPr>
          <p:cNvPr id="3" name="Content Placeholder 2">
            <a:extLst>
              <a:ext uri="{FF2B5EF4-FFF2-40B4-BE49-F238E27FC236}">
                <a16:creationId xmlns:a16="http://schemas.microsoft.com/office/drawing/2014/main" xmlns="" id="{931E5ACE-DE72-455C-8E25-6B244B7FFB68}"/>
              </a:ext>
            </a:extLst>
          </p:cNvPr>
          <p:cNvSpPr>
            <a:spLocks noGrp="1"/>
          </p:cNvSpPr>
          <p:nvPr>
            <p:ph idx="1"/>
          </p:nvPr>
        </p:nvSpPr>
        <p:spPr>
          <a:xfrm>
            <a:off x="457200" y="1200150"/>
            <a:ext cx="8229600" cy="3661409"/>
          </a:xfrm>
        </p:spPr>
        <p:txBody>
          <a:bodyPr>
            <a:normAutofit/>
          </a:bodyPr>
          <a:lstStyle/>
          <a:p>
            <a:pPr marL="0" indent="0">
              <a:buNone/>
            </a:pPr>
            <a:r>
              <a:rPr lang="en-US" dirty="0">
                <a:solidFill>
                  <a:srgbClr val="00A79D"/>
                </a:solidFill>
              </a:rPr>
              <a:t>What resources can help teachers implement digital learning in their classrooms?</a:t>
            </a:r>
          </a:p>
          <a:p>
            <a:r>
              <a:rPr lang="en-US" u="sng" dirty="0">
                <a:hlinkClick r:id="rId3"/>
              </a:rPr>
              <a:t>OET Professional Learning Toolkit</a:t>
            </a:r>
            <a:r>
              <a:rPr lang="en-US" dirty="0"/>
              <a:t> </a:t>
            </a:r>
          </a:p>
          <a:p>
            <a:r>
              <a:rPr lang="en-US" u="sng" dirty="0">
                <a:hlinkClick r:id="rId4"/>
              </a:rPr>
              <a:t>American Federation of Teachers</a:t>
            </a:r>
            <a:r>
              <a:rPr lang="en-US" dirty="0"/>
              <a:t> </a:t>
            </a:r>
          </a:p>
          <a:p>
            <a:r>
              <a:rPr lang="en-US" u="sng" dirty="0">
                <a:hlinkClick r:id="rId5"/>
              </a:rPr>
              <a:t>International Society for Technology in Education</a:t>
            </a:r>
            <a:r>
              <a:rPr lang="en-US" dirty="0"/>
              <a:t> </a:t>
            </a:r>
            <a:endParaRPr lang="en-US" dirty="0">
              <a:solidFill>
                <a:schemeClr val="accent6"/>
              </a:solidFill>
            </a:endParaRPr>
          </a:p>
        </p:txBody>
      </p:sp>
      <p:pic>
        <p:nvPicPr>
          <p:cNvPr id="10" name="Picture 9">
            <a:extLst>
              <a:ext uri="{FF2B5EF4-FFF2-40B4-BE49-F238E27FC236}">
                <a16:creationId xmlns:a16="http://schemas.microsoft.com/office/drawing/2014/main" xmlns="" id="{ED00A349-C155-4CA6-B184-E6046688809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76741" y="277099"/>
            <a:ext cx="730643" cy="731520"/>
          </a:xfrm>
          <a:prstGeom prst="rect">
            <a:avLst/>
          </a:prstGeom>
        </p:spPr>
      </p:pic>
    </p:spTree>
    <p:extLst>
      <p:ext uri="{BB962C8B-B14F-4D97-AF65-F5344CB8AC3E}">
        <p14:creationId xmlns:p14="http://schemas.microsoft.com/office/powerpoint/2010/main" val="424525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9A54DE-B2CB-4F3A-B9A7-5E1A40E133DA}"/>
              </a:ext>
            </a:extLst>
          </p:cNvPr>
          <p:cNvSpPr>
            <a:spLocks noGrp="1"/>
          </p:cNvSpPr>
          <p:nvPr>
            <p:ph type="title"/>
          </p:nvPr>
        </p:nvSpPr>
        <p:spPr/>
        <p:txBody>
          <a:bodyPr>
            <a:normAutofit/>
          </a:bodyPr>
          <a:lstStyle/>
          <a:p>
            <a:r>
              <a:rPr lang="en-US" dirty="0"/>
              <a:t>Instructional Materials</a:t>
            </a:r>
          </a:p>
        </p:txBody>
      </p:sp>
      <p:sp>
        <p:nvSpPr>
          <p:cNvPr id="3" name="Content Placeholder 2">
            <a:extLst>
              <a:ext uri="{FF2B5EF4-FFF2-40B4-BE49-F238E27FC236}">
                <a16:creationId xmlns:a16="http://schemas.microsoft.com/office/drawing/2014/main" xmlns="" id="{BCF416C7-B91F-417A-98C8-63282F011C9C}"/>
              </a:ext>
            </a:extLst>
          </p:cNvPr>
          <p:cNvSpPr>
            <a:spLocks noGrp="1"/>
          </p:cNvSpPr>
          <p:nvPr>
            <p:ph idx="1"/>
          </p:nvPr>
        </p:nvSpPr>
        <p:spPr/>
        <p:txBody>
          <a:bodyPr>
            <a:normAutofit/>
          </a:bodyPr>
          <a:lstStyle/>
          <a:p>
            <a:pPr marL="0" indent="0">
              <a:buNone/>
            </a:pPr>
            <a:r>
              <a:rPr lang="en-US" dirty="0">
                <a:solidFill>
                  <a:srgbClr val="00A79D"/>
                </a:solidFill>
              </a:rPr>
              <a:t>How can teachers select quality instructional materials?</a:t>
            </a:r>
          </a:p>
          <a:p>
            <a:r>
              <a:rPr lang="en-US" dirty="0"/>
              <a:t>Choose purchased, free, or open educational resources (OER)</a:t>
            </a:r>
          </a:p>
          <a:p>
            <a:r>
              <a:rPr lang="en-US" dirty="0"/>
              <a:t>Select digital instructional materials from approved state/district/school list</a:t>
            </a:r>
          </a:p>
          <a:p>
            <a:pPr marL="0" indent="0">
              <a:buNone/>
            </a:pPr>
            <a:endParaRPr lang="en-US" dirty="0">
              <a:solidFill>
                <a:schemeClr val="accent6"/>
              </a:solidFill>
            </a:endParaRPr>
          </a:p>
        </p:txBody>
      </p:sp>
    </p:spTree>
    <p:extLst>
      <p:ext uri="{BB962C8B-B14F-4D97-AF65-F5344CB8AC3E}">
        <p14:creationId xmlns:p14="http://schemas.microsoft.com/office/powerpoint/2010/main" val="139334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996</TotalTime>
  <Words>465</Words>
  <Application>Microsoft Macintosh PowerPoint</Application>
  <PresentationFormat>On-screen Show (16:9)</PresentationFormat>
  <Paragraphs>67</Paragraphs>
  <Slides>11</Slides>
  <Notes>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Open Sans</vt:lpstr>
      <vt:lpstr>Tranforming_Digital_Learning_final</vt:lpstr>
      <vt:lpstr>PowerPoint Presentation</vt:lpstr>
      <vt:lpstr>Learning in the Digital Age</vt:lpstr>
      <vt:lpstr>Federal Policy Shift</vt:lpstr>
      <vt:lpstr>Federal Policy Shift</vt:lpstr>
      <vt:lpstr>Federal Policy Guidance</vt:lpstr>
      <vt:lpstr>Reimagining Classrooms</vt:lpstr>
      <vt:lpstr>Role of Teachers</vt:lpstr>
      <vt:lpstr>Professional Learning</vt:lpstr>
      <vt:lpstr>Instructional Materials</vt:lpstr>
      <vt:lpstr>Digital Citizenship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51</cp:revision>
  <dcterms:created xsi:type="dcterms:W3CDTF">2017-03-29T05:27:33Z</dcterms:created>
  <dcterms:modified xsi:type="dcterms:W3CDTF">2018-03-13T17:00:16Z</dcterms:modified>
</cp:coreProperties>
</file>