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12"/>
  </p:notesMasterIdLst>
  <p:sldIdLst>
    <p:sldId id="278" r:id="rId2"/>
    <p:sldId id="263" r:id="rId3"/>
    <p:sldId id="262" r:id="rId4"/>
    <p:sldId id="273" r:id="rId5"/>
    <p:sldId id="264" r:id="rId6"/>
    <p:sldId id="269" r:id="rId7"/>
    <p:sldId id="277" r:id="rId8"/>
    <p:sldId id="276" r:id="rId9"/>
    <p:sldId id="268" r:id="rId10"/>
    <p:sldId id="274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nn Angela" initials="" lastIdx="1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79D"/>
    <a:srgbClr val="4B4E53"/>
    <a:srgbClr val="E75200"/>
    <a:srgbClr val="2941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3342" autoAdjust="0"/>
  </p:normalViewPr>
  <p:slideViewPr>
    <p:cSldViewPr snapToGrid="0" snapToObjects="1">
      <p:cViewPr varScale="1">
        <p:scale>
          <a:sx n="163" d="100"/>
          <a:sy n="163" d="100"/>
        </p:scale>
        <p:origin x="704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8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B012A-C9AA-47C8-B7B7-2CF78C13F013}" type="datetimeFigureOut">
              <a:rPr lang="en-US" smtClean="0"/>
              <a:t>3/13/18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F8E72-47B2-452D-A02E-C58BE1110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79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Relationship Id="rId3" Type="http://schemas.openxmlformats.org/officeDocument/2006/relationships/hyperlink" Target="https://youtu.be/V9zNs5w-vjw" TargetMode="Externa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97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Refer to Stakeholder toolkit, page 1-2.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97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Refer to Stakeholder toolkit, page 1-2.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58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Digital Equity and Teacher Preparation: Improving the K–12 Teaching Pipeline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video focuses on the role of partnerships between K-12 schools and institutions of higher education (IHE’s) in training new teachers to use technology effectively.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https://youtu.be/V9zNs5w-vjw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40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Refer to Stakeholder toolkit, page 3. These are sample questions to engage stakeholders. Feel free to modify to meet our needs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77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Refer to Stakeholder toolkit, page 4. These are sample questions to engage stakeholders. Feel free to modify to meet our needs.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81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6BBDD-DBE1-48E2-A118-897C2AF1BC3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642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0632" y="1597819"/>
            <a:ext cx="7307568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7086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77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9"/>
            <a:ext cx="8229600" cy="66778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8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6205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4555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4555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6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485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467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37485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5467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0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7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88719"/>
            <a:ext cx="5486400" cy="23569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0524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19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667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052" y="1356765"/>
            <a:ext cx="7492747" cy="3237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06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3400" kern="1200">
          <a:solidFill>
            <a:srgbClr val="00A79D"/>
          </a:solidFill>
          <a:latin typeface="Open Sans"/>
          <a:ea typeface="+mj-ea"/>
          <a:cs typeface="Open San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79D"/>
        </a:buClr>
        <a:buFont typeface="Arial"/>
        <a:buChar char="•"/>
        <a:defRPr sz="3200" kern="1200">
          <a:solidFill>
            <a:srgbClr val="4B4E53"/>
          </a:solidFill>
          <a:latin typeface="Open Sans"/>
          <a:ea typeface="+mn-ea"/>
          <a:cs typeface="Open San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A79D"/>
        </a:buClr>
        <a:buFont typeface="Arial"/>
        <a:buChar char="–"/>
        <a:defRPr sz="2800" kern="1200">
          <a:solidFill>
            <a:srgbClr val="4B4E53"/>
          </a:solidFill>
          <a:latin typeface="Open Sans"/>
          <a:ea typeface="+mn-ea"/>
          <a:cs typeface="Open San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79D"/>
        </a:buClr>
        <a:buFont typeface="Arial"/>
        <a:buChar char="•"/>
        <a:defRPr sz="2400" kern="1200">
          <a:solidFill>
            <a:srgbClr val="4B4E53"/>
          </a:solidFill>
          <a:latin typeface="Open Sans"/>
          <a:ea typeface="+mn-ea"/>
          <a:cs typeface="Open San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A79D"/>
        </a:buClr>
        <a:buFont typeface="Arial"/>
        <a:buChar char="–"/>
        <a:defRPr sz="2000" kern="1200">
          <a:solidFill>
            <a:srgbClr val="4B4E53"/>
          </a:solidFill>
          <a:latin typeface="Open Sans"/>
          <a:ea typeface="+mn-ea"/>
          <a:cs typeface="Open San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A79D"/>
        </a:buClr>
        <a:buFont typeface="Arial"/>
        <a:buChar char="»"/>
        <a:defRPr sz="2000" kern="1200">
          <a:solidFill>
            <a:srgbClr val="4B4E53"/>
          </a:solidFill>
          <a:latin typeface="Open Sans"/>
          <a:ea typeface="+mn-ea"/>
          <a:cs typeface="Open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ed.gov/ess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tech.ed.gov/files/2017/01/NETP17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2.ed.gov/policy/elsec/leg/essa/essassaegrantguid10212016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3.jpeg"/><Relationship Id="rId1" Type="http://schemas.openxmlformats.org/officeDocument/2006/relationships/video" Target="https://www.youtube.com/embed/V9zNs5w-vjw" TargetMode="Externa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aepnet.org/standards/standard-1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ech.ed.gov/files/2017/01/Higher-Ed-NETP.pdf" TargetMode="External"/><Relationship Id="rId4" Type="http://schemas.openxmlformats.org/officeDocument/2006/relationships/hyperlink" Target="https://tech.ed.gov/teacherprep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89785" y="3274646"/>
            <a:ext cx="2125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A79D"/>
                </a:solidFill>
              </a:rPr>
              <a:t>Teacher Prep</a:t>
            </a:r>
          </a:p>
        </p:txBody>
      </p:sp>
    </p:spTree>
    <p:extLst>
      <p:ext uri="{BB962C8B-B14F-4D97-AF65-F5344CB8AC3E}">
        <p14:creationId xmlns:p14="http://schemas.microsoft.com/office/powerpoint/2010/main" val="1591310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95D83D-A388-4511-AFE7-14EA72247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1184E95B-3488-4815-BA6E-A5AD4A0E1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Learn more at: </a:t>
            </a:r>
          </a:p>
          <a:p>
            <a:pPr marL="0" indent="0" algn="ctr">
              <a:buNone/>
            </a:pPr>
            <a:r>
              <a:rPr lang="en-US" dirty="0" smtClean="0"/>
              <a:t>Transforming Digital Learning: </a:t>
            </a:r>
            <a:r>
              <a:rPr lang="en-US" dirty="0"/>
              <a:t>Toolkit to Support Educators and Stakeholders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17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4A464A-6E0C-46F8-87A8-E5F11B8EE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in the Digital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683AC1-CFA2-4E6C-A24D-3C0D59E12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Technology is an essential component of learning today. </a:t>
            </a:r>
          </a:p>
          <a:p>
            <a:r>
              <a:rPr lang="en-US" dirty="0"/>
              <a:t>Students can </a:t>
            </a:r>
          </a:p>
          <a:p>
            <a:pPr lvl="1"/>
            <a:r>
              <a:rPr lang="en-US" dirty="0"/>
              <a:t>Create content</a:t>
            </a:r>
          </a:p>
          <a:p>
            <a:pPr lvl="1"/>
            <a:r>
              <a:rPr lang="en-US" dirty="0"/>
              <a:t>Interact with experts</a:t>
            </a:r>
          </a:p>
          <a:p>
            <a:pPr lvl="1"/>
            <a:r>
              <a:rPr lang="en-US" dirty="0"/>
              <a:t>Collaborate with peers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008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A4A0CF-EDA5-468A-B683-7934C21EA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Policy Shift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166001-C2EA-46D5-8E5C-697CDE7E6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>
                <a:hlinkClick r:id="rId3"/>
              </a:rPr>
              <a:t>Every Student Succeeds Act (ESSA)</a:t>
            </a:r>
            <a:r>
              <a:rPr lang="en-US" dirty="0"/>
              <a:t> acknowledges technology’s role in revolutionizing learning </a:t>
            </a:r>
          </a:p>
          <a:p>
            <a:pPr lvl="1"/>
            <a:r>
              <a:rPr lang="en-US" dirty="0"/>
              <a:t>Includes definitions for digital learning and blended learning</a:t>
            </a:r>
          </a:p>
          <a:p>
            <a:pPr lvl="1"/>
            <a:r>
              <a:rPr lang="en-US" dirty="0"/>
              <a:t>References technology throughout the legislation</a:t>
            </a:r>
          </a:p>
        </p:txBody>
      </p:sp>
    </p:spTree>
    <p:extLst>
      <p:ext uri="{BB962C8B-B14F-4D97-AF65-F5344CB8AC3E}">
        <p14:creationId xmlns:p14="http://schemas.microsoft.com/office/powerpoint/2010/main" val="328035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A4A0CF-EDA5-468A-B683-7934C21EA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Policy Shift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166001-C2EA-46D5-8E5C-697CDE7E6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>
                <a:hlinkClick r:id="rId3"/>
              </a:rPr>
              <a:t>National Education Technology Plan (NETP)</a:t>
            </a:r>
            <a:r>
              <a:rPr lang="en-US" dirty="0"/>
              <a:t> calls for a “revolutionary transformation rather than evolutionary tinkering” </a:t>
            </a:r>
          </a:p>
          <a:p>
            <a:pPr lvl="1"/>
            <a:r>
              <a:rPr lang="en-US" dirty="0"/>
              <a:t>Provide engaging and powerful learning experiences by leveraging technology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35897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53265D-8F0E-4073-AAC0-CAC6488B4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Policy 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078325-B23B-405D-A108-AC0887FC5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07129"/>
          </a:xfrm>
        </p:spPr>
        <p:txBody>
          <a:bodyPr>
            <a:normAutofit fontScale="47500" lnSpcReduction="20000"/>
          </a:bodyPr>
          <a:lstStyle/>
          <a:p>
            <a:r>
              <a:rPr lang="en-US" sz="4500" dirty="0"/>
              <a:t>High-quality professional development to personalize learning and improve academic achievement</a:t>
            </a:r>
          </a:p>
          <a:p>
            <a:r>
              <a:rPr lang="en-US" sz="4500" dirty="0"/>
              <a:t>Build technological capacity and infrastructure</a:t>
            </a:r>
          </a:p>
          <a:p>
            <a:r>
              <a:rPr lang="en-US" sz="4500" dirty="0"/>
              <a:t>Innovative blended learning projects</a:t>
            </a:r>
          </a:p>
          <a:p>
            <a:r>
              <a:rPr lang="en-US" sz="4500" dirty="0"/>
              <a:t>Provide students in rural, remote, and underserved areas with the resources to benefit from high-quality digital learning opportunities</a:t>
            </a:r>
          </a:p>
          <a:p>
            <a:r>
              <a:rPr lang="en-US" sz="4500" dirty="0"/>
              <a:t>Deliver specialized or rigorous academic courses and curricula using technology, including digital learning technologies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u="sng" dirty="0">
                <a:hlinkClick r:id="rId3"/>
              </a:rPr>
              <a:t>Non-Regulatory Guidance Student Support and Academic Enrichment Grants Overview of Activities LEAs May Consider</a:t>
            </a:r>
            <a:r>
              <a:rPr lang="en-US" i="1" u="sng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7397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69ECE3-37CC-4A54-BFFC-064FC86B4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Digital Equity &amp; Teacher 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2A3B55-7CBA-4D96-BFB5-249AF9E62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V9zNs5w-vjw">
            <a:hlinkClick r:id="" action="ppaction://media"/>
            <a:extLst>
              <a:ext uri="{FF2B5EF4-FFF2-40B4-BE49-F238E27FC236}">
                <a16:creationId xmlns:a16="http://schemas.microsoft.com/office/drawing/2014/main" xmlns="" id="{21600A15-6703-487E-AFB0-D2646DC5B47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556000" y="1809750"/>
            <a:ext cx="3048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152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838A49-7AC4-4384-873B-E428D32C0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Educator Prep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F532A6-D4D6-4036-87DE-996B6A9C3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Model digital learning instruction</a:t>
            </a:r>
          </a:p>
          <a:p>
            <a:r>
              <a:rPr lang="en-US" dirty="0"/>
              <a:t>Apply technology standards to learning experiences</a:t>
            </a:r>
          </a:p>
          <a:p>
            <a:r>
              <a:rPr lang="en-US" dirty="0"/>
              <a:t>Immerse preservice teachers with digital tools and resources</a:t>
            </a:r>
          </a:p>
          <a:p>
            <a:r>
              <a:rPr lang="en-US" dirty="0"/>
              <a:t>Discuss the value of digital tools for student learning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“Providers ensure that candidates model and apply technology standards as they design, implement and assess learning experiences to engage students and improve learning; and enrich professional practice.” </a:t>
            </a:r>
          </a:p>
          <a:p>
            <a:pPr marL="0" indent="0" algn="ctr">
              <a:buNone/>
            </a:pPr>
            <a:r>
              <a:rPr lang="en-US" u="sng" dirty="0">
                <a:hlinkClick r:id="rId2"/>
              </a:rPr>
              <a:t>Content and Pedagogical Standard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892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9CA0EC-7671-4FF3-AE91-CCD34BE84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1E5ACE-DE72-455C-8E25-6B244B7FF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6140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A79D"/>
                </a:solidFill>
              </a:rPr>
              <a:t>As a faculty member of an EPP, how can we prepare preservice teachers for learning in the digital age?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Share innovative models for digital learning implementation</a:t>
            </a:r>
          </a:p>
          <a:p>
            <a:endParaRPr lang="en-US" dirty="0"/>
          </a:p>
          <a:p>
            <a:r>
              <a:rPr lang="en-US" dirty="0"/>
              <a:t>Substitution Augmentation Modification Redefinition (SAMR) model</a:t>
            </a:r>
          </a:p>
          <a:p>
            <a:pPr lvl="1"/>
            <a:r>
              <a:rPr lang="en-US" sz="3200" dirty="0"/>
              <a:t>Provides a method for how technology impacts teaching and learning. </a:t>
            </a:r>
          </a:p>
          <a:p>
            <a:r>
              <a:rPr lang="en-US" dirty="0"/>
              <a:t>Technological Pedagogical Content Knowledge (TPACK)</a:t>
            </a:r>
          </a:p>
          <a:p>
            <a:pPr lvl="1"/>
            <a:r>
              <a:rPr lang="en-US" sz="3200" dirty="0"/>
              <a:t>Addresses the interplay of three primary forms of knowledge--content, technological and pedagogical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ED00A349-C155-4CA6-B184-E604668880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6741" y="277099"/>
            <a:ext cx="730643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25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9A54DE-B2CB-4F3A-B9A7-5E1A40E13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F416C7-B91F-417A-98C8-63282F011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A79D"/>
                </a:solidFill>
              </a:rPr>
              <a:t>What are some of the best practices for EPP faculty and preservice teachers?</a:t>
            </a:r>
          </a:p>
          <a:p>
            <a:pPr marL="0" indent="0">
              <a:buNone/>
            </a:pPr>
            <a:endParaRPr lang="en-US" dirty="0">
              <a:hlinkClick r:id="rId3"/>
            </a:endParaRPr>
          </a:p>
          <a:p>
            <a:pPr marL="0" indent="0">
              <a:buNone/>
            </a:pPr>
            <a:r>
              <a:rPr lang="en-US" u="sng" dirty="0">
                <a:hlinkClick r:id="rId3"/>
              </a:rPr>
              <a:t>Reimagining the Role of Technology in Higher Education</a:t>
            </a:r>
            <a:r>
              <a:rPr lang="en-US" dirty="0"/>
              <a:t> </a:t>
            </a:r>
          </a:p>
          <a:p>
            <a:r>
              <a:rPr lang="en-US" dirty="0"/>
              <a:t>Proposes a student-centered higher </a:t>
            </a:r>
            <a:r>
              <a:rPr lang="en-US" dirty="0" err="1"/>
              <a:t>ed</a:t>
            </a:r>
            <a:r>
              <a:rPr lang="en-US" dirty="0"/>
              <a:t> ecosystem using digital tools</a:t>
            </a:r>
          </a:p>
          <a:p>
            <a:pPr marL="0" indent="0">
              <a:buNone/>
            </a:pPr>
            <a:endParaRPr lang="en-US" u="sng" dirty="0">
              <a:hlinkClick r:id="rId4"/>
            </a:endParaRPr>
          </a:p>
          <a:p>
            <a:pPr marL="0" indent="0">
              <a:buNone/>
            </a:pPr>
            <a:r>
              <a:rPr lang="en-US" u="sng" dirty="0">
                <a:hlinkClick r:id="rId4"/>
              </a:rPr>
              <a:t>Advancing Educational Technology in Teacher Preparation: Policy Brief</a:t>
            </a:r>
            <a:endParaRPr lang="en-US" u="sng" dirty="0"/>
          </a:p>
          <a:p>
            <a:r>
              <a:rPr lang="en-US" u="sng" dirty="0"/>
              <a:t>I</a:t>
            </a:r>
            <a:r>
              <a:rPr lang="en-US" dirty="0"/>
              <a:t>dentifies key challenges and solutions to the effective integration of technology</a:t>
            </a:r>
          </a:p>
          <a:p>
            <a:r>
              <a:rPr lang="en-US" dirty="0"/>
              <a:t>Provides guiding principles on effective integration</a:t>
            </a:r>
          </a:p>
          <a:p>
            <a:r>
              <a:rPr lang="en-US" dirty="0"/>
              <a:t>Identifies areas of opportunity and collaboration for stakeholders</a:t>
            </a:r>
          </a:p>
        </p:txBody>
      </p:sp>
    </p:spTree>
    <p:extLst>
      <p:ext uri="{BB962C8B-B14F-4D97-AF65-F5344CB8AC3E}">
        <p14:creationId xmlns:p14="http://schemas.microsoft.com/office/powerpoint/2010/main" val="139334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ranforming_Digital_Learning_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Tranforming_Digital_Learning_final</Template>
  <TotalTime>1058</TotalTime>
  <Words>498</Words>
  <Application>Microsoft Macintosh PowerPoint</Application>
  <PresentationFormat>On-screen Show (16:9)</PresentationFormat>
  <Paragraphs>67</Paragraphs>
  <Slides>10</Slides>
  <Notes>7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Open Sans</vt:lpstr>
      <vt:lpstr>Tranforming_Digital_Learning_final</vt:lpstr>
      <vt:lpstr>PowerPoint Presentation</vt:lpstr>
      <vt:lpstr>Learning in the Digital Age</vt:lpstr>
      <vt:lpstr>Federal Policy Shift</vt:lpstr>
      <vt:lpstr>Federal Policy Shift</vt:lpstr>
      <vt:lpstr>Federal Policy Guidance</vt:lpstr>
      <vt:lpstr>Digital Equity &amp; Teacher Preparation</vt:lpstr>
      <vt:lpstr>Role of Educator Prep Programs</vt:lpstr>
      <vt:lpstr>Professional Learning</vt:lpstr>
      <vt:lpstr>Best Practices</vt:lpstr>
      <vt:lpstr>Thank You!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Immanuel</dc:creator>
  <cp:lastModifiedBy>Lauren Jenkins</cp:lastModifiedBy>
  <cp:revision>56</cp:revision>
  <dcterms:created xsi:type="dcterms:W3CDTF">2017-03-29T05:27:33Z</dcterms:created>
  <dcterms:modified xsi:type="dcterms:W3CDTF">2018-03-13T16:55:13Z</dcterms:modified>
</cp:coreProperties>
</file>