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3"/>
  </p:notesMasterIdLst>
  <p:sldIdLst>
    <p:sldId id="283" r:id="rId2"/>
    <p:sldId id="263" r:id="rId3"/>
    <p:sldId id="262" r:id="rId4"/>
    <p:sldId id="273" r:id="rId5"/>
    <p:sldId id="264" r:id="rId6"/>
    <p:sldId id="260" r:id="rId7"/>
    <p:sldId id="269" r:id="rId8"/>
    <p:sldId id="276" r:id="rId9"/>
    <p:sldId id="280" r:id="rId10"/>
    <p:sldId id="282" r:id="rId11"/>
    <p:sldId id="274"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3875" autoAdjust="0"/>
  </p:normalViewPr>
  <p:slideViewPr>
    <p:cSldViewPr snapToGrid="0" snapToObjects="1">
      <p:cViewPr varScale="1">
        <p:scale>
          <a:sx n="164" d="100"/>
          <a:sy n="164" d="100"/>
        </p:scale>
        <p:origin x="664" y="1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youtu.be/yTUNdeZIbz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Vista Unified, California: Strategic Partnerships and a Model of Innovation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Vista’s superintendent and principals share how digital learning has impacted learning opportunities for their students. </a:t>
            </a:r>
            <a:r>
              <a:rPr lang="en-US" sz="1200" kern="1200" dirty="0">
                <a:solidFill>
                  <a:schemeClr val="tx1"/>
                </a:solidFill>
                <a:effectLst/>
                <a:latin typeface="+mn-lt"/>
                <a:ea typeface="+mn-ea"/>
                <a:cs typeface="+mn-cs"/>
                <a:hlinkClick r:id="rId3"/>
              </a:rPr>
              <a:t>https://youtu.be/yTUNdeZIbzg</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a:t>
            </a:r>
            <a:r>
              <a:rPr lang="en-US" dirty="0" smtClean="0"/>
              <a:t>Transforming Digital Learning, </a:t>
            </a:r>
            <a:r>
              <a:rPr lang="en-US" dirty="0"/>
              <a:t>page 5.</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3. These are sample questions to engage stakeholders. Feel free to modify to meet our needs</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8</a:t>
            </a:fld>
            <a:endParaRPr lang="en-US"/>
          </a:p>
        </p:txBody>
      </p:sp>
    </p:spTree>
    <p:extLst>
      <p:ext uri="{BB962C8B-B14F-4D97-AF65-F5344CB8AC3E}">
        <p14:creationId xmlns:p14="http://schemas.microsoft.com/office/powerpoint/2010/main" val="65707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9</a:t>
            </a:fld>
            <a:endParaRPr lang="en-US"/>
          </a:p>
        </p:txBody>
      </p:sp>
    </p:spTree>
    <p:extLst>
      <p:ext uri="{BB962C8B-B14F-4D97-AF65-F5344CB8AC3E}">
        <p14:creationId xmlns:p14="http://schemas.microsoft.com/office/powerpoint/2010/main" val="1573665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10</a:t>
            </a:fld>
            <a:endParaRPr lang="en-US"/>
          </a:p>
        </p:txBody>
      </p:sp>
    </p:spTree>
    <p:extLst>
      <p:ext uri="{BB962C8B-B14F-4D97-AF65-F5344CB8AC3E}">
        <p14:creationId xmlns:p14="http://schemas.microsoft.com/office/powerpoint/2010/main" val="443238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2426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262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7394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773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45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258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640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1426677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fcc.gov/general/lifeline-program-low-income-consumer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3.jpeg"/><Relationship Id="rId1" Type="http://schemas.openxmlformats.org/officeDocument/2006/relationships/video" Target="https://www.youtube.com/embed/yTUNdeZIbzg"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dn-files.nsba.org/s3fs-public/On-the-Same-Page-Effective-Implementation-of-College-and-Career-ready-Standards-Through-Labor-Mana.pdf" TargetMode="External"/><Relationship Id="rId4" Type="http://schemas.openxmlformats.org/officeDocument/2006/relationships/hyperlink" Target="http://www.aasa.org/DigitalConsortium.aspx" TargetMode="External"/><Relationship Id="rId5" Type="http://schemas.openxmlformats.org/officeDocument/2006/relationships/hyperlink" Target="https://tech.ed.gov/files/2017/01/NETP17.pdf"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59098" y="3378631"/>
            <a:ext cx="2549471" cy="461665"/>
          </a:xfrm>
          <a:prstGeom prst="rect">
            <a:avLst/>
          </a:prstGeom>
          <a:noFill/>
        </p:spPr>
        <p:txBody>
          <a:bodyPr wrap="square" rtlCol="0">
            <a:spAutoFit/>
          </a:bodyPr>
          <a:lstStyle/>
          <a:p>
            <a:r>
              <a:rPr lang="en-US" sz="2400" b="1" dirty="0">
                <a:solidFill>
                  <a:srgbClr val="00A79D"/>
                </a:solidFill>
              </a:rPr>
              <a:t>Superintendents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Homework Gap</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85000" lnSpcReduction="20000"/>
          </a:bodyPr>
          <a:lstStyle/>
          <a:p>
            <a:pPr marL="0" indent="0">
              <a:buNone/>
            </a:pPr>
            <a:r>
              <a:rPr lang="en-US" dirty="0">
                <a:solidFill>
                  <a:srgbClr val="00A79D"/>
                </a:solidFill>
              </a:rPr>
              <a:t>As superintendent, what are some options for addressing the “homework gap”? </a:t>
            </a:r>
          </a:p>
          <a:p>
            <a:r>
              <a:rPr lang="en-US" dirty="0"/>
              <a:t>Partner with internet providers in the community to offer discounted service fees</a:t>
            </a:r>
          </a:p>
          <a:p>
            <a:r>
              <a:rPr lang="en-US" dirty="0"/>
              <a:t>Issue hot spots that students can take home</a:t>
            </a:r>
          </a:p>
          <a:p>
            <a:r>
              <a:rPr lang="en-US" dirty="0"/>
              <a:t>Adjust school library hours to offer more access. </a:t>
            </a:r>
          </a:p>
          <a:p>
            <a:r>
              <a:rPr lang="en-US" dirty="0"/>
              <a:t>Educate parents about the </a:t>
            </a:r>
            <a:r>
              <a:rPr lang="en-US" u="sng" dirty="0">
                <a:hlinkClick r:id="rId3"/>
              </a:rPr>
              <a:t>FCC Lifeline program</a:t>
            </a:r>
            <a:endParaRPr lang="en-US" u="sng" dirty="0"/>
          </a:p>
          <a:p>
            <a:pPr lvl="1"/>
            <a:r>
              <a:rPr lang="en-US" dirty="0"/>
              <a:t>Discounted internet service for low-income families</a:t>
            </a:r>
          </a:p>
        </p:txBody>
      </p:sp>
    </p:spTree>
    <p:extLst>
      <p:ext uri="{BB962C8B-B14F-4D97-AF65-F5344CB8AC3E}">
        <p14:creationId xmlns:p14="http://schemas.microsoft.com/office/powerpoint/2010/main" val="221381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825626" y="1372263"/>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r>
              <a:rPr lang="en-US" dirty="0"/>
              <a:t>Technology is an essential component of learning today. </a:t>
            </a:r>
          </a:p>
          <a:p>
            <a:r>
              <a:rPr lang="en-US" dirty="0"/>
              <a:t>Students can </a:t>
            </a:r>
          </a:p>
          <a:p>
            <a:pPr lvl="1"/>
            <a:r>
              <a:rPr lang="en-US" dirty="0"/>
              <a:t>Create content</a:t>
            </a:r>
          </a:p>
          <a:p>
            <a:pPr lvl="1"/>
            <a:r>
              <a:rPr lang="en-US" dirty="0"/>
              <a:t>Interact with experts</a:t>
            </a:r>
          </a:p>
          <a:p>
            <a:pPr lvl="1"/>
            <a:r>
              <a:rPr lang="en-US"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 xmlns:a16="http://schemas.microsoft.com/office/drawing/2014/main"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technologies</a:t>
            </a:r>
          </a:p>
          <a:p>
            <a:pPr marL="0" indent="0">
              <a:buNone/>
            </a:pPr>
            <a:endParaRPr lang="en-US" i="1" u="sng" dirty="0">
              <a:hlinkClick r:id="rId3"/>
            </a:endParaRPr>
          </a:p>
          <a:p>
            <a:pPr marL="0" indent="0">
              <a:buNone/>
            </a:pPr>
            <a:r>
              <a:rPr lang="en-US" sz="2900" i="1" u="sng" dirty="0">
                <a:hlinkClick r:id="rId3"/>
              </a:rPr>
              <a:t>Non-Regulatory Guidance Student Support and Academic Enrichment Grants Overview of Activities LEAs May Consider</a:t>
            </a:r>
            <a:r>
              <a:rPr lang="en-US" sz="2900" i="1" u="sng" dirty="0"/>
              <a:t> </a:t>
            </a:r>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Superintendents</a:t>
            </a:r>
          </a:p>
        </p:txBody>
      </p:sp>
      <p:sp>
        <p:nvSpPr>
          <p:cNvPr id="3" name="Content Placeholder 2"/>
          <p:cNvSpPr>
            <a:spLocks noGrp="1"/>
          </p:cNvSpPr>
          <p:nvPr>
            <p:ph idx="1"/>
          </p:nvPr>
        </p:nvSpPr>
        <p:spPr/>
        <p:txBody>
          <a:bodyPr>
            <a:normAutofit fontScale="77500" lnSpcReduction="20000"/>
          </a:bodyPr>
          <a:lstStyle/>
          <a:p>
            <a:r>
              <a:rPr lang="en-US" dirty="0"/>
              <a:t>Develop a vision for student learning</a:t>
            </a:r>
          </a:p>
          <a:p>
            <a:r>
              <a:rPr lang="en-US" dirty="0"/>
              <a:t>Collaborate across the agency</a:t>
            </a:r>
          </a:p>
          <a:p>
            <a:pPr lvl="1"/>
            <a:r>
              <a:rPr lang="en-US" dirty="0"/>
              <a:t>Chief academic officer</a:t>
            </a:r>
          </a:p>
          <a:p>
            <a:pPr lvl="1"/>
            <a:r>
              <a:rPr lang="en-US" dirty="0"/>
              <a:t>Chief technology officer</a:t>
            </a:r>
          </a:p>
          <a:p>
            <a:pPr lvl="1"/>
            <a:r>
              <a:rPr lang="en-US" dirty="0"/>
              <a:t>Chief financial officer</a:t>
            </a:r>
          </a:p>
          <a:p>
            <a:pPr lvl="1"/>
            <a:r>
              <a:rPr lang="en-US" dirty="0"/>
              <a:t>Instructional materials leader</a:t>
            </a:r>
          </a:p>
          <a:p>
            <a:pPr lvl="1"/>
            <a:r>
              <a:rPr lang="en-US" dirty="0"/>
              <a:t>Special education leader. </a:t>
            </a:r>
          </a:p>
          <a:p>
            <a:r>
              <a:rPr lang="en-US" dirty="0"/>
              <a:t>Obtain buy-in from all stakeholders</a:t>
            </a:r>
          </a:p>
          <a:p>
            <a:r>
              <a:rPr lang="en-US" dirty="0"/>
              <a:t>Involve the right people at the right time</a:t>
            </a:r>
          </a:p>
          <a:p>
            <a:endParaRPr lang="en-US" dirty="0"/>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CE3-37CC-4A54-BFFC-064FC86B4234}"/>
              </a:ext>
            </a:extLst>
          </p:cNvPr>
          <p:cNvSpPr>
            <a:spLocks noGrp="1"/>
          </p:cNvSpPr>
          <p:nvPr>
            <p:ph type="title"/>
          </p:nvPr>
        </p:nvSpPr>
        <p:spPr/>
        <p:txBody>
          <a:bodyPr>
            <a:normAutofit/>
          </a:bodyPr>
          <a:lstStyle/>
          <a:p>
            <a:r>
              <a:rPr lang="en-US" dirty="0"/>
              <a:t>Strategic Partnerships &amp; Model of Innovation</a:t>
            </a:r>
          </a:p>
        </p:txBody>
      </p:sp>
      <p:sp>
        <p:nvSpPr>
          <p:cNvPr id="3" name="Content Placeholder 2">
            <a:extLst>
              <a:ext uri="{FF2B5EF4-FFF2-40B4-BE49-F238E27FC236}">
                <a16:creationId xmlns="" xmlns:a16="http://schemas.microsoft.com/office/drawing/2014/main"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5" name="yTUNdeZIbzg">
            <a:hlinkClick r:id="" action="ppaction://media"/>
            <a:extLst>
              <a:ext uri="{FF2B5EF4-FFF2-40B4-BE49-F238E27FC236}">
                <a16:creationId xmlns="" xmlns:a16="http://schemas.microsoft.com/office/drawing/2014/main" id="{CE9D43EA-33BF-4414-9453-314A508A10A5}"/>
              </a:ext>
            </a:extLst>
          </p:cNvPr>
          <p:cNvPicPr>
            <a:picLocks noRot="1" noChangeAspect="1"/>
          </p:cNvPicPr>
          <p:nvPr>
            <a:videoFile r:link="rId1"/>
          </p:nvPr>
        </p:nvPicPr>
        <p:blipFill>
          <a:blip r:embed="rId4"/>
          <a:stretch>
            <a:fillRect/>
          </a:stretch>
        </p:blipFill>
        <p:spPr>
          <a:xfrm>
            <a:off x="3048000" y="1600523"/>
            <a:ext cx="3048000" cy="228600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9CA0EC-7671-4FF3-AE91-CCD34BE84A57}"/>
              </a:ext>
            </a:extLst>
          </p:cNvPr>
          <p:cNvSpPr>
            <a:spLocks noGrp="1"/>
          </p:cNvSpPr>
          <p:nvPr>
            <p:ph type="title"/>
          </p:nvPr>
        </p:nvSpPr>
        <p:spPr/>
        <p:txBody>
          <a:bodyPr>
            <a:normAutofit/>
          </a:bodyPr>
          <a:lstStyle/>
          <a:p>
            <a:r>
              <a:rPr lang="en-US" dirty="0"/>
              <a:t>Collaborative Leadership</a:t>
            </a:r>
          </a:p>
        </p:txBody>
      </p:sp>
      <p:sp>
        <p:nvSpPr>
          <p:cNvPr id="3" name="Content Placeholder 2">
            <a:extLst>
              <a:ext uri="{FF2B5EF4-FFF2-40B4-BE49-F238E27FC236}">
                <a16:creationId xmlns="" xmlns:a16="http://schemas.microsoft.com/office/drawing/2014/main" id="{931E5ACE-DE72-455C-8E25-6B244B7FFB68}"/>
              </a:ext>
            </a:extLst>
          </p:cNvPr>
          <p:cNvSpPr>
            <a:spLocks noGrp="1"/>
          </p:cNvSpPr>
          <p:nvPr>
            <p:ph idx="1"/>
          </p:nvPr>
        </p:nvSpPr>
        <p:spPr>
          <a:xfrm>
            <a:off x="457200" y="1200150"/>
            <a:ext cx="8229600" cy="3661409"/>
          </a:xfrm>
        </p:spPr>
        <p:txBody>
          <a:bodyPr>
            <a:normAutofit fontScale="55000" lnSpcReduction="20000"/>
          </a:bodyPr>
          <a:lstStyle/>
          <a:p>
            <a:pPr marL="0" indent="0">
              <a:buNone/>
            </a:pPr>
            <a:r>
              <a:rPr lang="en-US" dirty="0">
                <a:solidFill>
                  <a:srgbClr val="00A79D"/>
                </a:solidFill>
              </a:rPr>
              <a:t>As a superintendent, how can I work with my local school board and collaborate with my peers to implement digital learning? </a:t>
            </a:r>
          </a:p>
          <a:p>
            <a:pPr marL="0" indent="0">
              <a:buNone/>
            </a:pPr>
            <a:r>
              <a:rPr lang="en-US" u="sng" dirty="0">
                <a:hlinkClick r:id="rId3"/>
              </a:rPr>
              <a:t>On the Same Page 2.0</a:t>
            </a:r>
            <a:endParaRPr lang="en-US" u="sng" dirty="0"/>
          </a:p>
          <a:p>
            <a:r>
              <a:rPr lang="en-US" dirty="0"/>
              <a:t>Suggestions for sparking conversations among stakeholders</a:t>
            </a:r>
          </a:p>
          <a:p>
            <a:r>
              <a:rPr lang="en-US" dirty="0"/>
              <a:t>Emphasizes information flow for</a:t>
            </a:r>
          </a:p>
          <a:p>
            <a:pPr lvl="1"/>
            <a:r>
              <a:rPr lang="en-US" dirty="0"/>
              <a:t>Continuous improvement</a:t>
            </a:r>
          </a:p>
          <a:p>
            <a:pPr lvl="1"/>
            <a:r>
              <a:rPr lang="en-US" dirty="0"/>
              <a:t>Ownership by all stakeholders. </a:t>
            </a:r>
          </a:p>
          <a:p>
            <a:pPr marL="0" indent="0">
              <a:buNone/>
            </a:pPr>
            <a:r>
              <a:rPr lang="en-US" u="sng" dirty="0">
                <a:hlinkClick r:id="rId4"/>
              </a:rPr>
              <a:t>Digital Learning Consortium</a:t>
            </a:r>
            <a:endParaRPr lang="en-US" u="sng" dirty="0"/>
          </a:p>
          <a:p>
            <a:r>
              <a:rPr lang="en-US" sz="2900" dirty="0"/>
              <a:t>District leaders gain insight into successful models of best practices</a:t>
            </a:r>
          </a:p>
          <a:p>
            <a:pPr marL="0" indent="0">
              <a:buNone/>
            </a:pPr>
            <a:r>
              <a:rPr lang="en-US" u="sng" dirty="0">
                <a:hlinkClick r:id="rId5"/>
              </a:rPr>
              <a:t>NETP 2017</a:t>
            </a:r>
            <a:r>
              <a:rPr lang="en-US" dirty="0"/>
              <a:t> identifies the key components of collaborative leadership:</a:t>
            </a:r>
          </a:p>
          <a:p>
            <a:pPr lvl="0"/>
            <a:r>
              <a:rPr lang="en-US" sz="2900" dirty="0"/>
              <a:t>Shared vision for how technology can support learning</a:t>
            </a:r>
          </a:p>
          <a:p>
            <a:pPr lvl="0"/>
            <a:r>
              <a:rPr lang="en-US" sz="2900" dirty="0"/>
              <a:t>Seek input from a diverse team of stakeholders</a:t>
            </a:r>
          </a:p>
          <a:p>
            <a:pPr lvl="0"/>
            <a:r>
              <a:rPr lang="en-US" sz="2900" dirty="0"/>
              <a:t>Communicate with all stakeholders with technology tools</a:t>
            </a:r>
          </a:p>
          <a:p>
            <a:pPr marL="0" indent="0">
              <a:buNone/>
            </a:pPr>
            <a:endParaRPr lang="en-US" dirty="0">
              <a:solidFill>
                <a:schemeClr val="accent6"/>
              </a:solidFill>
            </a:endParaRPr>
          </a:p>
        </p:txBody>
      </p:sp>
    </p:spTree>
    <p:extLst>
      <p:ext uri="{BB962C8B-B14F-4D97-AF65-F5344CB8AC3E}">
        <p14:creationId xmlns:p14="http://schemas.microsoft.com/office/powerpoint/2010/main" val="424525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92500" lnSpcReduction="20000"/>
          </a:bodyPr>
          <a:lstStyle/>
          <a:p>
            <a:pPr marL="0" indent="0">
              <a:buNone/>
            </a:pPr>
            <a:r>
              <a:rPr lang="en-US" dirty="0">
                <a:solidFill>
                  <a:srgbClr val="00A79D"/>
                </a:solidFill>
              </a:rPr>
              <a:t>How are we going to pay for high-speed broadband, wireless access and devices?</a:t>
            </a:r>
          </a:p>
          <a:p>
            <a:r>
              <a:rPr lang="en-US" dirty="0"/>
              <a:t>Total Cost of Ownership </a:t>
            </a:r>
          </a:p>
          <a:p>
            <a:pPr lvl="1"/>
            <a:r>
              <a:rPr lang="en-US" dirty="0"/>
              <a:t>Financial estimate that includes metrics and processes</a:t>
            </a:r>
          </a:p>
          <a:p>
            <a:r>
              <a:rPr lang="en-US" dirty="0"/>
              <a:t>Transformative Budgeting</a:t>
            </a:r>
          </a:p>
          <a:p>
            <a:pPr lvl="1"/>
            <a:r>
              <a:rPr lang="en-US" dirty="0"/>
              <a:t>Model that accomplishes innovation within existing budgets</a:t>
            </a:r>
          </a:p>
        </p:txBody>
      </p:sp>
    </p:spTree>
    <p:extLst>
      <p:ext uri="{BB962C8B-B14F-4D97-AF65-F5344CB8AC3E}">
        <p14:creationId xmlns:p14="http://schemas.microsoft.com/office/powerpoint/2010/main" val="1552021971"/>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970</TotalTime>
  <Words>711</Words>
  <Application>Microsoft Macintosh PowerPoint</Application>
  <PresentationFormat>On-screen Show (16:9)</PresentationFormat>
  <Paragraphs>81</Paragraphs>
  <Slides>11</Slides>
  <Notes>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Open Sans</vt:lpstr>
      <vt:lpstr>Arial</vt:lpstr>
      <vt:lpstr>Tranforming_Digital_Learning_final</vt:lpstr>
      <vt:lpstr>PowerPoint Presentation</vt:lpstr>
      <vt:lpstr>Learning in the Digital Age</vt:lpstr>
      <vt:lpstr>Federal Policy Shift</vt:lpstr>
      <vt:lpstr>Federal Policy Shift</vt:lpstr>
      <vt:lpstr>Federal Policy Guidance</vt:lpstr>
      <vt:lpstr>Role of Superintendents</vt:lpstr>
      <vt:lpstr>Strategic Partnerships &amp; Model of Innovation</vt:lpstr>
      <vt:lpstr>Collaborative Leadership</vt:lpstr>
      <vt:lpstr>Budget</vt:lpstr>
      <vt:lpstr>Homework Gap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60</cp:revision>
  <dcterms:created xsi:type="dcterms:W3CDTF">2017-03-29T05:27:33Z</dcterms:created>
  <dcterms:modified xsi:type="dcterms:W3CDTF">2018-03-05T16:30:40Z</dcterms:modified>
</cp:coreProperties>
</file>