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1"/>
  </p:sldMasterIdLst>
  <p:notesMasterIdLst>
    <p:notesMasterId r:id="rId13"/>
  </p:notesMasterIdLst>
  <p:sldIdLst>
    <p:sldId id="283" r:id="rId2"/>
    <p:sldId id="263" r:id="rId3"/>
    <p:sldId id="262" r:id="rId4"/>
    <p:sldId id="273" r:id="rId5"/>
    <p:sldId id="264" r:id="rId6"/>
    <p:sldId id="260" r:id="rId7"/>
    <p:sldId id="269" r:id="rId8"/>
    <p:sldId id="276" r:id="rId9"/>
    <p:sldId id="280" r:id="rId10"/>
    <p:sldId id="282" r:id="rId11"/>
    <p:sldId id="274" r:id="rId12"/>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ann Angela" initials="" lastIdx="19"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79D"/>
    <a:srgbClr val="4B4E53"/>
    <a:srgbClr val="E75200"/>
    <a:srgbClr val="29417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autoAdjust="0"/>
    <p:restoredTop sz="93875" autoAdjust="0"/>
  </p:normalViewPr>
  <p:slideViewPr>
    <p:cSldViewPr snapToGrid="0" snapToObjects="1">
      <p:cViewPr varScale="1">
        <p:scale>
          <a:sx n="164" d="100"/>
          <a:sy n="164" d="100"/>
        </p:scale>
        <p:origin x="664" y="160"/>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commentAuthors" Target="commentAuthors.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9" Type="http://schemas.microsoft.com/office/2015/10/relationships/revisionInfo" Target="revisionInfo.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9B012A-C9AA-47C8-B7B7-2CF78C13F013}" type="datetimeFigureOut">
              <a:rPr lang="en-US" smtClean="0"/>
              <a:t>3/5/18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FF8E72-47B2-452D-A02E-C58BE1110351}" type="slidenum">
              <a:rPr lang="en-US" smtClean="0"/>
              <a:t>‹#›</a:t>
            </a:fld>
            <a:endParaRPr lang="en-US"/>
          </a:p>
        </p:txBody>
      </p:sp>
    </p:spTree>
    <p:extLst>
      <p:ext uri="{BB962C8B-B14F-4D97-AF65-F5344CB8AC3E}">
        <p14:creationId xmlns:p14="http://schemas.microsoft.com/office/powerpoint/2010/main" val="12933790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 Id="rId3" Type="http://schemas.openxmlformats.org/officeDocument/2006/relationships/hyperlink" Target="https://youtu.be/yTUNdeZIbzg" TargetMode="Externa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kajeet.net/engage-parents-richland-two" TargetMode="External"/><Relationship Id="rId4" Type="http://schemas.openxmlformats.org/officeDocument/2006/relationships/hyperlink" Target="http://www.batc.edu/stem" TargetMode="External"/><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kajeet.net/engage-parents-richland-two" TargetMode="External"/><Relationship Id="rId4" Type="http://schemas.openxmlformats.org/officeDocument/2006/relationships/hyperlink" Target="http://www.batc.edu/stem" TargetMode="External"/><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t>
            </a:r>
          </a:p>
        </p:txBody>
      </p:sp>
      <p:sp>
        <p:nvSpPr>
          <p:cNvPr id="4" name="Slide Number Placeholder 3"/>
          <p:cNvSpPr>
            <a:spLocks noGrp="1"/>
          </p:cNvSpPr>
          <p:nvPr>
            <p:ph type="sldNum" sz="quarter" idx="10"/>
          </p:nvPr>
        </p:nvSpPr>
        <p:spPr/>
        <p:txBody>
          <a:bodyPr/>
          <a:lstStyle/>
          <a:p>
            <a:fld id="{E7FF8E72-47B2-452D-A02E-C58BE1110351}" type="slidenum">
              <a:rPr lang="en-US" smtClean="0"/>
              <a:t>3</a:t>
            </a:fld>
            <a:endParaRPr lang="en-US"/>
          </a:p>
        </p:txBody>
      </p:sp>
    </p:spTree>
    <p:extLst>
      <p:ext uri="{BB962C8B-B14F-4D97-AF65-F5344CB8AC3E}">
        <p14:creationId xmlns:p14="http://schemas.microsoft.com/office/powerpoint/2010/main" val="13589973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Stakeholder toolkit, page 1-2.</a:t>
            </a:r>
          </a:p>
        </p:txBody>
      </p:sp>
      <p:sp>
        <p:nvSpPr>
          <p:cNvPr id="4" name="Slide Number Placeholder 3"/>
          <p:cNvSpPr>
            <a:spLocks noGrp="1"/>
          </p:cNvSpPr>
          <p:nvPr>
            <p:ph type="sldNum" sz="quarter" idx="10"/>
          </p:nvPr>
        </p:nvSpPr>
        <p:spPr/>
        <p:txBody>
          <a:bodyPr/>
          <a:lstStyle/>
          <a:p>
            <a:fld id="{E7FF8E72-47B2-452D-A02E-C58BE1110351}" type="slidenum">
              <a:rPr lang="en-US" smtClean="0"/>
              <a:t>4</a:t>
            </a:fld>
            <a:endParaRPr lang="en-US"/>
          </a:p>
        </p:txBody>
      </p:sp>
    </p:spTree>
    <p:extLst>
      <p:ext uri="{BB962C8B-B14F-4D97-AF65-F5344CB8AC3E}">
        <p14:creationId xmlns:p14="http://schemas.microsoft.com/office/powerpoint/2010/main" val="13589973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Refer to Stakeholder toolkit, page 1-2.</a:t>
            </a:r>
          </a:p>
          <a:p>
            <a:endParaRPr lang="en-US" dirty="0"/>
          </a:p>
        </p:txBody>
      </p:sp>
      <p:sp>
        <p:nvSpPr>
          <p:cNvPr id="4" name="Slide Number Placeholder 3"/>
          <p:cNvSpPr>
            <a:spLocks noGrp="1"/>
          </p:cNvSpPr>
          <p:nvPr>
            <p:ph type="sldNum" sz="quarter" idx="10"/>
          </p:nvPr>
        </p:nvSpPr>
        <p:spPr/>
        <p:txBody>
          <a:bodyPr/>
          <a:lstStyle/>
          <a:p>
            <a:fld id="{E7FF8E72-47B2-452D-A02E-C58BE1110351}" type="slidenum">
              <a:rPr lang="en-US" smtClean="0"/>
              <a:t>5</a:t>
            </a:fld>
            <a:endParaRPr lang="en-US"/>
          </a:p>
        </p:txBody>
      </p:sp>
    </p:spTree>
    <p:extLst>
      <p:ext uri="{BB962C8B-B14F-4D97-AF65-F5344CB8AC3E}">
        <p14:creationId xmlns:p14="http://schemas.microsoft.com/office/powerpoint/2010/main" val="5867584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FF8E72-47B2-452D-A02E-C58BE1110351}" type="slidenum">
              <a:rPr lang="en-US" smtClean="0"/>
              <a:t>6</a:t>
            </a:fld>
            <a:endParaRPr lang="en-US"/>
          </a:p>
        </p:txBody>
      </p:sp>
    </p:spTree>
    <p:extLst>
      <p:ext uri="{BB962C8B-B14F-4D97-AF65-F5344CB8AC3E}">
        <p14:creationId xmlns:p14="http://schemas.microsoft.com/office/powerpoint/2010/main" val="1105702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Vista Unified, California: Strategic Partnerships and a Model of Innovation</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Vista’s superintendent and principals share how digital learning has impacted learning opportunities for their students. </a:t>
            </a:r>
            <a:r>
              <a:rPr lang="en-US" sz="1200" kern="1200" dirty="0">
                <a:solidFill>
                  <a:schemeClr val="tx1"/>
                </a:solidFill>
                <a:effectLst/>
                <a:latin typeface="+mn-lt"/>
                <a:ea typeface="+mn-ea"/>
                <a:cs typeface="+mn-cs"/>
                <a:hlinkClick r:id="rId3"/>
              </a:rPr>
              <a:t>https://youtu.be/yTUNdeZIbzg</a:t>
            </a: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Refer to Stakeholder toolkit, </a:t>
            </a:r>
            <a:r>
              <a:rPr lang="en-US" dirty="0" smtClean="0"/>
              <a:t>Transforming Digital Learning, </a:t>
            </a:r>
            <a:r>
              <a:rPr lang="en-US" dirty="0"/>
              <a:t>page 5.</a:t>
            </a:r>
          </a:p>
          <a:p>
            <a:endParaRPr lang="en-US" dirty="0"/>
          </a:p>
        </p:txBody>
      </p:sp>
      <p:sp>
        <p:nvSpPr>
          <p:cNvPr id="4" name="Slide Number Placeholder 3"/>
          <p:cNvSpPr>
            <a:spLocks noGrp="1"/>
          </p:cNvSpPr>
          <p:nvPr>
            <p:ph type="sldNum" sz="quarter" idx="10"/>
          </p:nvPr>
        </p:nvSpPr>
        <p:spPr/>
        <p:txBody>
          <a:bodyPr/>
          <a:lstStyle/>
          <a:p>
            <a:fld id="{E7FF8E72-47B2-452D-A02E-C58BE1110351}" type="slidenum">
              <a:rPr lang="en-US" smtClean="0"/>
              <a:t>7</a:t>
            </a:fld>
            <a:endParaRPr lang="en-US"/>
          </a:p>
        </p:txBody>
      </p:sp>
    </p:spTree>
    <p:extLst>
      <p:ext uri="{BB962C8B-B14F-4D97-AF65-F5344CB8AC3E}">
        <p14:creationId xmlns:p14="http://schemas.microsoft.com/office/powerpoint/2010/main" val="38000406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Refer to Stakeholder toolkit, page 3. These are sample questions to engage stakeholders. Feel free to modify to meet our needs</a:t>
            </a:r>
          </a:p>
          <a:p>
            <a:endParaRPr lang="en-US" dirty="0"/>
          </a:p>
        </p:txBody>
      </p:sp>
      <p:sp>
        <p:nvSpPr>
          <p:cNvPr id="4" name="Slide Number Placeholder 3"/>
          <p:cNvSpPr>
            <a:spLocks noGrp="1"/>
          </p:cNvSpPr>
          <p:nvPr>
            <p:ph type="sldNum" sz="quarter" idx="10"/>
          </p:nvPr>
        </p:nvSpPr>
        <p:spPr/>
        <p:txBody>
          <a:bodyPr/>
          <a:lstStyle/>
          <a:p>
            <a:fld id="{E7FF8E72-47B2-452D-A02E-C58BE1110351}" type="slidenum">
              <a:rPr lang="en-US" smtClean="0"/>
              <a:t>8</a:t>
            </a:fld>
            <a:endParaRPr lang="en-US"/>
          </a:p>
        </p:txBody>
      </p:sp>
    </p:spTree>
    <p:extLst>
      <p:ext uri="{BB962C8B-B14F-4D97-AF65-F5344CB8AC3E}">
        <p14:creationId xmlns:p14="http://schemas.microsoft.com/office/powerpoint/2010/main" val="6570774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Richland District Two, South Carolina partnered with </a:t>
            </a:r>
            <a:r>
              <a:rPr lang="en-US" dirty="0" err="1"/>
              <a:t>Kajeet</a:t>
            </a:r>
            <a:r>
              <a:rPr lang="en-US" dirty="0"/>
              <a:t> to offer internet hot spot devices to families with filtered internet broadband. When providing the devices to the family, the district explained that it was not only for students to complete homework, but also for the entire household to use to access community resources. Learn more at </a:t>
            </a:r>
            <a:r>
              <a:rPr lang="en-US" u="sng" dirty="0">
                <a:hlinkClick r:id="rId3"/>
              </a:rPr>
              <a:t>http://www.kajeet.net/engage-parents-richland-two</a:t>
            </a:r>
            <a:r>
              <a:rPr lang="en-US" dirty="0"/>
              <a:t>. In Utah, the industry demand for robotics technicians locally is high. Local businesses approached the district to establish a robotics class where students learned to repair and program robots on a day-to-day basis. This initiative expanded to neighboring districts and the districts worked together to develop a robotics program and create degree opportunities for students. </a:t>
            </a:r>
            <a:r>
              <a:rPr lang="en-US" u="sng" dirty="0">
                <a:hlinkClick r:id="rId4"/>
              </a:rPr>
              <a:t>http://www.batc.edu/stem</a:t>
            </a:r>
            <a:r>
              <a:rPr lang="en-US" dirty="0"/>
              <a:t>.</a:t>
            </a:r>
          </a:p>
          <a:p>
            <a:endParaRPr lang="en-US" dirty="0"/>
          </a:p>
        </p:txBody>
      </p:sp>
      <p:sp>
        <p:nvSpPr>
          <p:cNvPr id="4" name="Slide Number Placeholder 3"/>
          <p:cNvSpPr>
            <a:spLocks noGrp="1"/>
          </p:cNvSpPr>
          <p:nvPr>
            <p:ph type="sldNum" sz="quarter" idx="10"/>
          </p:nvPr>
        </p:nvSpPr>
        <p:spPr/>
        <p:txBody>
          <a:bodyPr/>
          <a:lstStyle/>
          <a:p>
            <a:fld id="{E7FF8E72-47B2-452D-A02E-C58BE1110351}" type="slidenum">
              <a:rPr lang="en-US" smtClean="0"/>
              <a:t>9</a:t>
            </a:fld>
            <a:endParaRPr lang="en-US"/>
          </a:p>
        </p:txBody>
      </p:sp>
    </p:spTree>
    <p:extLst>
      <p:ext uri="{BB962C8B-B14F-4D97-AF65-F5344CB8AC3E}">
        <p14:creationId xmlns:p14="http://schemas.microsoft.com/office/powerpoint/2010/main" val="1573665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Richland District Two, South Carolina partnered with </a:t>
            </a:r>
            <a:r>
              <a:rPr lang="en-US" dirty="0" err="1"/>
              <a:t>Kajeet</a:t>
            </a:r>
            <a:r>
              <a:rPr lang="en-US" dirty="0"/>
              <a:t> to offer internet hot spot devices to families with filtered internet broadband. When providing the devices to the family, the district explained that it was not only for students to complete homework, but also for the entire household to use to access community resources. Learn more at </a:t>
            </a:r>
            <a:r>
              <a:rPr lang="en-US" u="sng" dirty="0">
                <a:hlinkClick r:id="rId3"/>
              </a:rPr>
              <a:t>http://www.kajeet.net/engage-parents-richland-two</a:t>
            </a:r>
            <a:r>
              <a:rPr lang="en-US" dirty="0"/>
              <a:t>. In Utah, the industry demand for robotics technicians locally is high. Local businesses approached the district to establish a robotics class where students learned to repair and program robots on a day-to-day basis. This initiative expanded to neighboring districts and the districts worked together to develop a robotics program and create degree opportunities for students. </a:t>
            </a:r>
            <a:r>
              <a:rPr lang="en-US" u="sng" dirty="0">
                <a:hlinkClick r:id="rId4"/>
              </a:rPr>
              <a:t>http://www.batc.edu/stem</a:t>
            </a:r>
            <a:r>
              <a:rPr lang="en-US" dirty="0"/>
              <a:t>.</a:t>
            </a:r>
          </a:p>
          <a:p>
            <a:endParaRPr lang="en-US" dirty="0"/>
          </a:p>
        </p:txBody>
      </p:sp>
      <p:sp>
        <p:nvSpPr>
          <p:cNvPr id="4" name="Slide Number Placeholder 3"/>
          <p:cNvSpPr>
            <a:spLocks noGrp="1"/>
          </p:cNvSpPr>
          <p:nvPr>
            <p:ph type="sldNum" sz="quarter" idx="10"/>
          </p:nvPr>
        </p:nvSpPr>
        <p:spPr/>
        <p:txBody>
          <a:bodyPr/>
          <a:lstStyle/>
          <a:p>
            <a:fld id="{E7FF8E72-47B2-452D-A02E-C58BE1110351}" type="slidenum">
              <a:rPr lang="en-US" smtClean="0"/>
              <a:t>10</a:t>
            </a:fld>
            <a:endParaRPr lang="en-US"/>
          </a:p>
        </p:txBody>
      </p:sp>
    </p:spTree>
    <p:extLst>
      <p:ext uri="{BB962C8B-B14F-4D97-AF65-F5344CB8AC3E}">
        <p14:creationId xmlns:p14="http://schemas.microsoft.com/office/powerpoint/2010/main" val="4432388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11</a:t>
            </a:fld>
            <a:endParaRPr lang="en-US"/>
          </a:p>
        </p:txBody>
      </p:sp>
    </p:spTree>
    <p:extLst>
      <p:ext uri="{BB962C8B-B14F-4D97-AF65-F5344CB8AC3E}">
        <p14:creationId xmlns:p14="http://schemas.microsoft.com/office/powerpoint/2010/main" val="2900642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0632" y="1597819"/>
            <a:ext cx="7307568"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70866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1424268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9"/>
            <a:ext cx="8229600" cy="667781"/>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32622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1673942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4555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4555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17737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37485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5467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37485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5467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84596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02580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188719"/>
            <a:ext cx="5486400" cy="235696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596404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15440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0"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0"/>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66778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94052" y="1356765"/>
            <a:ext cx="7492747" cy="323785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114266774"/>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Lst>
  <p:txStyles>
    <p:titleStyle>
      <a:lvl1pPr algn="ctr" defTabSz="457200" rtl="0" eaLnBrk="1" latinLnBrk="0" hangingPunct="1">
        <a:spcBef>
          <a:spcPct val="0"/>
        </a:spcBef>
        <a:buNone/>
        <a:defRPr sz="3400" kern="1200">
          <a:solidFill>
            <a:srgbClr val="00A79D"/>
          </a:solidFill>
          <a:latin typeface="Open Sans"/>
          <a:ea typeface="+mj-ea"/>
          <a:cs typeface="Open Sans"/>
        </a:defRPr>
      </a:lvl1pPr>
    </p:titleStyle>
    <p:bodyStyle>
      <a:lvl1pPr marL="342900" indent="-342900" algn="l" defTabSz="457200" rtl="0" eaLnBrk="1" latinLnBrk="0" hangingPunct="1">
        <a:spcBef>
          <a:spcPct val="20000"/>
        </a:spcBef>
        <a:buClr>
          <a:srgbClr val="00A79D"/>
        </a:buClr>
        <a:buFont typeface="Arial"/>
        <a:buChar char="•"/>
        <a:defRPr sz="3200" kern="1200">
          <a:solidFill>
            <a:srgbClr val="4B4E53"/>
          </a:solidFill>
          <a:latin typeface="Open Sans"/>
          <a:ea typeface="+mn-ea"/>
          <a:cs typeface="Open Sans"/>
        </a:defRPr>
      </a:lvl1pPr>
      <a:lvl2pPr marL="742950" indent="-285750" algn="l" defTabSz="457200" rtl="0" eaLnBrk="1" latinLnBrk="0" hangingPunct="1">
        <a:spcBef>
          <a:spcPct val="20000"/>
        </a:spcBef>
        <a:buClr>
          <a:srgbClr val="00A79D"/>
        </a:buClr>
        <a:buFont typeface="Arial"/>
        <a:buChar char="–"/>
        <a:defRPr sz="2800" kern="1200">
          <a:solidFill>
            <a:srgbClr val="4B4E53"/>
          </a:solidFill>
          <a:latin typeface="Open Sans"/>
          <a:ea typeface="+mn-ea"/>
          <a:cs typeface="Open Sans"/>
        </a:defRPr>
      </a:lvl2pPr>
      <a:lvl3pPr marL="1143000" indent="-228600" algn="l" defTabSz="457200" rtl="0" eaLnBrk="1" latinLnBrk="0" hangingPunct="1">
        <a:spcBef>
          <a:spcPct val="20000"/>
        </a:spcBef>
        <a:buClr>
          <a:srgbClr val="00A79D"/>
        </a:buClr>
        <a:buFont typeface="Arial"/>
        <a:buChar char="•"/>
        <a:defRPr sz="2400" kern="1200">
          <a:solidFill>
            <a:srgbClr val="4B4E53"/>
          </a:solidFill>
          <a:latin typeface="Open Sans"/>
          <a:ea typeface="+mn-ea"/>
          <a:cs typeface="Open Sans"/>
        </a:defRPr>
      </a:lvl3pPr>
      <a:lvl4pPr marL="1600200" indent="-228600" algn="l" defTabSz="457200" rtl="0" eaLnBrk="1" latinLnBrk="0" hangingPunct="1">
        <a:spcBef>
          <a:spcPct val="20000"/>
        </a:spcBef>
        <a:buClr>
          <a:srgbClr val="00A79D"/>
        </a:buClr>
        <a:buFont typeface="Arial"/>
        <a:buChar char="–"/>
        <a:defRPr sz="2000" kern="1200">
          <a:solidFill>
            <a:srgbClr val="4B4E53"/>
          </a:solidFill>
          <a:latin typeface="Open Sans"/>
          <a:ea typeface="+mn-ea"/>
          <a:cs typeface="Open Sans"/>
        </a:defRPr>
      </a:lvl4pPr>
      <a:lvl5pPr marL="2057400" indent="-228600" algn="l" defTabSz="457200" rtl="0" eaLnBrk="1" latinLnBrk="0" hangingPunct="1">
        <a:spcBef>
          <a:spcPct val="20000"/>
        </a:spcBef>
        <a:buClr>
          <a:srgbClr val="00A79D"/>
        </a:buClr>
        <a:buFont typeface="Arial"/>
        <a:buChar char="»"/>
        <a:defRPr sz="2000" kern="1200">
          <a:solidFill>
            <a:srgbClr val="4B4E53"/>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hyperlink" Target="https://www.fcc.gov/general/lifeline-program-low-income-consumers"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hyperlink" Target="https://www.ed.gov/essa"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tech.ed.gov/files/2017/01/NETP17.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www2.ed.gov/policy/elsec/leg/essa/essassaegrantguid10212016.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image" Target="../media/image3.jpeg"/><Relationship Id="rId1" Type="http://schemas.openxmlformats.org/officeDocument/2006/relationships/video" Target="https://www.youtube.com/embed/yTUNdeZIbzg" TargetMode="Externa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cdn-files.nsba.org/s3fs-public/On-the-Same-Page-Effective-Implementation-of-College-and-Career-ready-Standards-Through-Labor-Mana.pdf" TargetMode="External"/><Relationship Id="rId4" Type="http://schemas.openxmlformats.org/officeDocument/2006/relationships/hyperlink" Target="http://www.aasa.org/DigitalConsortium.aspx" TargetMode="External"/><Relationship Id="rId5" Type="http://schemas.openxmlformats.org/officeDocument/2006/relationships/hyperlink" Target="https://tech.ed.gov/files/2017/01/NETP17.pdf" TargetMode="External"/><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5959098" y="3378631"/>
            <a:ext cx="2549471" cy="461665"/>
          </a:xfrm>
          <a:prstGeom prst="rect">
            <a:avLst/>
          </a:prstGeom>
          <a:noFill/>
        </p:spPr>
        <p:txBody>
          <a:bodyPr wrap="square" rtlCol="0">
            <a:spAutoFit/>
          </a:bodyPr>
          <a:lstStyle/>
          <a:p>
            <a:r>
              <a:rPr lang="en-US" sz="2400" b="1" dirty="0">
                <a:solidFill>
                  <a:srgbClr val="00A79D"/>
                </a:solidFill>
              </a:rPr>
              <a:t>Superintendents</a:t>
            </a:r>
          </a:p>
        </p:txBody>
      </p:sp>
    </p:spTree>
    <p:extLst>
      <p:ext uri="{BB962C8B-B14F-4D97-AF65-F5344CB8AC3E}">
        <p14:creationId xmlns:p14="http://schemas.microsoft.com/office/powerpoint/2010/main" val="1591310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5994D54-DF9B-418A-AAC3-013BE286F700}"/>
              </a:ext>
            </a:extLst>
          </p:cNvPr>
          <p:cNvSpPr>
            <a:spLocks noGrp="1"/>
          </p:cNvSpPr>
          <p:nvPr>
            <p:ph type="title"/>
          </p:nvPr>
        </p:nvSpPr>
        <p:spPr/>
        <p:txBody>
          <a:bodyPr/>
          <a:lstStyle/>
          <a:p>
            <a:r>
              <a:rPr lang="en-US" dirty="0"/>
              <a:t>Homework Gap</a:t>
            </a:r>
          </a:p>
        </p:txBody>
      </p:sp>
      <p:sp>
        <p:nvSpPr>
          <p:cNvPr id="3" name="Content Placeholder 2">
            <a:extLst>
              <a:ext uri="{FF2B5EF4-FFF2-40B4-BE49-F238E27FC236}">
                <a16:creationId xmlns="" xmlns:a16="http://schemas.microsoft.com/office/drawing/2014/main" id="{0C1C8CB1-9D07-4C8F-A38C-4B7C310F0689}"/>
              </a:ext>
            </a:extLst>
          </p:cNvPr>
          <p:cNvSpPr>
            <a:spLocks noGrp="1"/>
          </p:cNvSpPr>
          <p:nvPr>
            <p:ph idx="1"/>
          </p:nvPr>
        </p:nvSpPr>
        <p:spPr/>
        <p:txBody>
          <a:bodyPr>
            <a:normAutofit fontScale="85000" lnSpcReduction="20000"/>
          </a:bodyPr>
          <a:lstStyle/>
          <a:p>
            <a:pPr marL="0" indent="0">
              <a:buNone/>
            </a:pPr>
            <a:r>
              <a:rPr lang="en-US" dirty="0">
                <a:solidFill>
                  <a:srgbClr val="00A79D"/>
                </a:solidFill>
              </a:rPr>
              <a:t>As superintendent, what are some options for addressing the “homework gap”? </a:t>
            </a:r>
          </a:p>
          <a:p>
            <a:r>
              <a:rPr lang="en-US" dirty="0"/>
              <a:t>Partner with internet providers in the community to offer discounted service fees</a:t>
            </a:r>
          </a:p>
          <a:p>
            <a:r>
              <a:rPr lang="en-US" dirty="0"/>
              <a:t>Issue hot spots that students can take home</a:t>
            </a:r>
          </a:p>
          <a:p>
            <a:r>
              <a:rPr lang="en-US" dirty="0"/>
              <a:t>Adjust school library hours to offer more access. </a:t>
            </a:r>
          </a:p>
          <a:p>
            <a:r>
              <a:rPr lang="en-US" dirty="0"/>
              <a:t>Educate parents about the </a:t>
            </a:r>
            <a:r>
              <a:rPr lang="en-US" u="sng" dirty="0">
                <a:hlinkClick r:id="rId3"/>
              </a:rPr>
              <a:t>FCC Lifeline program</a:t>
            </a:r>
            <a:endParaRPr lang="en-US" u="sng" dirty="0"/>
          </a:p>
          <a:p>
            <a:pPr lvl="1"/>
            <a:r>
              <a:rPr lang="en-US" dirty="0"/>
              <a:t>Discounted internet service for low-income families</a:t>
            </a:r>
          </a:p>
        </p:txBody>
      </p:sp>
    </p:spTree>
    <p:extLst>
      <p:ext uri="{BB962C8B-B14F-4D97-AF65-F5344CB8AC3E}">
        <p14:creationId xmlns:p14="http://schemas.microsoft.com/office/powerpoint/2010/main" val="2213819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95D83D-A388-4511-AFE7-14EA72247C04}"/>
              </a:ext>
            </a:extLst>
          </p:cNvPr>
          <p:cNvSpPr>
            <a:spLocks noGrp="1"/>
          </p:cNvSpPr>
          <p:nvPr>
            <p:ph type="title"/>
          </p:nvPr>
        </p:nvSpPr>
        <p:spPr/>
        <p:txBody>
          <a:bodyPr/>
          <a:lstStyle/>
          <a:p>
            <a:r>
              <a:rPr lang="en-US" dirty="0"/>
              <a:t>Thank You!</a:t>
            </a:r>
          </a:p>
        </p:txBody>
      </p:sp>
      <p:sp>
        <p:nvSpPr>
          <p:cNvPr id="5" name="Content Placeholder 4">
            <a:extLst>
              <a:ext uri="{FF2B5EF4-FFF2-40B4-BE49-F238E27FC236}">
                <a16:creationId xmlns="" xmlns:a16="http://schemas.microsoft.com/office/drawing/2014/main" id="{1184E95B-3488-4815-BA6E-A5AD4A0E1252}"/>
              </a:ext>
            </a:extLst>
          </p:cNvPr>
          <p:cNvSpPr>
            <a:spLocks noGrp="1"/>
          </p:cNvSpPr>
          <p:nvPr>
            <p:ph idx="1"/>
          </p:nvPr>
        </p:nvSpPr>
        <p:spPr>
          <a:xfrm>
            <a:off x="825626" y="1372263"/>
            <a:ext cx="7492747" cy="3237857"/>
          </a:xfrm>
        </p:spPr>
        <p:txBody>
          <a:bodyPr/>
          <a:lstStyle/>
          <a:p>
            <a:pPr marL="0" indent="0" algn="ctr">
              <a:buNone/>
            </a:pPr>
            <a:r>
              <a:rPr lang="en-US" dirty="0"/>
              <a:t>Learn more at: </a:t>
            </a:r>
          </a:p>
          <a:p>
            <a:pPr marL="0" indent="0" algn="ctr">
              <a:buNone/>
            </a:pPr>
            <a:r>
              <a:rPr lang="en-US" dirty="0" smtClean="0"/>
              <a:t>Transforming Digital Learning: </a:t>
            </a:r>
            <a:r>
              <a:rPr lang="en-US" dirty="0"/>
              <a:t>Toolkit to Support Educators and Stakeholders</a:t>
            </a:r>
          </a:p>
          <a:p>
            <a:pPr marL="0" indent="0" algn="ctr">
              <a:buNone/>
            </a:pPr>
            <a:endParaRPr lang="en-US" dirty="0"/>
          </a:p>
          <a:p>
            <a:pPr marL="0" indent="0">
              <a:buNone/>
            </a:pPr>
            <a:endParaRPr lang="en-US" dirty="0"/>
          </a:p>
        </p:txBody>
      </p:sp>
    </p:spTree>
    <p:extLst>
      <p:ext uri="{BB962C8B-B14F-4D97-AF65-F5344CB8AC3E}">
        <p14:creationId xmlns:p14="http://schemas.microsoft.com/office/powerpoint/2010/main" val="1332170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4A464A-6E0C-46F8-87A8-E5F11B8EE3C8}"/>
              </a:ext>
            </a:extLst>
          </p:cNvPr>
          <p:cNvSpPr>
            <a:spLocks noGrp="1"/>
          </p:cNvSpPr>
          <p:nvPr>
            <p:ph type="title"/>
          </p:nvPr>
        </p:nvSpPr>
        <p:spPr/>
        <p:txBody>
          <a:bodyPr/>
          <a:lstStyle/>
          <a:p>
            <a:r>
              <a:rPr lang="en-US" dirty="0"/>
              <a:t>Learning in the Digital Age</a:t>
            </a:r>
          </a:p>
        </p:txBody>
      </p:sp>
      <p:sp>
        <p:nvSpPr>
          <p:cNvPr id="3" name="Content Placeholder 2">
            <a:extLst>
              <a:ext uri="{FF2B5EF4-FFF2-40B4-BE49-F238E27FC236}">
                <a16:creationId xmlns="" xmlns:a16="http://schemas.microsoft.com/office/drawing/2014/main" id="{5A683AC1-CFA2-4E6C-A24D-3C0D59E12A48}"/>
              </a:ext>
            </a:extLst>
          </p:cNvPr>
          <p:cNvSpPr>
            <a:spLocks noGrp="1"/>
          </p:cNvSpPr>
          <p:nvPr>
            <p:ph idx="1"/>
          </p:nvPr>
        </p:nvSpPr>
        <p:spPr/>
        <p:txBody>
          <a:bodyPr>
            <a:normAutofit/>
          </a:bodyPr>
          <a:lstStyle/>
          <a:p>
            <a:r>
              <a:rPr lang="en-US" dirty="0"/>
              <a:t>Technology is an essential component of learning today. </a:t>
            </a:r>
          </a:p>
          <a:p>
            <a:r>
              <a:rPr lang="en-US" dirty="0"/>
              <a:t>Students can </a:t>
            </a:r>
          </a:p>
          <a:p>
            <a:pPr lvl="1"/>
            <a:r>
              <a:rPr lang="en-US" dirty="0"/>
              <a:t>Create content</a:t>
            </a:r>
          </a:p>
          <a:p>
            <a:pPr lvl="1"/>
            <a:r>
              <a:rPr lang="en-US" dirty="0"/>
              <a:t>Interact with experts</a:t>
            </a:r>
          </a:p>
          <a:p>
            <a:pPr lvl="1"/>
            <a:r>
              <a:rPr lang="en-US" dirty="0"/>
              <a:t>Collaborate with peers</a:t>
            </a:r>
          </a:p>
          <a:p>
            <a:endParaRPr lang="en-US" dirty="0"/>
          </a:p>
          <a:p>
            <a:endParaRPr lang="en-US" dirty="0"/>
          </a:p>
        </p:txBody>
      </p:sp>
    </p:spTree>
    <p:extLst>
      <p:ext uri="{BB962C8B-B14F-4D97-AF65-F5344CB8AC3E}">
        <p14:creationId xmlns:p14="http://schemas.microsoft.com/office/powerpoint/2010/main" val="357200823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0A4A0CF-EDA5-468A-B683-7934C21EAC19}"/>
              </a:ext>
            </a:extLst>
          </p:cNvPr>
          <p:cNvSpPr>
            <a:spLocks noGrp="1"/>
          </p:cNvSpPr>
          <p:nvPr>
            <p:ph type="title"/>
          </p:nvPr>
        </p:nvSpPr>
        <p:spPr/>
        <p:txBody>
          <a:bodyPr/>
          <a:lstStyle/>
          <a:p>
            <a:r>
              <a:rPr lang="en-US" dirty="0"/>
              <a:t>Federal Policy Shift</a:t>
            </a:r>
          </a:p>
        </p:txBody>
      </p:sp>
      <p:sp>
        <p:nvSpPr>
          <p:cNvPr id="3" name="Content Placeholder 2">
            <a:extLst>
              <a:ext uri="{FF2B5EF4-FFF2-40B4-BE49-F238E27FC236}">
                <a16:creationId xmlns="" xmlns:a16="http://schemas.microsoft.com/office/drawing/2014/main" id="{AD166001-C2EA-46D5-8E5C-697CDE7E66CE}"/>
              </a:ext>
            </a:extLst>
          </p:cNvPr>
          <p:cNvSpPr>
            <a:spLocks noGrp="1"/>
          </p:cNvSpPr>
          <p:nvPr>
            <p:ph idx="1"/>
          </p:nvPr>
        </p:nvSpPr>
        <p:spPr/>
        <p:txBody>
          <a:bodyPr>
            <a:normAutofit lnSpcReduction="10000"/>
          </a:bodyPr>
          <a:lstStyle/>
          <a:p>
            <a:r>
              <a:rPr lang="en-US" u="sng" dirty="0">
                <a:hlinkClick r:id="rId3"/>
              </a:rPr>
              <a:t>Every Student Succeeds Act (ESSA)</a:t>
            </a:r>
            <a:r>
              <a:rPr lang="en-US" dirty="0"/>
              <a:t> acknowledges technology’s role in revolutionizing learning </a:t>
            </a:r>
          </a:p>
          <a:p>
            <a:pPr lvl="1"/>
            <a:r>
              <a:rPr lang="en-US" dirty="0"/>
              <a:t>Includes definitions for digital learning and blended learning</a:t>
            </a:r>
          </a:p>
          <a:p>
            <a:pPr lvl="1"/>
            <a:r>
              <a:rPr lang="en-US" dirty="0"/>
              <a:t>References technology throughout the legislation</a:t>
            </a:r>
          </a:p>
        </p:txBody>
      </p:sp>
    </p:spTree>
    <p:extLst>
      <p:ext uri="{BB962C8B-B14F-4D97-AF65-F5344CB8AC3E}">
        <p14:creationId xmlns:p14="http://schemas.microsoft.com/office/powerpoint/2010/main" val="3280358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0A4A0CF-EDA5-468A-B683-7934C21EAC19}"/>
              </a:ext>
            </a:extLst>
          </p:cNvPr>
          <p:cNvSpPr>
            <a:spLocks noGrp="1"/>
          </p:cNvSpPr>
          <p:nvPr>
            <p:ph type="title"/>
          </p:nvPr>
        </p:nvSpPr>
        <p:spPr/>
        <p:txBody>
          <a:bodyPr/>
          <a:lstStyle/>
          <a:p>
            <a:r>
              <a:rPr lang="en-US" dirty="0"/>
              <a:t>Federal Policy Shift</a:t>
            </a:r>
          </a:p>
        </p:txBody>
      </p:sp>
      <p:sp>
        <p:nvSpPr>
          <p:cNvPr id="3" name="Content Placeholder 2">
            <a:extLst>
              <a:ext uri="{FF2B5EF4-FFF2-40B4-BE49-F238E27FC236}">
                <a16:creationId xmlns="" xmlns:a16="http://schemas.microsoft.com/office/drawing/2014/main" id="{AD166001-C2EA-46D5-8E5C-697CDE7E66CE}"/>
              </a:ext>
            </a:extLst>
          </p:cNvPr>
          <p:cNvSpPr>
            <a:spLocks noGrp="1"/>
          </p:cNvSpPr>
          <p:nvPr>
            <p:ph idx="1"/>
          </p:nvPr>
        </p:nvSpPr>
        <p:spPr/>
        <p:txBody>
          <a:bodyPr>
            <a:normAutofit/>
          </a:bodyPr>
          <a:lstStyle/>
          <a:p>
            <a:r>
              <a:rPr lang="en-US" u="sng" dirty="0">
                <a:hlinkClick r:id="rId3"/>
              </a:rPr>
              <a:t>National Education Technology Plan (NETP)</a:t>
            </a:r>
            <a:r>
              <a:rPr lang="en-US" dirty="0"/>
              <a:t> calls for a “revolutionary transformation rather than evolutionary tinkering” </a:t>
            </a:r>
          </a:p>
          <a:p>
            <a:pPr lvl="1"/>
            <a:r>
              <a:rPr lang="en-US" dirty="0"/>
              <a:t>Provide engaging and powerful learning experiences by leveraging technology </a:t>
            </a:r>
          </a:p>
          <a:p>
            <a:endParaRPr lang="en-US" dirty="0"/>
          </a:p>
        </p:txBody>
      </p:sp>
    </p:spTree>
    <p:extLst>
      <p:ext uri="{BB962C8B-B14F-4D97-AF65-F5344CB8AC3E}">
        <p14:creationId xmlns:p14="http://schemas.microsoft.com/office/powerpoint/2010/main" val="3280358972"/>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153265D-8F0E-4073-AAC0-CAC6488B4CAA}"/>
              </a:ext>
            </a:extLst>
          </p:cNvPr>
          <p:cNvSpPr>
            <a:spLocks noGrp="1"/>
          </p:cNvSpPr>
          <p:nvPr>
            <p:ph type="title"/>
          </p:nvPr>
        </p:nvSpPr>
        <p:spPr/>
        <p:txBody>
          <a:bodyPr/>
          <a:lstStyle/>
          <a:p>
            <a:r>
              <a:rPr lang="en-US" dirty="0"/>
              <a:t>Federal Policy Guidance</a:t>
            </a:r>
          </a:p>
        </p:txBody>
      </p:sp>
      <p:sp>
        <p:nvSpPr>
          <p:cNvPr id="3" name="Content Placeholder 2">
            <a:extLst>
              <a:ext uri="{FF2B5EF4-FFF2-40B4-BE49-F238E27FC236}">
                <a16:creationId xmlns="" xmlns:a16="http://schemas.microsoft.com/office/drawing/2014/main" id="{19078325-B23B-405D-A108-AC0887FC581E}"/>
              </a:ext>
            </a:extLst>
          </p:cNvPr>
          <p:cNvSpPr>
            <a:spLocks noGrp="1"/>
          </p:cNvSpPr>
          <p:nvPr>
            <p:ph idx="1"/>
          </p:nvPr>
        </p:nvSpPr>
        <p:spPr>
          <a:xfrm>
            <a:off x="457200" y="1200150"/>
            <a:ext cx="8229600" cy="3707129"/>
          </a:xfrm>
        </p:spPr>
        <p:txBody>
          <a:bodyPr>
            <a:normAutofit fontScale="47500" lnSpcReduction="20000"/>
          </a:bodyPr>
          <a:lstStyle/>
          <a:p>
            <a:r>
              <a:rPr lang="en-US" sz="4500" dirty="0"/>
              <a:t>High-quality professional development to personalize learning and improve academic achievement</a:t>
            </a:r>
          </a:p>
          <a:p>
            <a:r>
              <a:rPr lang="en-US" sz="4500" dirty="0"/>
              <a:t>Build technological capacity and infrastructure</a:t>
            </a:r>
          </a:p>
          <a:p>
            <a:r>
              <a:rPr lang="en-US" sz="4500" dirty="0"/>
              <a:t>Innovative blended learning projects</a:t>
            </a:r>
          </a:p>
          <a:p>
            <a:r>
              <a:rPr lang="en-US" sz="4500" dirty="0"/>
              <a:t>Provide students in rural, remote, and underserved areas with the resources to benefit from high-quality digital learning opportunities</a:t>
            </a:r>
          </a:p>
          <a:p>
            <a:r>
              <a:rPr lang="en-US" sz="4500" dirty="0"/>
              <a:t>Deliver specialized or rigorous academic courses and curricula using technology, including digital learning technologies</a:t>
            </a:r>
          </a:p>
          <a:p>
            <a:pPr marL="0" indent="0">
              <a:buNone/>
            </a:pPr>
            <a:endParaRPr lang="en-US" i="1" u="sng" dirty="0">
              <a:hlinkClick r:id="rId3"/>
            </a:endParaRPr>
          </a:p>
          <a:p>
            <a:pPr marL="0" indent="0">
              <a:buNone/>
            </a:pPr>
            <a:r>
              <a:rPr lang="en-US" sz="2900" i="1" u="sng" dirty="0">
                <a:hlinkClick r:id="rId3"/>
              </a:rPr>
              <a:t>Non-Regulatory Guidance Student Support and Academic Enrichment Grants Overview of Activities LEAs May Consider</a:t>
            </a:r>
            <a:r>
              <a:rPr lang="en-US" sz="2900" i="1" u="sng" dirty="0"/>
              <a:t> </a:t>
            </a:r>
            <a:endParaRPr lang="en-US" dirty="0"/>
          </a:p>
        </p:txBody>
      </p:sp>
    </p:spTree>
    <p:extLst>
      <p:ext uri="{BB962C8B-B14F-4D97-AF65-F5344CB8AC3E}">
        <p14:creationId xmlns:p14="http://schemas.microsoft.com/office/powerpoint/2010/main" val="390373972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of Superintendents</a:t>
            </a:r>
          </a:p>
        </p:txBody>
      </p:sp>
      <p:sp>
        <p:nvSpPr>
          <p:cNvPr id="3" name="Content Placeholder 2"/>
          <p:cNvSpPr>
            <a:spLocks noGrp="1"/>
          </p:cNvSpPr>
          <p:nvPr>
            <p:ph idx="1"/>
          </p:nvPr>
        </p:nvSpPr>
        <p:spPr/>
        <p:txBody>
          <a:bodyPr>
            <a:normAutofit fontScale="77500" lnSpcReduction="20000"/>
          </a:bodyPr>
          <a:lstStyle/>
          <a:p>
            <a:r>
              <a:rPr lang="en-US" dirty="0"/>
              <a:t>Develop a vision for student learning</a:t>
            </a:r>
          </a:p>
          <a:p>
            <a:r>
              <a:rPr lang="en-US" dirty="0"/>
              <a:t>Collaborate across the agency</a:t>
            </a:r>
          </a:p>
          <a:p>
            <a:pPr lvl="1"/>
            <a:r>
              <a:rPr lang="en-US" dirty="0"/>
              <a:t>Chief academic officer</a:t>
            </a:r>
          </a:p>
          <a:p>
            <a:pPr lvl="1"/>
            <a:r>
              <a:rPr lang="en-US" dirty="0"/>
              <a:t>Chief technology officer</a:t>
            </a:r>
          </a:p>
          <a:p>
            <a:pPr lvl="1"/>
            <a:r>
              <a:rPr lang="en-US" dirty="0"/>
              <a:t>Chief financial officer</a:t>
            </a:r>
          </a:p>
          <a:p>
            <a:pPr lvl="1"/>
            <a:r>
              <a:rPr lang="en-US" dirty="0"/>
              <a:t>Instructional materials leader</a:t>
            </a:r>
          </a:p>
          <a:p>
            <a:pPr lvl="1"/>
            <a:r>
              <a:rPr lang="en-US" dirty="0"/>
              <a:t>Special education leader. </a:t>
            </a:r>
          </a:p>
          <a:p>
            <a:r>
              <a:rPr lang="en-US" dirty="0"/>
              <a:t>Obtain buy-in from all stakeholders</a:t>
            </a:r>
          </a:p>
          <a:p>
            <a:r>
              <a:rPr lang="en-US" dirty="0"/>
              <a:t>Involve the right people at the right time</a:t>
            </a:r>
          </a:p>
          <a:p>
            <a:endParaRPr lang="en-US" dirty="0"/>
          </a:p>
        </p:txBody>
      </p:sp>
    </p:spTree>
    <p:extLst>
      <p:ext uri="{BB962C8B-B14F-4D97-AF65-F5344CB8AC3E}">
        <p14:creationId xmlns:p14="http://schemas.microsoft.com/office/powerpoint/2010/main" val="24336649"/>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369ECE3-37CC-4A54-BFFC-064FC86B4234}"/>
              </a:ext>
            </a:extLst>
          </p:cNvPr>
          <p:cNvSpPr>
            <a:spLocks noGrp="1"/>
          </p:cNvSpPr>
          <p:nvPr>
            <p:ph type="title"/>
          </p:nvPr>
        </p:nvSpPr>
        <p:spPr/>
        <p:txBody>
          <a:bodyPr>
            <a:normAutofit/>
          </a:bodyPr>
          <a:lstStyle/>
          <a:p>
            <a:r>
              <a:rPr lang="en-US" dirty="0"/>
              <a:t>Strategic Partnerships &amp; Model of Innovation</a:t>
            </a:r>
          </a:p>
        </p:txBody>
      </p:sp>
      <p:sp>
        <p:nvSpPr>
          <p:cNvPr id="3" name="Content Placeholder 2">
            <a:extLst>
              <a:ext uri="{FF2B5EF4-FFF2-40B4-BE49-F238E27FC236}">
                <a16:creationId xmlns="" xmlns:a16="http://schemas.microsoft.com/office/drawing/2014/main" id="{C82A3B55-7CBA-4D96-BFB5-249AF9E62332}"/>
              </a:ext>
            </a:extLst>
          </p:cNvPr>
          <p:cNvSpPr>
            <a:spLocks noGrp="1"/>
          </p:cNvSpPr>
          <p:nvPr>
            <p:ph idx="1"/>
          </p:nvPr>
        </p:nvSpPr>
        <p:spPr/>
        <p:txBody>
          <a:bodyPr>
            <a:normAutofit/>
          </a:bodyPr>
          <a:lstStyle/>
          <a:p>
            <a:pPr marL="0" indent="0">
              <a:buNone/>
            </a:pPr>
            <a:endParaRPr lang="en-US" dirty="0"/>
          </a:p>
          <a:p>
            <a:endParaRPr lang="en-US" dirty="0"/>
          </a:p>
        </p:txBody>
      </p:sp>
      <p:pic>
        <p:nvPicPr>
          <p:cNvPr id="5" name="yTUNdeZIbzg">
            <a:hlinkClick r:id="" action="ppaction://media"/>
            <a:extLst>
              <a:ext uri="{FF2B5EF4-FFF2-40B4-BE49-F238E27FC236}">
                <a16:creationId xmlns="" xmlns:a16="http://schemas.microsoft.com/office/drawing/2014/main" id="{CE9D43EA-33BF-4414-9453-314A508A10A5}"/>
              </a:ext>
            </a:extLst>
          </p:cNvPr>
          <p:cNvPicPr>
            <a:picLocks noRot="1" noChangeAspect="1"/>
          </p:cNvPicPr>
          <p:nvPr>
            <a:videoFile r:link="rId1"/>
          </p:nvPr>
        </p:nvPicPr>
        <p:blipFill>
          <a:blip r:embed="rId4"/>
          <a:stretch>
            <a:fillRect/>
          </a:stretch>
        </p:blipFill>
        <p:spPr>
          <a:xfrm>
            <a:off x="3048000" y="1600523"/>
            <a:ext cx="3048000" cy="2286000"/>
          </a:xfrm>
          <a:prstGeom prst="rect">
            <a:avLst/>
          </a:prstGeom>
        </p:spPr>
      </p:pic>
    </p:spTree>
    <p:extLst>
      <p:ext uri="{BB962C8B-B14F-4D97-AF65-F5344CB8AC3E}">
        <p14:creationId xmlns:p14="http://schemas.microsoft.com/office/powerpoint/2010/main" val="571152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69CA0EC-7671-4FF3-AE91-CCD34BE84A57}"/>
              </a:ext>
            </a:extLst>
          </p:cNvPr>
          <p:cNvSpPr>
            <a:spLocks noGrp="1"/>
          </p:cNvSpPr>
          <p:nvPr>
            <p:ph type="title"/>
          </p:nvPr>
        </p:nvSpPr>
        <p:spPr/>
        <p:txBody>
          <a:bodyPr>
            <a:normAutofit/>
          </a:bodyPr>
          <a:lstStyle/>
          <a:p>
            <a:r>
              <a:rPr lang="en-US" dirty="0"/>
              <a:t>Collaborative Leadership</a:t>
            </a:r>
          </a:p>
        </p:txBody>
      </p:sp>
      <p:sp>
        <p:nvSpPr>
          <p:cNvPr id="3" name="Content Placeholder 2">
            <a:extLst>
              <a:ext uri="{FF2B5EF4-FFF2-40B4-BE49-F238E27FC236}">
                <a16:creationId xmlns="" xmlns:a16="http://schemas.microsoft.com/office/drawing/2014/main" id="{931E5ACE-DE72-455C-8E25-6B244B7FFB68}"/>
              </a:ext>
            </a:extLst>
          </p:cNvPr>
          <p:cNvSpPr>
            <a:spLocks noGrp="1"/>
          </p:cNvSpPr>
          <p:nvPr>
            <p:ph idx="1"/>
          </p:nvPr>
        </p:nvSpPr>
        <p:spPr>
          <a:xfrm>
            <a:off x="457200" y="1200150"/>
            <a:ext cx="8229600" cy="3661409"/>
          </a:xfrm>
        </p:spPr>
        <p:txBody>
          <a:bodyPr>
            <a:normAutofit fontScale="55000" lnSpcReduction="20000"/>
          </a:bodyPr>
          <a:lstStyle/>
          <a:p>
            <a:pPr marL="0" indent="0">
              <a:buNone/>
            </a:pPr>
            <a:r>
              <a:rPr lang="en-US" dirty="0">
                <a:solidFill>
                  <a:srgbClr val="00A79D"/>
                </a:solidFill>
              </a:rPr>
              <a:t>As a superintendent, how can I work with my local school board and collaborate with my peers to implement digital learning? </a:t>
            </a:r>
          </a:p>
          <a:p>
            <a:pPr marL="0" indent="0">
              <a:buNone/>
            </a:pPr>
            <a:r>
              <a:rPr lang="en-US" u="sng" dirty="0">
                <a:hlinkClick r:id="rId3"/>
              </a:rPr>
              <a:t>On the Same Page 2.0</a:t>
            </a:r>
            <a:endParaRPr lang="en-US" u="sng" dirty="0"/>
          </a:p>
          <a:p>
            <a:r>
              <a:rPr lang="en-US" dirty="0"/>
              <a:t>Suggestions for sparking conversations among stakeholders</a:t>
            </a:r>
          </a:p>
          <a:p>
            <a:r>
              <a:rPr lang="en-US" dirty="0"/>
              <a:t>Emphasizes information flow for</a:t>
            </a:r>
          </a:p>
          <a:p>
            <a:pPr lvl="1"/>
            <a:r>
              <a:rPr lang="en-US" dirty="0"/>
              <a:t>Continuous improvement</a:t>
            </a:r>
          </a:p>
          <a:p>
            <a:pPr lvl="1"/>
            <a:r>
              <a:rPr lang="en-US" dirty="0"/>
              <a:t>Ownership by all stakeholders. </a:t>
            </a:r>
          </a:p>
          <a:p>
            <a:pPr marL="0" indent="0">
              <a:buNone/>
            </a:pPr>
            <a:r>
              <a:rPr lang="en-US" u="sng" dirty="0">
                <a:hlinkClick r:id="rId4"/>
              </a:rPr>
              <a:t>Digital Learning Consortium</a:t>
            </a:r>
            <a:endParaRPr lang="en-US" u="sng" dirty="0"/>
          </a:p>
          <a:p>
            <a:r>
              <a:rPr lang="en-US" sz="2900" dirty="0"/>
              <a:t>District leaders gain insight into successful models of best practices</a:t>
            </a:r>
          </a:p>
          <a:p>
            <a:pPr marL="0" indent="0">
              <a:buNone/>
            </a:pPr>
            <a:r>
              <a:rPr lang="en-US" u="sng" dirty="0">
                <a:hlinkClick r:id="rId5"/>
              </a:rPr>
              <a:t>NETP 2017</a:t>
            </a:r>
            <a:r>
              <a:rPr lang="en-US" dirty="0"/>
              <a:t> identifies the key components of collaborative leadership:</a:t>
            </a:r>
          </a:p>
          <a:p>
            <a:pPr lvl="0"/>
            <a:r>
              <a:rPr lang="en-US" sz="2900" dirty="0"/>
              <a:t>Shared vision for how technology can support learning</a:t>
            </a:r>
          </a:p>
          <a:p>
            <a:pPr lvl="0"/>
            <a:r>
              <a:rPr lang="en-US" sz="2900" dirty="0"/>
              <a:t>Seek input from a diverse team of stakeholders</a:t>
            </a:r>
          </a:p>
          <a:p>
            <a:pPr lvl="0"/>
            <a:r>
              <a:rPr lang="en-US" sz="2900" dirty="0"/>
              <a:t>Communicate with all stakeholders with technology tools</a:t>
            </a:r>
          </a:p>
          <a:p>
            <a:pPr marL="0" indent="0">
              <a:buNone/>
            </a:pPr>
            <a:endParaRPr lang="en-US" dirty="0">
              <a:solidFill>
                <a:schemeClr val="accent6"/>
              </a:solidFill>
            </a:endParaRPr>
          </a:p>
        </p:txBody>
      </p:sp>
    </p:spTree>
    <p:extLst>
      <p:ext uri="{BB962C8B-B14F-4D97-AF65-F5344CB8AC3E}">
        <p14:creationId xmlns:p14="http://schemas.microsoft.com/office/powerpoint/2010/main" val="4245259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 calcmode="lin" valueType="num">
                                      <p:cBhvr additive="base">
                                        <p:cTn id="4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 calcmode="lin" valueType="num">
                                      <p:cBhvr additive="base">
                                        <p:cTn id="5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 calcmode="lin" valueType="num">
                                      <p:cBhvr additive="base">
                                        <p:cTn id="5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3">
                                            <p:txEl>
                                              <p:pRg st="10" end="10"/>
                                            </p:txEl>
                                          </p:spTgt>
                                        </p:tgtEl>
                                        <p:attrNameLst>
                                          <p:attrName>style.visibility</p:attrName>
                                        </p:attrNameLst>
                                      </p:cBhvr>
                                      <p:to>
                                        <p:strVal val="visible"/>
                                      </p:to>
                                    </p:set>
                                    <p:anim calcmode="lin" valueType="num">
                                      <p:cBhvr additive="base">
                                        <p:cTn id="6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3">
                                            <p:txEl>
                                              <p:pRg st="11" end="11"/>
                                            </p:txEl>
                                          </p:spTgt>
                                        </p:tgtEl>
                                        <p:attrNameLst>
                                          <p:attrName>style.visibility</p:attrName>
                                        </p:attrNameLst>
                                      </p:cBhvr>
                                      <p:to>
                                        <p:strVal val="visible"/>
                                      </p:to>
                                    </p:set>
                                    <p:anim calcmode="lin" valueType="num">
                                      <p:cBhvr additive="base">
                                        <p:cTn id="6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5994D54-DF9B-418A-AAC3-013BE286F700}"/>
              </a:ext>
            </a:extLst>
          </p:cNvPr>
          <p:cNvSpPr>
            <a:spLocks noGrp="1"/>
          </p:cNvSpPr>
          <p:nvPr>
            <p:ph type="title"/>
          </p:nvPr>
        </p:nvSpPr>
        <p:spPr/>
        <p:txBody>
          <a:bodyPr/>
          <a:lstStyle/>
          <a:p>
            <a:r>
              <a:rPr lang="en-US" dirty="0"/>
              <a:t>Budget</a:t>
            </a:r>
          </a:p>
        </p:txBody>
      </p:sp>
      <p:sp>
        <p:nvSpPr>
          <p:cNvPr id="3" name="Content Placeholder 2">
            <a:extLst>
              <a:ext uri="{FF2B5EF4-FFF2-40B4-BE49-F238E27FC236}">
                <a16:creationId xmlns="" xmlns:a16="http://schemas.microsoft.com/office/drawing/2014/main" id="{0C1C8CB1-9D07-4C8F-A38C-4B7C310F0689}"/>
              </a:ext>
            </a:extLst>
          </p:cNvPr>
          <p:cNvSpPr>
            <a:spLocks noGrp="1"/>
          </p:cNvSpPr>
          <p:nvPr>
            <p:ph idx="1"/>
          </p:nvPr>
        </p:nvSpPr>
        <p:spPr/>
        <p:txBody>
          <a:bodyPr>
            <a:normAutofit fontScale="92500" lnSpcReduction="20000"/>
          </a:bodyPr>
          <a:lstStyle/>
          <a:p>
            <a:pPr marL="0" indent="0">
              <a:buNone/>
            </a:pPr>
            <a:r>
              <a:rPr lang="en-US" dirty="0">
                <a:solidFill>
                  <a:srgbClr val="00A79D"/>
                </a:solidFill>
              </a:rPr>
              <a:t>How are we going to pay for high-speed broadband, wireless access and devices?</a:t>
            </a:r>
          </a:p>
          <a:p>
            <a:r>
              <a:rPr lang="en-US" dirty="0"/>
              <a:t>Total Cost of Ownership </a:t>
            </a:r>
          </a:p>
          <a:p>
            <a:pPr lvl="1"/>
            <a:r>
              <a:rPr lang="en-US" dirty="0"/>
              <a:t>Financial estimate that includes metrics and processes</a:t>
            </a:r>
          </a:p>
          <a:p>
            <a:r>
              <a:rPr lang="en-US" dirty="0"/>
              <a:t>Transformative Budgeting</a:t>
            </a:r>
          </a:p>
          <a:p>
            <a:pPr lvl="1"/>
            <a:r>
              <a:rPr lang="en-US" dirty="0"/>
              <a:t>Model that accomplishes innovation within existing budgets</a:t>
            </a:r>
          </a:p>
        </p:txBody>
      </p:sp>
    </p:spTree>
    <p:extLst>
      <p:ext uri="{BB962C8B-B14F-4D97-AF65-F5344CB8AC3E}">
        <p14:creationId xmlns:p14="http://schemas.microsoft.com/office/powerpoint/2010/main" val="1552021971"/>
      </p:ext>
    </p:extLst>
  </p:cSld>
  <p:clrMapOvr>
    <a:masterClrMapping/>
  </p:clrMapOvr>
</p:sld>
</file>

<file path=ppt/theme/theme1.xml><?xml version="1.0" encoding="utf-8"?>
<a:theme xmlns:a="http://schemas.openxmlformats.org/drawingml/2006/main" name="Tranforming_Digital_Learning_fin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Tranforming_Digital_Learning_final</Template>
  <TotalTime>970</TotalTime>
  <Words>711</Words>
  <Application>Microsoft Macintosh PowerPoint</Application>
  <PresentationFormat>On-screen Show (16:9)</PresentationFormat>
  <Paragraphs>81</Paragraphs>
  <Slides>11</Slides>
  <Notes>9</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Calibri</vt:lpstr>
      <vt:lpstr>Open Sans</vt:lpstr>
      <vt:lpstr>Arial</vt:lpstr>
      <vt:lpstr>Tranforming_Digital_Learning_final</vt:lpstr>
      <vt:lpstr>PowerPoint Presentation</vt:lpstr>
      <vt:lpstr>Learning in the Digital Age</vt:lpstr>
      <vt:lpstr>Federal Policy Shift</vt:lpstr>
      <vt:lpstr>Federal Policy Shift</vt:lpstr>
      <vt:lpstr>Federal Policy Guidance</vt:lpstr>
      <vt:lpstr>Role of Superintendents</vt:lpstr>
      <vt:lpstr>Strategic Partnerships &amp; Model of Innovation</vt:lpstr>
      <vt:lpstr>Collaborative Leadership</vt:lpstr>
      <vt:lpstr>Budget</vt:lpstr>
      <vt:lpstr>Homework Gap</vt:lpstr>
      <vt:lpstr>Thank You!</vt:lpstr>
    </vt:vector>
  </TitlesOfParts>
  <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Catherine Immanuel</dc:creator>
  <cp:lastModifiedBy>Lauren Jenkins</cp:lastModifiedBy>
  <cp:revision>60</cp:revision>
  <dcterms:created xsi:type="dcterms:W3CDTF">2017-03-29T05:27:33Z</dcterms:created>
  <dcterms:modified xsi:type="dcterms:W3CDTF">2018-03-05T16:30:40Z</dcterms:modified>
</cp:coreProperties>
</file>