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3"/>
  </p:notesMasterIdLst>
  <p:sldIdLst>
    <p:sldId id="275" r:id="rId2"/>
    <p:sldId id="263" r:id="rId3"/>
    <p:sldId id="262" r:id="rId4"/>
    <p:sldId id="273" r:id="rId5"/>
    <p:sldId id="264" r:id="rId6"/>
    <p:sldId id="269" r:id="rId7"/>
    <p:sldId id="265" r:id="rId8"/>
    <p:sldId id="267" r:id="rId9"/>
    <p:sldId id="268" r:id="rId10"/>
    <p:sldId id="270" r:id="rId11"/>
    <p:sldId id="274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n Angela" initials="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9D"/>
    <a:srgbClr val="4B4E53"/>
    <a:srgbClr val="E75200"/>
    <a:srgbClr val="2941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B012A-C9AA-47C8-B7B7-2CF78C13F013}" type="datetimeFigureOut">
              <a:rPr lang="en-US" smtClean="0"/>
              <a:t>3/5/18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F8E72-47B2-452D-A02E-C58BE11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7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Stakeholder toolkit, page 1-2.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1-2.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5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Transforming Digital Learning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in Black Hawk elementary school in South Dakota shows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Transforming Digital Learning.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https://www.youtube.com/watch?v=NyjsC1x5T54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0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Role of School Libraries, page 2-3.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67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4. These are sample questions to engage stakeholders. Feel free to modify to meet our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5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4. These are sample questions to engage stakeholders. Feel free to modify to meet our needs.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81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6BBDD-DBE1-48E2-A118-897C2AF1BC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632" y="1597819"/>
            <a:ext cx="7307568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7086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9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9"/>
            <a:ext cx="8229600" cy="6677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2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3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4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485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6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37485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5467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5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7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8719"/>
            <a:ext cx="5486400" cy="23569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580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2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67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052" y="1356765"/>
            <a:ext cx="7492747" cy="3237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42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rgbClr val="00A79D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3200" kern="1200">
          <a:solidFill>
            <a:srgbClr val="4B4E53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800" kern="1200">
          <a:solidFill>
            <a:srgbClr val="4B4E53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2400" kern="1200">
          <a:solidFill>
            <a:srgbClr val="4B4E53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»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media.org/educators/connecting-families/digital-footprints-photos" TargetMode="External"/><Relationship Id="rId4" Type="http://schemas.openxmlformats.org/officeDocument/2006/relationships/hyperlink" Target="https://www.stopbullying.gov/cyberbullying/" TargetMode="External"/><Relationship Id="rId5" Type="http://schemas.openxmlformats.org/officeDocument/2006/relationships/hyperlink" Target="https://www.youtube.com/playlist?list=PL8TjVyuBdsCkw7szIQEW-Q7KdCKKOpBPI" TargetMode="External"/><Relationship Id="rId6" Type="http://schemas.openxmlformats.org/officeDocument/2006/relationships/hyperlink" Target="https://www.youtube.com/playlist?list=PL8TjVyuBdsCnTAHGJjGT9Vdg0mdHCRE82" TargetMode="External"/><Relationship Id="rId7" Type="http://schemas.openxmlformats.org/officeDocument/2006/relationships/hyperlink" Target="https://safeandsecureonline.org/" TargetMode="External"/><Relationship Id="rId8" Type="http://schemas.openxmlformats.org/officeDocument/2006/relationships/hyperlink" Target="https://www.ed.gov/family-and-community-engagement/bulletin-board/promoting-equity-through-family-school-partnerships" TargetMode="External"/><Relationship Id="rId9" Type="http://schemas.openxmlformats.org/officeDocument/2006/relationships/hyperlink" Target="https://www.fcc.gov/general/lifeline-program-low-income-consumer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mmonsensemedia.org/cyberbullyin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ed.gov/ess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ch.ed.gov/files/2017/01/NETP17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2.ed.gov/policy/elsec/leg/essa/essassaegrantguid1021201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3.png"/><Relationship Id="rId1" Type="http://schemas.openxmlformats.org/officeDocument/2006/relationships/video" Target="https://www.youtube.com/embed/NyjsC1x5T54" TargetMode="Externa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tomorrow.org/speakup/Connecting-Dots-for-Digital-Learning_pre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onsensemedia.org/educators/connecting-families/digital-footprints-photos" TargetMode="External"/><Relationship Id="rId4" Type="http://schemas.openxmlformats.org/officeDocument/2006/relationships/hyperlink" Target="https://www.youtube.com/playlist?list=PL8TjVyuBdsCkw7szIQEW-Q7KdCKKOpBPI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3275" y="3347634"/>
            <a:ext cx="1921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A79D"/>
                </a:solidFill>
              </a:rPr>
              <a:t>Students</a:t>
            </a:r>
            <a:endParaRPr lang="en-US" sz="2400" b="1" dirty="0">
              <a:solidFill>
                <a:srgbClr val="00A7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31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817539-ED8C-490C-9E96-7AEEA5F8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3FD339-771A-4F41-BCCE-C40CA9AB2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54711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Common Sense Education </a:t>
            </a:r>
            <a:r>
              <a:rPr lang="en-US" u="sng" dirty="0">
                <a:hlinkClick r:id="rId2"/>
              </a:rPr>
              <a:t>Cyberbullying</a:t>
            </a:r>
            <a:r>
              <a:rPr lang="en-US" dirty="0"/>
              <a:t> and </a:t>
            </a:r>
            <a:r>
              <a:rPr lang="en-US" u="sng" dirty="0">
                <a:hlinkClick r:id="rId3"/>
              </a:rPr>
              <a:t>Digital Footprint</a:t>
            </a:r>
            <a:endParaRPr lang="en-US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>
                <a:hlinkClick r:id="rId4"/>
              </a:rPr>
              <a:t>U.S Department of Health and Human Services Cyberbullying</a:t>
            </a:r>
            <a:endParaRPr lang="en-US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>
                <a:hlinkClick r:id="rId5"/>
              </a:rPr>
              <a:t>Middle School Digital Citizenship Videos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>
                <a:hlinkClick r:id="rId6"/>
              </a:rPr>
              <a:t>High School Digital Citizenship Videos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>
                <a:hlinkClick r:id="rId7"/>
              </a:rPr>
              <a:t>Safe and Secure Online</a:t>
            </a:r>
            <a:endParaRPr lang="en-US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>
                <a:hlinkClick r:id="rId8"/>
              </a:rPr>
              <a:t>Protecting Equity through Family-School Partnerships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u="sng" dirty="0">
                <a:hlinkClick r:id="rId9"/>
              </a:rPr>
              <a:t>FCC Lifeline Program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sz="3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30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95D83D-A388-4511-AFE7-14EA72247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184E95B-3488-4815-BA6E-A5AD4A0E1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083" y="1349016"/>
            <a:ext cx="7492747" cy="323785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Learn more at: </a:t>
            </a:r>
          </a:p>
          <a:p>
            <a:pPr marL="0" indent="0" algn="ctr">
              <a:buNone/>
            </a:pPr>
            <a:r>
              <a:rPr lang="en-US" dirty="0" smtClean="0"/>
              <a:t>Transforming Digital Learning: </a:t>
            </a:r>
            <a:r>
              <a:rPr lang="en-US" dirty="0"/>
              <a:t>Toolkit to Support Educators and Stakeholders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7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4A464A-6E0C-46F8-87A8-E5F11B8E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the Digital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683AC1-CFA2-4E6C-A24D-3C0D59E1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Technology is an essential component of learning today. </a:t>
            </a:r>
          </a:p>
          <a:p>
            <a:r>
              <a:rPr lang="en-US" dirty="0"/>
              <a:t>Students can </a:t>
            </a:r>
          </a:p>
          <a:p>
            <a:pPr lvl="1"/>
            <a:r>
              <a:rPr lang="en-US" dirty="0"/>
              <a:t>Create content</a:t>
            </a:r>
          </a:p>
          <a:p>
            <a:pPr lvl="1"/>
            <a:r>
              <a:rPr lang="en-US" dirty="0"/>
              <a:t>Interact with experts</a:t>
            </a:r>
          </a:p>
          <a:p>
            <a:pPr lvl="1"/>
            <a:r>
              <a:rPr lang="en-US" dirty="0"/>
              <a:t>Collaborate with peers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0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hlinkClick r:id="rId3"/>
              </a:rPr>
              <a:t>Every Student Succeeds Act (ESSA)</a:t>
            </a:r>
            <a:r>
              <a:rPr lang="en-US" dirty="0"/>
              <a:t> acknowledges technology’s role in revolutionizing learning </a:t>
            </a:r>
          </a:p>
          <a:p>
            <a:pPr lvl="1"/>
            <a:r>
              <a:rPr lang="en-US" dirty="0"/>
              <a:t>Includes definitions for digital learning and blended learning</a:t>
            </a:r>
          </a:p>
          <a:p>
            <a:pPr lvl="1"/>
            <a:r>
              <a:rPr lang="en-US" dirty="0"/>
              <a:t>References technology throughout the legislation</a:t>
            </a:r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hlinkClick r:id="rId3"/>
              </a:rPr>
              <a:t>National Education Technology Plan (NETP)</a:t>
            </a:r>
            <a:r>
              <a:rPr lang="en-US" dirty="0"/>
              <a:t> calls for a “revolutionary transformation rather than evolutionary tinkering” </a:t>
            </a:r>
          </a:p>
          <a:p>
            <a:pPr lvl="1"/>
            <a:r>
              <a:rPr lang="en-US" dirty="0"/>
              <a:t>Provide engaging and powerful learning experiences by leveraging technology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53265D-8F0E-4073-AAC0-CAC6488B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078325-B23B-405D-A108-AC0887FC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07129"/>
          </a:xfrm>
        </p:spPr>
        <p:txBody>
          <a:bodyPr>
            <a:normAutofit fontScale="47500" lnSpcReduction="20000"/>
          </a:bodyPr>
          <a:lstStyle/>
          <a:p>
            <a:r>
              <a:rPr lang="en-US" sz="4500" dirty="0"/>
              <a:t>High-quality professional development to personalize learning and improve academic achievement</a:t>
            </a:r>
          </a:p>
          <a:p>
            <a:r>
              <a:rPr lang="en-US" sz="4500" dirty="0"/>
              <a:t>Build technological capacity and infrastructure</a:t>
            </a:r>
          </a:p>
          <a:p>
            <a:r>
              <a:rPr lang="en-US" sz="4500" dirty="0"/>
              <a:t>Innovative blended learning projects</a:t>
            </a:r>
          </a:p>
          <a:p>
            <a:r>
              <a:rPr lang="en-US" sz="4500" dirty="0"/>
              <a:t>Provide students in rural, remote, and underserved areas with the resources to benefit from high-quality digital learning opportunities</a:t>
            </a:r>
          </a:p>
          <a:p>
            <a:r>
              <a:rPr lang="en-US" sz="4500" dirty="0"/>
              <a:t>Deliver specialized or rigorous academic courses and curricula using technology, including digital learning technologies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>
                <a:hlinkClick r:id="rId3"/>
              </a:rPr>
              <a:t>Non-Regulatory Guidance Student Support and Academic Enrichment Grants Overview of Activities LEAs May Consider</a:t>
            </a:r>
            <a:r>
              <a:rPr lang="en-US" i="1" u="sng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39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69ECE3-37CC-4A54-BFFC-064FC86B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Transforming Digital Learning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2A3B55-7CBA-4D96-BFB5-249AF9E62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NyjsC1x5T54">
            <a:hlinkClick r:id="" action="ppaction://media"/>
            <a:extLst>
              <a:ext uri="{FF2B5EF4-FFF2-40B4-BE49-F238E27FC236}">
                <a16:creationId xmlns="" xmlns:a16="http://schemas.microsoft.com/office/drawing/2014/main" id="{ABF4144E-5E08-4BDE-B7A9-FBB82CD8E9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77030" y="1623770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5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>
                <a:hlinkClick r:id="rId3"/>
              </a:rPr>
              <a:t>Speak Up 2016</a:t>
            </a:r>
            <a:r>
              <a:rPr lang="en-US" dirty="0"/>
              <a:t> reports that students are using mobile devices for a variety of teacher-directed and student directed activities. </a:t>
            </a:r>
          </a:p>
          <a:p>
            <a:pPr lvl="1"/>
            <a:r>
              <a:rPr lang="en-US" dirty="0"/>
              <a:t>81% doing internet research</a:t>
            </a:r>
          </a:p>
          <a:p>
            <a:pPr lvl="1"/>
            <a:r>
              <a:rPr lang="en-US" dirty="0"/>
              <a:t>39% taking notes</a:t>
            </a:r>
          </a:p>
          <a:p>
            <a:r>
              <a:rPr lang="en-US" dirty="0"/>
              <a:t>Technology is gateway to:</a:t>
            </a:r>
          </a:p>
          <a:p>
            <a:pPr lvl="1"/>
            <a:r>
              <a:rPr lang="en-US" dirty="0"/>
              <a:t>Personalizing and self-blending learning</a:t>
            </a:r>
          </a:p>
          <a:p>
            <a:pPr lvl="1"/>
            <a:r>
              <a:rPr lang="en-US" dirty="0"/>
              <a:t>Academic and/or career preparation purposes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74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67742C-6C9C-4F1C-BC2D-FF4730BD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Citizenship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89A6D0-8103-455A-900D-A3C9ECFB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8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A79D"/>
                </a:solidFill>
              </a:rPr>
              <a:t>As a student, how can I learn more about my digital footprint?</a:t>
            </a:r>
          </a:p>
          <a:p>
            <a:r>
              <a:rPr lang="en-US" sz="2400" dirty="0">
                <a:solidFill>
                  <a:schemeClr val="tx1"/>
                </a:solidFill>
              </a:rPr>
              <a:t>Librarians, teachers, parents</a:t>
            </a:r>
          </a:p>
          <a:p>
            <a:r>
              <a:rPr lang="en-US" sz="2400" u="sng" dirty="0">
                <a:hlinkClick r:id="rId3"/>
              </a:rPr>
              <a:t>Digital Footprint</a:t>
            </a:r>
            <a:endParaRPr lang="en-US" sz="2400" u="sng" dirty="0">
              <a:hlinkClick r:id="rId4"/>
            </a:endParaRPr>
          </a:p>
          <a:p>
            <a:r>
              <a:rPr lang="en-US" sz="2400" u="sng" dirty="0">
                <a:hlinkClick r:id="rId4"/>
              </a:rPr>
              <a:t>Middle School Digital Citizenship Videos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533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9A54DE-B2CB-4F3A-B9A7-5E1A40E1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F416C7-B91F-417A-98C8-63282F011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My teacher assigns homework that requires access to the internet. How can I access the internet outside of my home?</a:t>
            </a:r>
          </a:p>
          <a:p>
            <a:r>
              <a:rPr lang="en-US" dirty="0"/>
              <a:t>Check out a hot spot from your school to take home</a:t>
            </a:r>
          </a:p>
          <a:p>
            <a:r>
              <a:rPr lang="en-US" dirty="0"/>
              <a:t>Visit the public library for access to the internet, devices and digital resources</a:t>
            </a:r>
          </a:p>
          <a:p>
            <a:r>
              <a:rPr lang="en-US" dirty="0"/>
              <a:t>Utilize your extended school library hours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4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ranforming_Digital_Learning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Tranforming_Digital_Learning_final</Template>
  <TotalTime>834</TotalTime>
  <Words>450</Words>
  <Application>Microsoft Macintosh PowerPoint</Application>
  <PresentationFormat>On-screen Show (16:9)</PresentationFormat>
  <Paragraphs>67</Paragraphs>
  <Slides>11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Open Sans</vt:lpstr>
      <vt:lpstr>Wingdings</vt:lpstr>
      <vt:lpstr>Arial</vt:lpstr>
      <vt:lpstr>Tranforming_Digital_Learning_final</vt:lpstr>
      <vt:lpstr>PowerPoint Presentation</vt:lpstr>
      <vt:lpstr>Learning in the Digital Age</vt:lpstr>
      <vt:lpstr>Federal Policy Shift</vt:lpstr>
      <vt:lpstr>Federal Policy Shift</vt:lpstr>
      <vt:lpstr>Federal Policy Guidance</vt:lpstr>
      <vt:lpstr>Transforming Digital Learning</vt:lpstr>
      <vt:lpstr>Role of Students</vt:lpstr>
      <vt:lpstr>Digital Citizenship</vt:lpstr>
      <vt:lpstr>Homework Gap</vt:lpstr>
      <vt:lpstr>Resources</vt:lpstr>
      <vt:lpstr>Thank You!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Immanuel</dc:creator>
  <cp:lastModifiedBy>Lauren Jenkins</cp:lastModifiedBy>
  <cp:revision>46</cp:revision>
  <dcterms:created xsi:type="dcterms:W3CDTF">2017-03-29T05:27:33Z</dcterms:created>
  <dcterms:modified xsi:type="dcterms:W3CDTF">2018-03-05T16:30:00Z</dcterms:modified>
</cp:coreProperties>
</file>