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4"/>
  </p:notesMasterIdLst>
  <p:sldIdLst>
    <p:sldId id="275" r:id="rId2"/>
    <p:sldId id="263" r:id="rId3"/>
    <p:sldId id="262" r:id="rId4"/>
    <p:sldId id="273" r:id="rId5"/>
    <p:sldId id="264" r:id="rId6"/>
    <p:sldId id="269" r:id="rId7"/>
    <p:sldId id="260" r:id="rId8"/>
    <p:sldId id="265" r:id="rId9"/>
    <p:sldId id="266" r:id="rId10"/>
    <p:sldId id="267" r:id="rId11"/>
    <p:sldId id="268" r:id="rId12"/>
    <p:sldId id="27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n Angela" initials="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9D"/>
    <a:srgbClr val="4B4E53"/>
    <a:srgbClr val="E75200"/>
    <a:srgbClr val="294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B012A-C9AA-47C8-B7B7-2CF78C13F013}" type="datetimeFigureOut">
              <a:rPr lang="en-US" smtClean="0"/>
              <a:t>3/5/18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F8E72-47B2-452D-A02E-C58BE11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7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6BBDD-DBE1-48E2-A118-897C2AF1BC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Stakeholder toolkit, page 1-2.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1-2.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Librarian </a:t>
            </a:r>
            <a:r>
              <a:rPr lang="en-US" i="1" dirty="0" err="1"/>
              <a:t>Sereena</a:t>
            </a:r>
            <a:r>
              <a:rPr lang="en-US" i="1" dirty="0"/>
              <a:t> Hamm of Washington Latin Public Charter School discusses her thoughts for libraries in the future.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</a:t>
            </a:r>
            <a:r>
              <a:rPr lang="en-US" dirty="0" smtClean="0"/>
              <a:t>Transforming Digital Learning, </a:t>
            </a:r>
            <a:r>
              <a:rPr lang="en-US" dirty="0"/>
              <a:t>page 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Stakeholder toolkit, Role of School Libraries, page 2-3.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2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Role of School Libraries, page 2-3.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6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3. These are sample questions to engage stakeholders. Feel free to modify to meet our needs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1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4. These are sample questions to engage stakeholders. Feel free to modify to meet our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57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4. These are sample questions to engage stakeholders. Feel free to modify to meet our needs.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632" y="1597819"/>
            <a:ext cx="7307568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6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7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9"/>
            <a:ext cx="8229600" cy="667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8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4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485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6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7485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46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8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8719"/>
            <a:ext cx="5486400" cy="23569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91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67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052" y="1356765"/>
            <a:ext cx="7492747" cy="323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rgbClr val="00A79D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3200" kern="1200">
          <a:solidFill>
            <a:srgbClr val="4B4E5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800" kern="1200">
          <a:solidFill>
            <a:srgbClr val="4B4E5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2400" kern="1200">
          <a:solidFill>
            <a:srgbClr val="4B4E5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»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.gov/ess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ch.ed.gov/files/2017/01/NETP17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2.ed.gov/policy/elsec/leg/essa/essassaegrantguid1021201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3.jpeg"/><Relationship Id="rId1" Type="http://schemas.openxmlformats.org/officeDocument/2006/relationships/video" Target="https://www.youtube.com/embed/QuI3I9gxxxQ" TargetMode="Externa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asl/sites/ala.org.aasl/files/content/aaslpubsandjournals/slr/vol14/SLR_NationalBoardCertified_V14.pdf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5078" y="3270142"/>
            <a:ext cx="2448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A79D"/>
                </a:solidFill>
              </a:rPr>
              <a:t>School Librarians</a:t>
            </a:r>
          </a:p>
        </p:txBody>
      </p:sp>
    </p:spTree>
    <p:extLst>
      <p:ext uri="{BB962C8B-B14F-4D97-AF65-F5344CB8AC3E}">
        <p14:creationId xmlns:p14="http://schemas.microsoft.com/office/powerpoint/2010/main" val="159131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67742C-6C9C-4F1C-BC2D-FF4730BD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89A6D0-8103-455A-900D-A3C9ECFB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8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0A79D"/>
                </a:solidFill>
              </a:rPr>
              <a:t>How can school librarians support students around digital citizenship?</a:t>
            </a:r>
          </a:p>
          <a:p>
            <a:r>
              <a:rPr lang="en-US" sz="2200" dirty="0"/>
              <a:t>School librarians are an excellent resource for teachers and students on how to use technology safely and responsibly</a:t>
            </a:r>
          </a:p>
          <a:p>
            <a:r>
              <a:rPr lang="en-US" sz="2200" dirty="0"/>
              <a:t>School librarians can help students with information literacy – the ability to find, evaluate, interpret, and apply information</a:t>
            </a:r>
          </a:p>
          <a:p>
            <a:r>
              <a:rPr lang="en-US" sz="2200" dirty="0"/>
              <a:t>Encourage collaboration and creation of content</a:t>
            </a:r>
          </a:p>
          <a:p>
            <a:r>
              <a:rPr lang="en-US" sz="2200" dirty="0"/>
              <a:t>Help navigate cyberbullying, internet safety, and other digital concerns.</a:t>
            </a:r>
          </a:p>
        </p:txBody>
      </p:sp>
    </p:spTree>
    <p:extLst>
      <p:ext uri="{BB962C8B-B14F-4D97-AF65-F5344CB8AC3E}">
        <p14:creationId xmlns:p14="http://schemas.microsoft.com/office/powerpoint/2010/main" val="88533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A54DE-B2CB-4F3A-B9A7-5E1A40E1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F416C7-B91F-417A-98C8-63282F011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How can the school librarian create awareness about digital learning in their school or district?</a:t>
            </a:r>
          </a:p>
          <a:p>
            <a:r>
              <a:rPr lang="en-US" dirty="0"/>
              <a:t>Advocate for digital learning as they work with principals, teachers and students </a:t>
            </a:r>
          </a:p>
          <a:p>
            <a:r>
              <a:rPr lang="en-US" dirty="0"/>
              <a:t>Generate public and parental support for digital learning</a:t>
            </a:r>
          </a:p>
          <a:p>
            <a:r>
              <a:rPr lang="en-US" dirty="0"/>
              <a:t>Invite parents to tour the school library to see the digital tools and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5B27998-827F-44F0-BD4B-1B5965BE17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683" y="255413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4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5D83D-A388-4511-AFE7-14EA7224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184E95B-3488-4815-BA6E-A5AD4A0E1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626" y="1356765"/>
            <a:ext cx="7492747" cy="323785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Learn more at: </a:t>
            </a:r>
          </a:p>
          <a:p>
            <a:pPr marL="0" indent="0" algn="ctr">
              <a:buNone/>
            </a:pPr>
            <a:r>
              <a:rPr lang="en-US" dirty="0" smtClean="0"/>
              <a:t>Transforming Digital Learning: </a:t>
            </a:r>
            <a:r>
              <a:rPr lang="en-US" dirty="0"/>
              <a:t>Toolkit to Support Educators and Stakeholders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4A464A-6E0C-46F8-87A8-E5F11B8E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the Digital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683AC1-CFA2-4E6C-A24D-3C0D59E1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Technology is an essential component of learning today. </a:t>
            </a:r>
          </a:p>
          <a:p>
            <a:r>
              <a:rPr lang="en-US" dirty="0"/>
              <a:t>Students can </a:t>
            </a:r>
          </a:p>
          <a:p>
            <a:pPr lvl="1"/>
            <a:r>
              <a:rPr lang="en-US" dirty="0"/>
              <a:t>Create content</a:t>
            </a:r>
          </a:p>
          <a:p>
            <a:pPr lvl="1"/>
            <a:r>
              <a:rPr lang="en-US" dirty="0"/>
              <a:t>Interact with experts</a:t>
            </a:r>
          </a:p>
          <a:p>
            <a:pPr lvl="1"/>
            <a:r>
              <a:rPr lang="en-US" dirty="0"/>
              <a:t>Collaborate with peers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3"/>
              </a:rPr>
              <a:t>Every Student Succeeds Act (ESSA)</a:t>
            </a:r>
            <a:r>
              <a:rPr lang="en-US" dirty="0"/>
              <a:t> acknowledges technology’s role in revolutionizing learning </a:t>
            </a:r>
          </a:p>
          <a:p>
            <a:pPr lvl="1"/>
            <a:r>
              <a:rPr lang="en-US" dirty="0"/>
              <a:t>Includes definitions for digital learning and blended learning</a:t>
            </a:r>
          </a:p>
          <a:p>
            <a:pPr lvl="1"/>
            <a:r>
              <a:rPr lang="en-US" dirty="0"/>
              <a:t>References technology throughout the legislation</a:t>
            </a:r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3"/>
              </a:rPr>
              <a:t>National Education Technology Plan (NETP)</a:t>
            </a:r>
            <a:r>
              <a:rPr lang="en-US" dirty="0"/>
              <a:t> calls for a “revolutionary transformation rather than evolutionary tinkering” </a:t>
            </a:r>
          </a:p>
          <a:p>
            <a:pPr lvl="1"/>
            <a:r>
              <a:rPr lang="en-US" dirty="0"/>
              <a:t>Provide engaging and powerful learning experiences by leveraging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53265D-8F0E-4073-AAC0-CAC6488B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078325-B23B-405D-A108-AC0887FC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07129"/>
          </a:xfrm>
        </p:spPr>
        <p:txBody>
          <a:bodyPr>
            <a:normAutofit fontScale="47500" lnSpcReduction="20000"/>
          </a:bodyPr>
          <a:lstStyle/>
          <a:p>
            <a:r>
              <a:rPr lang="en-US" sz="4500" dirty="0"/>
              <a:t>High-quality professional development to personalize learning and improve academic achievement</a:t>
            </a:r>
          </a:p>
          <a:p>
            <a:r>
              <a:rPr lang="en-US" sz="4500" dirty="0"/>
              <a:t>Build technological capacity and infrastructure</a:t>
            </a:r>
          </a:p>
          <a:p>
            <a:r>
              <a:rPr lang="en-US" sz="4500" dirty="0"/>
              <a:t>Innovative blended learning projects</a:t>
            </a:r>
          </a:p>
          <a:p>
            <a:r>
              <a:rPr lang="en-US" sz="4500" dirty="0"/>
              <a:t>Provide students in rural, remote, and underserved areas with the resources to benefit from high-quality digital learning opportunities</a:t>
            </a:r>
          </a:p>
          <a:p>
            <a:r>
              <a:rPr lang="en-US" sz="4500" dirty="0"/>
              <a:t>Deliver specialized or rigorous academic courses and curricula using technology, including digital learning technologies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>
                <a:hlinkClick r:id="rId3"/>
              </a:rPr>
              <a:t>Non-Regulatory Guidance Student Support and Academic Enrichment Grants Overview of Activities LEAs May Consider</a:t>
            </a:r>
            <a:r>
              <a:rPr lang="en-US" i="1" u="sng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39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9ECE3-37CC-4A54-BFFC-064FC86B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You Predict for the Future?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2A3B55-7CBA-4D96-BFB5-249AF9E62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QuI3I9gxxxQ">
            <a:hlinkClick r:id="" action="ppaction://media"/>
            <a:extLst>
              <a:ext uri="{FF2B5EF4-FFF2-40B4-BE49-F238E27FC236}">
                <a16:creationId xmlns:a16="http://schemas.microsoft.com/office/drawing/2014/main" xmlns="" id="{4AEDC4CC-3DBE-47AD-BF38-CAA1D3F7257F}"/>
              </a:ext>
            </a:extLst>
          </p:cNvPr>
          <p:cNvPicPr>
            <a:picLocks noGrp="1" noRot="1" noChangeAspect="1"/>
          </p:cNvPicPr>
          <p:nvPr>
            <p:ph sz="half" idx="4294967295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1207" y="1480331"/>
            <a:ext cx="365601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5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a space for students to create content and collaborate</a:t>
            </a:r>
          </a:p>
          <a:p>
            <a:r>
              <a:rPr lang="en-US" dirty="0"/>
              <a:t>Provide access to the internet and digital resources</a:t>
            </a:r>
          </a:p>
        </p:txBody>
      </p:sp>
    </p:spTree>
    <p:extLst>
      <p:ext uri="{BB962C8B-B14F-4D97-AF65-F5344CB8AC3E}">
        <p14:creationId xmlns:p14="http://schemas.microsoft.com/office/powerpoint/2010/main" val="2433664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School Librarians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Teach students</a:t>
            </a:r>
          </a:p>
          <a:p>
            <a:pPr lvl="1"/>
            <a:r>
              <a:rPr lang="en-US" dirty="0"/>
              <a:t>Information literacy skills</a:t>
            </a:r>
          </a:p>
          <a:p>
            <a:pPr lvl="1"/>
            <a:r>
              <a:rPr lang="en-US" dirty="0"/>
              <a:t>Use of digital tools and applications</a:t>
            </a:r>
          </a:p>
          <a:p>
            <a:pPr lvl="1"/>
            <a:r>
              <a:rPr lang="en-US" dirty="0"/>
              <a:t>Digital citizenship</a:t>
            </a:r>
          </a:p>
          <a:p>
            <a:r>
              <a:rPr lang="en-US" dirty="0"/>
              <a:t>Collaborate with classroom teachers and fellow educators </a:t>
            </a:r>
          </a:p>
          <a:p>
            <a:r>
              <a:rPr lang="en-US" dirty="0"/>
              <a:t>Model digital learning instruction</a:t>
            </a:r>
          </a:p>
        </p:txBody>
      </p:sp>
    </p:spTree>
    <p:extLst>
      <p:ext uri="{BB962C8B-B14F-4D97-AF65-F5344CB8AC3E}">
        <p14:creationId xmlns:p14="http://schemas.microsoft.com/office/powerpoint/2010/main" val="265274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CA0EC-7671-4FF3-AE91-CCD34BE8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1E5ACE-DE72-455C-8E25-6B244B7FF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61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A79D"/>
                </a:solidFill>
              </a:rPr>
              <a:t>Our school is now completely digital for instructional materials. How can I help teachers effectively utilize these materials?</a:t>
            </a:r>
          </a:p>
          <a:p>
            <a:r>
              <a:rPr lang="en-US" sz="2400" dirty="0"/>
              <a:t>School librarians in the digital age can help teachers locate digital instructional materials and resources </a:t>
            </a:r>
          </a:p>
          <a:p>
            <a:r>
              <a:rPr lang="en-US" sz="2400" u="sng" dirty="0">
                <a:hlinkClick r:id="rId3"/>
              </a:rPr>
              <a:t>2011 School Library Research</a:t>
            </a:r>
            <a:r>
              <a:rPr lang="en-US" sz="2400" dirty="0"/>
              <a:t> survey states that 74% of respondents were either fully or partially involved in “collaborating with teachers to use technology in their instruction”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D00A349-C155-4CA6-B184-E604668880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741" y="277099"/>
            <a:ext cx="730643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6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nforming_Digital_Learning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Tranforming_Digital_Learning_final</Template>
  <TotalTime>798</TotalTime>
  <Words>574</Words>
  <Application>Microsoft Macintosh PowerPoint</Application>
  <PresentationFormat>On-screen Show (16:9)</PresentationFormat>
  <Paragraphs>71</Paragraphs>
  <Slides>12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Open Sans</vt:lpstr>
      <vt:lpstr>Arial</vt:lpstr>
      <vt:lpstr>Tranforming_Digital_Learning_final</vt:lpstr>
      <vt:lpstr>PowerPoint Presentation</vt:lpstr>
      <vt:lpstr>Learning in the Digital Age</vt:lpstr>
      <vt:lpstr>Federal Policy Shift</vt:lpstr>
      <vt:lpstr>Federal Policy Shift</vt:lpstr>
      <vt:lpstr>Federal Policy Guidance</vt:lpstr>
      <vt:lpstr>What Do You Predict for the Future?</vt:lpstr>
      <vt:lpstr>School Libraries</vt:lpstr>
      <vt:lpstr>Role of School Librarians</vt:lpstr>
      <vt:lpstr>Professional Learning</vt:lpstr>
      <vt:lpstr>Digital Citizenship</vt:lpstr>
      <vt:lpstr>Community Partnerships</vt:lpstr>
      <vt:lpstr>Thank You!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Immanuel</dc:creator>
  <cp:lastModifiedBy>Lauren Jenkins</cp:lastModifiedBy>
  <cp:revision>43</cp:revision>
  <dcterms:created xsi:type="dcterms:W3CDTF">2017-03-29T05:27:33Z</dcterms:created>
  <dcterms:modified xsi:type="dcterms:W3CDTF">2018-03-05T16:26:49Z</dcterms:modified>
</cp:coreProperties>
</file>