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59" r:id="rId1"/>
  </p:sldMasterIdLst>
  <p:notesMasterIdLst>
    <p:notesMasterId r:id="rId14"/>
  </p:notesMasterIdLst>
  <p:sldIdLst>
    <p:sldId id="289" r:id="rId2"/>
    <p:sldId id="263" r:id="rId3"/>
    <p:sldId id="262" r:id="rId4"/>
    <p:sldId id="273" r:id="rId5"/>
    <p:sldId id="264" r:id="rId6"/>
    <p:sldId id="260" r:id="rId7"/>
    <p:sldId id="269" r:id="rId8"/>
    <p:sldId id="283" r:id="rId9"/>
    <p:sldId id="288" r:id="rId10"/>
    <p:sldId id="287" r:id="rId11"/>
    <p:sldId id="280" r:id="rId12"/>
    <p:sldId id="274"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65" d="100"/>
          <a:sy n="165" d="100"/>
        </p:scale>
        <p:origin x="664" y="1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B012A-C9AA-47C8-B7B7-2CF78C13F013}"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F8E72-47B2-452D-A02E-C58BE1110351}" type="slidenum">
              <a:rPr lang="en-US" smtClean="0"/>
              <a:t>‹#›</a:t>
            </a:fld>
            <a:endParaRPr lang="en-US"/>
          </a:p>
        </p:txBody>
      </p:sp>
    </p:spTree>
    <p:extLst>
      <p:ext uri="{BB962C8B-B14F-4D97-AF65-F5344CB8AC3E}">
        <p14:creationId xmlns:p14="http://schemas.microsoft.com/office/powerpoint/2010/main" val="129337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www.youtube.com/watch?v=kYKYP8sUdIg"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kajeet.net/engage-parents-richland-two" TargetMode="External"/><Relationship Id="rId4" Type="http://schemas.openxmlformats.org/officeDocument/2006/relationships/hyperlink" Target="http://www.batc.edu/stem" TargetMode="External"/><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
            </a:r>
          </a:p>
        </p:txBody>
      </p:sp>
      <p:sp>
        <p:nvSpPr>
          <p:cNvPr id="4" name="Slide Number Placeholder 3"/>
          <p:cNvSpPr>
            <a:spLocks noGrp="1"/>
          </p:cNvSpPr>
          <p:nvPr>
            <p:ph type="sldNum" sz="quarter" idx="10"/>
          </p:nvPr>
        </p:nvSpPr>
        <p:spPr/>
        <p:txBody>
          <a:bodyPr/>
          <a:lstStyle/>
          <a:p>
            <a:fld id="{E7FF8E72-47B2-452D-A02E-C58BE1110351}" type="slidenum">
              <a:rPr lang="en-US" smtClean="0"/>
              <a:t>3</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Stakeholder toolkit, page 1-2.</a:t>
            </a:r>
          </a:p>
        </p:txBody>
      </p:sp>
      <p:sp>
        <p:nvSpPr>
          <p:cNvPr id="4" name="Slide Number Placeholder 3"/>
          <p:cNvSpPr>
            <a:spLocks noGrp="1"/>
          </p:cNvSpPr>
          <p:nvPr>
            <p:ph type="sldNum" sz="quarter" idx="10"/>
          </p:nvPr>
        </p:nvSpPr>
        <p:spPr/>
        <p:txBody>
          <a:bodyPr/>
          <a:lstStyle/>
          <a:p>
            <a:fld id="{E7FF8E72-47B2-452D-A02E-C58BE1110351}" type="slidenum">
              <a:rPr lang="en-US" smtClean="0"/>
              <a:t>4</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page 1-2.</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5</a:t>
            </a:fld>
            <a:endParaRPr lang="en-US"/>
          </a:p>
        </p:txBody>
      </p:sp>
    </p:spTree>
    <p:extLst>
      <p:ext uri="{BB962C8B-B14F-4D97-AF65-F5344CB8AC3E}">
        <p14:creationId xmlns:p14="http://schemas.microsoft.com/office/powerpoint/2010/main" val="58675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6</a:t>
            </a:fld>
            <a:endParaRPr lang="en-US"/>
          </a:p>
        </p:txBody>
      </p:sp>
    </p:spTree>
    <p:extLst>
      <p:ext uri="{BB962C8B-B14F-4D97-AF65-F5344CB8AC3E}">
        <p14:creationId xmlns:p14="http://schemas.microsoft.com/office/powerpoint/2010/main" val="110570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School Board Members Support College and Career-Ready Standards.</a:t>
            </a:r>
            <a:r>
              <a:rPr lang="en-US" sz="1200" kern="1200" dirty="0">
                <a:solidFill>
                  <a:schemeClr val="tx1"/>
                </a:solidFill>
                <a:effectLst/>
                <a:latin typeface="+mn-lt"/>
                <a:ea typeface="+mn-ea"/>
                <a:cs typeface="+mn-cs"/>
              </a:rPr>
              <a:t> This </a:t>
            </a:r>
            <a:r>
              <a:rPr lang="en-US" sz="1200" kern="1200" dirty="0">
                <a:solidFill>
                  <a:schemeClr val="tx1"/>
                </a:solidFill>
                <a:effectLst/>
                <a:latin typeface="+mn-lt"/>
                <a:ea typeface="+mn-ea"/>
                <a:cs typeface="+mn-cs"/>
                <a:hlinkClick r:id="rId3"/>
              </a:rPr>
              <a:t>video</a:t>
            </a:r>
            <a:r>
              <a:rPr lang="en-US" sz="1200" kern="1200" dirty="0">
                <a:solidFill>
                  <a:schemeClr val="tx1"/>
                </a:solidFill>
                <a:effectLst/>
                <a:latin typeface="+mn-lt"/>
                <a:ea typeface="+mn-ea"/>
                <a:cs typeface="+mn-cs"/>
              </a:rPr>
              <a:t> shows students using digital tools and applications to prepare for college and a career. School board members discuss the positive impacts of adopting college and career ready standards to better prepare students for the future.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a:t>
            </a:r>
            <a:r>
              <a:rPr lang="en-US" dirty="0" smtClean="0"/>
              <a:t>Transforming Digital Learning, </a:t>
            </a:r>
            <a:r>
              <a:rPr lang="en-US" dirty="0"/>
              <a:t>page 5.</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7</a:t>
            </a:fld>
            <a:endParaRPr lang="en-US"/>
          </a:p>
        </p:txBody>
      </p:sp>
    </p:spTree>
    <p:extLst>
      <p:ext uri="{BB962C8B-B14F-4D97-AF65-F5344CB8AC3E}">
        <p14:creationId xmlns:p14="http://schemas.microsoft.com/office/powerpoint/2010/main" val="3800040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Richland District Two, South Carolina partnered with </a:t>
            </a:r>
            <a:r>
              <a:rPr lang="en-US" dirty="0" err="1"/>
              <a:t>Kajeet</a:t>
            </a:r>
            <a:r>
              <a:rPr lang="en-US" dirty="0"/>
              <a:t> to offer internet hot spot devices to families with filtered internet broadband. When providing the devices to the family, the district explained that it was not only for students to complete homework, but also for the entire household to use to access community resources. Learn more at </a:t>
            </a:r>
            <a:r>
              <a:rPr lang="en-US" u="sng" dirty="0">
                <a:hlinkClick r:id="rId3"/>
              </a:rPr>
              <a:t>http://www.kajeet.net/engage-parents-richland-two</a:t>
            </a:r>
            <a:r>
              <a:rPr lang="en-US" dirty="0"/>
              <a:t>. In Utah, the industry demand for robotics technicians locally is high. Local businesses approached the district to establish a robotics class where students learned to repair and program robots on a day-to-day basis. This initiative expanded to neighboring districts and the districts worked together to develop a robotics program and create degree opportunities for students. </a:t>
            </a:r>
            <a:r>
              <a:rPr lang="en-US" u="sng" dirty="0">
                <a:hlinkClick r:id="rId4"/>
              </a:rPr>
              <a:t>http://www.batc.edu/stem</a:t>
            </a:r>
            <a:r>
              <a:rPr lang="en-US" dirty="0"/>
              <a:t>.</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11</a:t>
            </a:fld>
            <a:endParaRPr lang="en-US"/>
          </a:p>
        </p:txBody>
      </p:sp>
    </p:spTree>
    <p:extLst>
      <p:ext uri="{BB962C8B-B14F-4D97-AF65-F5344CB8AC3E}">
        <p14:creationId xmlns:p14="http://schemas.microsoft.com/office/powerpoint/2010/main" val="1573665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290064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93146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869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25994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1259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081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8701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36992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7001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5604378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sba.org/resources/college-career-ready-toolkit" TargetMode="External"/><Relationship Id="rId3" Type="http://schemas.openxmlformats.org/officeDocument/2006/relationships/hyperlink" Target="https://cdn-files.nsba.org/s3fs-public/On-the-Same-Page-Effective-Implementation-of-College-and-Career-ready-Standards-Through-Labor-Mana.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www.ed.gov/ess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ech.ed.gov/files/2017/01/NETP17.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2.ed.gov/policy/elsec/leg/essa/essassaegrantguid10212016.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nsba.org/services/school-board-leadership-services/key-work"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3.png"/><Relationship Id="rId1" Type="http://schemas.openxmlformats.org/officeDocument/2006/relationships/video" Target="https://www.youtube.com/embed/z_pJptVq7GA" TargetMode="Externa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2.ed.gov/policy/gen/guid/fpco/brochures/parents.html" TargetMode="External"/><Relationship Id="rId3" Type="http://schemas.openxmlformats.org/officeDocument/2006/relationships/hyperlink" Target="https://www.ftc.gov/enforcement/rules/rulemaking-regulatory-reform-proceedings/childrens-online-privacy-protection-rul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fcc.gov/general/lifeline-program-low-income-consum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439546" y="3347634"/>
            <a:ext cx="2045777" cy="461665"/>
          </a:xfrm>
          <a:prstGeom prst="rect">
            <a:avLst/>
          </a:prstGeom>
          <a:noFill/>
        </p:spPr>
        <p:txBody>
          <a:bodyPr wrap="square" rtlCol="0">
            <a:spAutoFit/>
          </a:bodyPr>
          <a:lstStyle/>
          <a:p>
            <a:r>
              <a:rPr lang="en-US" sz="2400" b="1" dirty="0">
                <a:solidFill>
                  <a:srgbClr val="00A79D"/>
                </a:solidFill>
              </a:rPr>
              <a:t>School Boards</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B75706-D6F9-4826-8FAD-F6BCDF577B62}"/>
              </a:ext>
            </a:extLst>
          </p:cNvPr>
          <p:cNvSpPr>
            <a:spLocks noGrp="1"/>
          </p:cNvSpPr>
          <p:nvPr>
            <p:ph type="title"/>
          </p:nvPr>
        </p:nvSpPr>
        <p:spPr/>
        <p:txBody>
          <a:bodyPr/>
          <a:lstStyle/>
          <a:p>
            <a:r>
              <a:rPr lang="en-US" dirty="0"/>
              <a:t>Collaborative Leadership</a:t>
            </a:r>
          </a:p>
        </p:txBody>
      </p:sp>
      <p:sp>
        <p:nvSpPr>
          <p:cNvPr id="3" name="Content Placeholder 2">
            <a:extLst>
              <a:ext uri="{FF2B5EF4-FFF2-40B4-BE49-F238E27FC236}">
                <a16:creationId xmlns="" xmlns:a16="http://schemas.microsoft.com/office/drawing/2014/main" id="{3C18AE4F-F2B6-412B-AD7D-B5852C82A226}"/>
              </a:ext>
            </a:extLst>
          </p:cNvPr>
          <p:cNvSpPr>
            <a:spLocks noGrp="1"/>
          </p:cNvSpPr>
          <p:nvPr>
            <p:ph idx="1"/>
          </p:nvPr>
        </p:nvSpPr>
        <p:spPr/>
        <p:txBody>
          <a:bodyPr>
            <a:normAutofit fontScale="77500" lnSpcReduction="20000"/>
          </a:bodyPr>
          <a:lstStyle/>
          <a:p>
            <a:pPr marL="0" indent="0">
              <a:buNone/>
            </a:pPr>
            <a:r>
              <a:rPr lang="en-US" dirty="0">
                <a:solidFill>
                  <a:srgbClr val="00A79D"/>
                </a:solidFill>
              </a:rPr>
              <a:t>How can school members support district and school leaders in the transition to digital learning?</a:t>
            </a:r>
          </a:p>
          <a:p>
            <a:r>
              <a:rPr lang="en-US" dirty="0"/>
              <a:t>Develop a collaborative relationship with the superintendent.</a:t>
            </a:r>
          </a:p>
          <a:p>
            <a:r>
              <a:rPr lang="en-US" dirty="0"/>
              <a:t>Understand that board policies and budget decisions can greatly impact learning opportunities</a:t>
            </a:r>
          </a:p>
          <a:p>
            <a:pPr marL="0" indent="0">
              <a:buNone/>
            </a:pPr>
            <a:endParaRPr lang="en-US" u="sng" dirty="0">
              <a:hlinkClick r:id="rId2"/>
            </a:endParaRPr>
          </a:p>
          <a:p>
            <a:pPr marL="0" indent="0">
              <a:buNone/>
            </a:pPr>
            <a:r>
              <a:rPr lang="en-US" u="sng" dirty="0">
                <a:hlinkClick r:id="rId2"/>
              </a:rPr>
              <a:t>College and Career Toolkit</a:t>
            </a:r>
            <a:endParaRPr lang="en-US" u="sng" dirty="0"/>
          </a:p>
          <a:p>
            <a:pPr marL="0" indent="0">
              <a:buNone/>
            </a:pPr>
            <a:r>
              <a:rPr lang="en-US" u="sng" dirty="0">
                <a:hlinkClick r:id="rId3"/>
              </a:rPr>
              <a:t>On the Same Page 2.0</a:t>
            </a:r>
            <a:endParaRPr lang="en-US" dirty="0"/>
          </a:p>
        </p:txBody>
      </p:sp>
    </p:spTree>
    <p:extLst>
      <p:ext uri="{BB962C8B-B14F-4D97-AF65-F5344CB8AC3E}">
        <p14:creationId xmlns:p14="http://schemas.microsoft.com/office/powerpoint/2010/main" val="20830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994D54-DF9B-418A-AAC3-013BE286F700}"/>
              </a:ext>
            </a:extLst>
          </p:cNvPr>
          <p:cNvSpPr>
            <a:spLocks noGrp="1"/>
          </p:cNvSpPr>
          <p:nvPr>
            <p:ph type="title"/>
          </p:nvPr>
        </p:nvSpPr>
        <p:spPr/>
        <p:txBody>
          <a:bodyPr/>
          <a:lstStyle/>
          <a:p>
            <a:r>
              <a:rPr lang="en-US" dirty="0"/>
              <a:t>Community Partnerships</a:t>
            </a:r>
          </a:p>
        </p:txBody>
      </p:sp>
      <p:sp>
        <p:nvSpPr>
          <p:cNvPr id="3" name="Content Placeholder 2">
            <a:extLst>
              <a:ext uri="{FF2B5EF4-FFF2-40B4-BE49-F238E27FC236}">
                <a16:creationId xmlns="" xmlns:a16="http://schemas.microsoft.com/office/drawing/2014/main" id="{0C1C8CB1-9D07-4C8F-A38C-4B7C310F0689}"/>
              </a:ext>
            </a:extLst>
          </p:cNvPr>
          <p:cNvSpPr>
            <a:spLocks noGrp="1"/>
          </p:cNvSpPr>
          <p:nvPr>
            <p:ph idx="1"/>
          </p:nvPr>
        </p:nvSpPr>
        <p:spPr/>
        <p:txBody>
          <a:bodyPr>
            <a:normAutofit fontScale="62500" lnSpcReduction="20000"/>
          </a:bodyPr>
          <a:lstStyle/>
          <a:p>
            <a:pPr marL="0" indent="0">
              <a:buNone/>
            </a:pPr>
            <a:r>
              <a:rPr lang="en-US" sz="2900" dirty="0">
                <a:solidFill>
                  <a:srgbClr val="00A79D"/>
                </a:solidFill>
              </a:rPr>
              <a:t>What steps can board members take to engage the community and create awareness around the benefits of learning in a digital environment?</a:t>
            </a:r>
          </a:p>
          <a:p>
            <a:r>
              <a:rPr lang="en-US" sz="2500" dirty="0"/>
              <a:t>Develop strong relationships with other community members</a:t>
            </a:r>
          </a:p>
          <a:p>
            <a:r>
              <a:rPr lang="en-US" sz="2500" dirty="0"/>
              <a:t>Engage in advocacy and strategic community engagement</a:t>
            </a:r>
          </a:p>
          <a:p>
            <a:r>
              <a:rPr lang="en-US" sz="2500" dirty="0"/>
              <a:t>Generate public and parental support for digital learning</a:t>
            </a:r>
          </a:p>
          <a:p>
            <a:r>
              <a:rPr lang="en-US" sz="2500" dirty="0"/>
              <a:t>Increase community awareness about increased student achievement and college and career readiness. </a:t>
            </a:r>
          </a:p>
          <a:p>
            <a:r>
              <a:rPr lang="en-US" sz="2500" dirty="0"/>
              <a:t>Meet and work with local business leaders to: </a:t>
            </a:r>
          </a:p>
          <a:p>
            <a:pPr lvl="1"/>
            <a:r>
              <a:rPr lang="en-US" sz="2500" dirty="0"/>
              <a:t>Learn about what workforce skills they need</a:t>
            </a:r>
          </a:p>
          <a:p>
            <a:pPr lvl="1"/>
            <a:r>
              <a:rPr lang="en-US" sz="2500" dirty="0"/>
              <a:t>Provide information about how technology based learning opportunities can help support these workforce goals</a:t>
            </a:r>
          </a:p>
          <a:p>
            <a:pPr lvl="1"/>
            <a:r>
              <a:rPr lang="en-US" sz="2500" dirty="0"/>
              <a:t>Connect with local area businesses on purchasing and funding options</a:t>
            </a:r>
          </a:p>
          <a:p>
            <a:pPr lvl="1"/>
            <a:r>
              <a:rPr lang="en-US" sz="2500" dirty="0"/>
              <a:t>Gain insight from industry experts</a:t>
            </a:r>
          </a:p>
          <a:p>
            <a:endParaRPr lang="en-US" dirty="0"/>
          </a:p>
        </p:txBody>
      </p:sp>
    </p:spTree>
    <p:extLst>
      <p:ext uri="{BB962C8B-B14F-4D97-AF65-F5344CB8AC3E}">
        <p14:creationId xmlns:p14="http://schemas.microsoft.com/office/powerpoint/2010/main" val="1552021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a:xfrm>
            <a:off x="946079" y="1356765"/>
            <a:ext cx="7492747" cy="3237857"/>
          </a:xfrm>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Learning in the Digital Age</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a:bodyPr>
          <a:lstStyle/>
          <a:p>
            <a:r>
              <a:rPr lang="en-US" dirty="0"/>
              <a:t>Technology is an essential component of learning today. </a:t>
            </a:r>
          </a:p>
          <a:p>
            <a:r>
              <a:rPr lang="en-US" dirty="0"/>
              <a:t>Students can </a:t>
            </a:r>
          </a:p>
          <a:p>
            <a:pPr lvl="1"/>
            <a:r>
              <a:rPr lang="en-US" dirty="0"/>
              <a:t>Create content</a:t>
            </a:r>
          </a:p>
          <a:p>
            <a:pPr lvl="1"/>
            <a:r>
              <a:rPr lang="en-US" dirty="0"/>
              <a:t>Interact with experts</a:t>
            </a:r>
          </a:p>
          <a:p>
            <a:pPr lvl="1"/>
            <a:r>
              <a:rPr lang="en-US" dirty="0"/>
              <a:t>Collaborate with peers</a:t>
            </a:r>
          </a:p>
          <a:p>
            <a:endParaRPr lang="en-US" dirty="0"/>
          </a:p>
          <a:p>
            <a:endParaRPr lang="en-US" dirty="0"/>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 xmlns:a16="http://schemas.microsoft.com/office/drawing/2014/main" id="{AD166001-C2EA-46D5-8E5C-697CDE7E66CE}"/>
              </a:ext>
            </a:extLst>
          </p:cNvPr>
          <p:cNvSpPr>
            <a:spLocks noGrp="1"/>
          </p:cNvSpPr>
          <p:nvPr>
            <p:ph idx="1"/>
          </p:nvPr>
        </p:nvSpPr>
        <p:spPr/>
        <p:txBody>
          <a:bodyPr>
            <a:normAutofit lnSpcReduction="10000"/>
          </a:bodyPr>
          <a:lstStyle/>
          <a:p>
            <a:r>
              <a:rPr lang="en-US" u="sng" dirty="0">
                <a:hlinkClick r:id="rId3"/>
              </a:rPr>
              <a:t>Every Student Succeeds Act (ESSA)</a:t>
            </a:r>
            <a:r>
              <a:rPr lang="en-US" dirty="0"/>
              <a:t> acknowledges technology’s role in revolutionizing learning </a:t>
            </a:r>
          </a:p>
          <a:p>
            <a:pPr lvl="1"/>
            <a:r>
              <a:rPr lang="en-US" dirty="0"/>
              <a:t>Includes definitions for digital learning and blended learning</a:t>
            </a:r>
          </a:p>
          <a:p>
            <a:pPr lvl="1"/>
            <a:r>
              <a:rPr lang="en-US" dirty="0"/>
              <a:t>References technology throughout the legislation</a:t>
            </a:r>
          </a:p>
        </p:txBody>
      </p:sp>
    </p:spTree>
    <p:extLst>
      <p:ext uri="{BB962C8B-B14F-4D97-AF65-F5344CB8AC3E}">
        <p14:creationId xmlns:p14="http://schemas.microsoft.com/office/powerpoint/2010/main" val="328035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 xmlns:a16="http://schemas.microsoft.com/office/drawing/2014/main" id="{AD166001-C2EA-46D5-8E5C-697CDE7E66CE}"/>
              </a:ext>
            </a:extLst>
          </p:cNvPr>
          <p:cNvSpPr>
            <a:spLocks noGrp="1"/>
          </p:cNvSpPr>
          <p:nvPr>
            <p:ph idx="1"/>
          </p:nvPr>
        </p:nvSpPr>
        <p:spPr/>
        <p:txBody>
          <a:bodyPr>
            <a:normAutofit/>
          </a:bodyPr>
          <a:lstStyle/>
          <a:p>
            <a:r>
              <a:rPr lang="en-US" u="sng" dirty="0">
                <a:hlinkClick r:id="rId3"/>
              </a:rPr>
              <a:t>National Education Technology Plan (NETP)</a:t>
            </a:r>
            <a:r>
              <a:rPr lang="en-US" dirty="0"/>
              <a:t> calls for a “revolutionary transformation rather than evolutionary tinkering” </a:t>
            </a:r>
          </a:p>
          <a:p>
            <a:pPr lvl="1"/>
            <a:r>
              <a:rPr lang="en-US" dirty="0"/>
              <a:t>Provide engaging and powerful learning experiences by leveraging technology </a:t>
            </a:r>
          </a:p>
          <a:p>
            <a:endParaRPr lang="en-US" dirty="0"/>
          </a:p>
        </p:txBody>
      </p:sp>
    </p:spTree>
    <p:extLst>
      <p:ext uri="{BB962C8B-B14F-4D97-AF65-F5344CB8AC3E}">
        <p14:creationId xmlns:p14="http://schemas.microsoft.com/office/powerpoint/2010/main" val="328035897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53265D-8F0E-4073-AAC0-CAC6488B4CAA}"/>
              </a:ext>
            </a:extLst>
          </p:cNvPr>
          <p:cNvSpPr>
            <a:spLocks noGrp="1"/>
          </p:cNvSpPr>
          <p:nvPr>
            <p:ph type="title"/>
          </p:nvPr>
        </p:nvSpPr>
        <p:spPr/>
        <p:txBody>
          <a:bodyPr/>
          <a:lstStyle/>
          <a:p>
            <a:r>
              <a:rPr lang="en-US" dirty="0"/>
              <a:t>Federal Policy Guidance</a:t>
            </a:r>
          </a:p>
        </p:txBody>
      </p:sp>
      <p:sp>
        <p:nvSpPr>
          <p:cNvPr id="3" name="Content Placeholder 2">
            <a:extLst>
              <a:ext uri="{FF2B5EF4-FFF2-40B4-BE49-F238E27FC236}">
                <a16:creationId xmlns="" xmlns:a16="http://schemas.microsoft.com/office/drawing/2014/main" id="{19078325-B23B-405D-A108-AC0887FC581E}"/>
              </a:ext>
            </a:extLst>
          </p:cNvPr>
          <p:cNvSpPr>
            <a:spLocks noGrp="1"/>
          </p:cNvSpPr>
          <p:nvPr>
            <p:ph idx="1"/>
          </p:nvPr>
        </p:nvSpPr>
        <p:spPr>
          <a:xfrm>
            <a:off x="457200" y="1200150"/>
            <a:ext cx="8229600" cy="3707129"/>
          </a:xfrm>
        </p:spPr>
        <p:txBody>
          <a:bodyPr>
            <a:normAutofit fontScale="47500" lnSpcReduction="20000"/>
          </a:bodyPr>
          <a:lstStyle/>
          <a:p>
            <a:r>
              <a:rPr lang="en-US" sz="4500" dirty="0"/>
              <a:t>High-quality professional development to personalize learning and improve academic achievement</a:t>
            </a:r>
          </a:p>
          <a:p>
            <a:r>
              <a:rPr lang="en-US" sz="4500" dirty="0"/>
              <a:t>Build technological capacity and infrastructure</a:t>
            </a:r>
          </a:p>
          <a:p>
            <a:r>
              <a:rPr lang="en-US" sz="4500" dirty="0"/>
              <a:t>Innovative blended learning projects</a:t>
            </a:r>
          </a:p>
          <a:p>
            <a:r>
              <a:rPr lang="en-US" sz="4500" dirty="0"/>
              <a:t>Provide students in rural, remote, and underserved areas with the resources to benefit from high-quality digital learning opportunities</a:t>
            </a:r>
          </a:p>
          <a:p>
            <a:r>
              <a:rPr lang="en-US" sz="4500" dirty="0"/>
              <a:t>Deliver specialized or rigorous academic courses and curricula using technology, including digital learning </a:t>
            </a:r>
            <a:r>
              <a:rPr lang="en-US" sz="4500" dirty="0" smtClean="0"/>
              <a:t>technologies</a:t>
            </a:r>
            <a:endParaRPr lang="en-US" dirty="0"/>
          </a:p>
          <a:p>
            <a:pPr marL="0" indent="0">
              <a:buNone/>
            </a:pPr>
            <a:endParaRPr lang="en-US" i="1" u="sng" dirty="0">
              <a:hlinkClick r:id="rId3"/>
            </a:endParaRPr>
          </a:p>
          <a:p>
            <a:pPr marL="0" indent="0">
              <a:buNone/>
            </a:pPr>
            <a:r>
              <a:rPr lang="en-US" sz="2900" i="1" u="sng" dirty="0">
                <a:hlinkClick r:id="rId3"/>
              </a:rPr>
              <a:t>Non-Regulatory Guidance Student Support and Academic Enrichment Grants Overview of Activities LEAs May Consider</a:t>
            </a:r>
            <a:r>
              <a:rPr lang="en-US" sz="2900" i="1" u="sng" dirty="0"/>
              <a:t> </a:t>
            </a:r>
            <a:endParaRPr lang="en-US" dirty="0"/>
          </a:p>
        </p:txBody>
      </p:sp>
    </p:spTree>
    <p:extLst>
      <p:ext uri="{BB962C8B-B14F-4D97-AF65-F5344CB8AC3E}">
        <p14:creationId xmlns:p14="http://schemas.microsoft.com/office/powerpoint/2010/main" val="39037397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School Boards</a:t>
            </a:r>
          </a:p>
        </p:txBody>
      </p:sp>
      <p:sp>
        <p:nvSpPr>
          <p:cNvPr id="3" name="Content Placeholder 2"/>
          <p:cNvSpPr>
            <a:spLocks noGrp="1"/>
          </p:cNvSpPr>
          <p:nvPr>
            <p:ph idx="1"/>
          </p:nvPr>
        </p:nvSpPr>
        <p:spPr/>
        <p:txBody>
          <a:bodyPr>
            <a:normAutofit fontScale="77500" lnSpcReduction="20000"/>
          </a:bodyPr>
          <a:lstStyle/>
          <a:p>
            <a:r>
              <a:rPr lang="en-US" dirty="0"/>
              <a:t>Link between the school district and the community</a:t>
            </a:r>
          </a:p>
          <a:p>
            <a:r>
              <a:rPr lang="en-US" dirty="0"/>
              <a:t>Primary mission of the school board is to support student achievement</a:t>
            </a:r>
          </a:p>
          <a:p>
            <a:pPr marL="0" indent="0">
              <a:buNone/>
            </a:pPr>
            <a:r>
              <a:rPr lang="en-US" u="sng" dirty="0">
                <a:hlinkClick r:id="rId3"/>
              </a:rPr>
              <a:t>Key Work of School Boards</a:t>
            </a:r>
            <a:endParaRPr lang="en-US" u="sng" dirty="0"/>
          </a:p>
          <a:p>
            <a:pPr lvl="1"/>
            <a:r>
              <a:rPr lang="en-US" dirty="0"/>
              <a:t>Vision</a:t>
            </a:r>
          </a:p>
          <a:p>
            <a:pPr lvl="1"/>
            <a:r>
              <a:rPr lang="en-US" dirty="0"/>
              <a:t>Accountability</a:t>
            </a:r>
          </a:p>
          <a:p>
            <a:pPr lvl="1"/>
            <a:r>
              <a:rPr lang="en-US" dirty="0"/>
              <a:t>Policy</a:t>
            </a:r>
          </a:p>
          <a:p>
            <a:pPr lvl="1"/>
            <a:r>
              <a:rPr lang="en-US" dirty="0"/>
              <a:t>Community leadership</a:t>
            </a:r>
          </a:p>
          <a:p>
            <a:pPr lvl="1"/>
            <a:r>
              <a:rPr lang="en-US" dirty="0"/>
              <a:t>Board/superintendent relationships </a:t>
            </a:r>
          </a:p>
        </p:txBody>
      </p:sp>
    </p:spTree>
    <p:extLst>
      <p:ext uri="{BB962C8B-B14F-4D97-AF65-F5344CB8AC3E}">
        <p14:creationId xmlns:p14="http://schemas.microsoft.com/office/powerpoint/2010/main" val="2433664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69ECE3-37CC-4A54-BFFC-064FC86B4234}"/>
              </a:ext>
            </a:extLst>
          </p:cNvPr>
          <p:cNvSpPr>
            <a:spLocks noGrp="1"/>
          </p:cNvSpPr>
          <p:nvPr>
            <p:ph type="title"/>
          </p:nvPr>
        </p:nvSpPr>
        <p:spPr/>
        <p:txBody>
          <a:bodyPr>
            <a:normAutofit fontScale="90000"/>
          </a:bodyPr>
          <a:lstStyle/>
          <a:p>
            <a:r>
              <a:rPr lang="en-US" dirty="0"/>
              <a:t>School Board Members Support College and Career-Ready Standards</a:t>
            </a:r>
          </a:p>
        </p:txBody>
      </p:sp>
      <p:sp>
        <p:nvSpPr>
          <p:cNvPr id="3" name="Content Placeholder 2">
            <a:extLst>
              <a:ext uri="{FF2B5EF4-FFF2-40B4-BE49-F238E27FC236}">
                <a16:creationId xmlns="" xmlns:a16="http://schemas.microsoft.com/office/drawing/2014/main" id="{C82A3B55-7CBA-4D96-BFB5-249AF9E62332}"/>
              </a:ext>
            </a:extLst>
          </p:cNvPr>
          <p:cNvSpPr>
            <a:spLocks noGrp="1"/>
          </p:cNvSpPr>
          <p:nvPr>
            <p:ph idx="1"/>
          </p:nvPr>
        </p:nvSpPr>
        <p:spPr/>
        <p:txBody>
          <a:bodyPr>
            <a:normAutofit/>
          </a:bodyPr>
          <a:lstStyle/>
          <a:p>
            <a:pPr marL="0" indent="0">
              <a:buNone/>
            </a:pPr>
            <a:endParaRPr lang="en-US" dirty="0"/>
          </a:p>
          <a:p>
            <a:endParaRPr lang="en-US" dirty="0"/>
          </a:p>
        </p:txBody>
      </p:sp>
      <p:pic>
        <p:nvPicPr>
          <p:cNvPr id="4" name="z_pJptVq7GA">
            <a:hlinkClick r:id="" action="ppaction://media"/>
            <a:extLst>
              <a:ext uri="{FF2B5EF4-FFF2-40B4-BE49-F238E27FC236}">
                <a16:creationId xmlns="" xmlns:a16="http://schemas.microsoft.com/office/drawing/2014/main" id="{C32FBFFF-7BA6-435E-9242-3FA18F529CEE}"/>
              </a:ext>
            </a:extLst>
          </p:cNvPr>
          <p:cNvPicPr>
            <a:picLocks noRot="1" noChangeAspect="1"/>
          </p:cNvPicPr>
          <p:nvPr>
            <a:videoFile r:link="rId1"/>
          </p:nvPr>
        </p:nvPicPr>
        <p:blipFill>
          <a:blip r:embed="rId4"/>
          <a:stretch>
            <a:fillRect/>
          </a:stretch>
        </p:blipFill>
        <p:spPr>
          <a:xfrm>
            <a:off x="3083302" y="1538530"/>
            <a:ext cx="3413760" cy="2560320"/>
          </a:xfrm>
          <a:prstGeom prst="rect">
            <a:avLst/>
          </a:prstGeom>
        </p:spPr>
      </p:pic>
    </p:spTree>
    <p:extLst>
      <p:ext uri="{BB962C8B-B14F-4D97-AF65-F5344CB8AC3E}">
        <p14:creationId xmlns:p14="http://schemas.microsoft.com/office/powerpoint/2010/main" val="57115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7DD308-01A7-4CE9-846E-13E9EF9DA447}"/>
              </a:ext>
            </a:extLst>
          </p:cNvPr>
          <p:cNvSpPr>
            <a:spLocks noGrp="1"/>
          </p:cNvSpPr>
          <p:nvPr>
            <p:ph type="title"/>
          </p:nvPr>
        </p:nvSpPr>
        <p:spPr/>
        <p:txBody>
          <a:bodyPr/>
          <a:lstStyle/>
          <a:p>
            <a:r>
              <a:rPr lang="en-US" dirty="0"/>
              <a:t>Student Data</a:t>
            </a:r>
          </a:p>
        </p:txBody>
      </p:sp>
      <p:sp>
        <p:nvSpPr>
          <p:cNvPr id="3" name="Content Placeholder 2">
            <a:extLst>
              <a:ext uri="{FF2B5EF4-FFF2-40B4-BE49-F238E27FC236}">
                <a16:creationId xmlns="" xmlns:a16="http://schemas.microsoft.com/office/drawing/2014/main" id="{3B97445B-89B2-41E5-BB1D-6F21BB188298}"/>
              </a:ext>
            </a:extLst>
          </p:cNvPr>
          <p:cNvSpPr>
            <a:spLocks noGrp="1"/>
          </p:cNvSpPr>
          <p:nvPr>
            <p:ph idx="1"/>
          </p:nvPr>
        </p:nvSpPr>
        <p:spPr/>
        <p:txBody>
          <a:bodyPr>
            <a:normAutofit fontScale="70000" lnSpcReduction="20000"/>
          </a:bodyPr>
          <a:lstStyle/>
          <a:p>
            <a:pPr marL="0" indent="0">
              <a:buNone/>
            </a:pPr>
            <a:r>
              <a:rPr lang="en-US" dirty="0">
                <a:solidFill>
                  <a:srgbClr val="00A79D"/>
                </a:solidFill>
              </a:rPr>
              <a:t>I am worried about who has access to my child’s information and how it might be used. What measures are in place to ensure that information is protected?</a:t>
            </a:r>
          </a:p>
          <a:p>
            <a:r>
              <a:rPr lang="en-US" u="sng" dirty="0">
                <a:hlinkClick r:id="rId2"/>
              </a:rPr>
              <a:t>Family Educational Rights and Privacy Act (FERPA)</a:t>
            </a:r>
            <a:r>
              <a:rPr lang="en-US" dirty="0"/>
              <a:t> provides parents with certain protections regarding their children's education records, and the </a:t>
            </a:r>
          </a:p>
          <a:p>
            <a:r>
              <a:rPr lang="en-US" u="sng" dirty="0">
                <a:hlinkClick r:id="rId3"/>
              </a:rPr>
              <a:t>Children's Online Privacy Protection Act (COPPA)</a:t>
            </a:r>
            <a:r>
              <a:rPr lang="en-US" dirty="0"/>
              <a:t> protects the privacy of children under 13. The collection of data is essential to help teachers and school leaders meet the individual needs of students and/or identify trends within a school</a:t>
            </a:r>
          </a:p>
        </p:txBody>
      </p:sp>
    </p:spTree>
    <p:extLst>
      <p:ext uri="{BB962C8B-B14F-4D97-AF65-F5344CB8AC3E}">
        <p14:creationId xmlns:p14="http://schemas.microsoft.com/office/powerpoint/2010/main" val="744110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25CEE6-C2A4-4A1F-A57E-6FF69819D22B}"/>
              </a:ext>
            </a:extLst>
          </p:cNvPr>
          <p:cNvSpPr>
            <a:spLocks noGrp="1"/>
          </p:cNvSpPr>
          <p:nvPr>
            <p:ph type="title"/>
          </p:nvPr>
        </p:nvSpPr>
        <p:spPr/>
        <p:txBody>
          <a:bodyPr/>
          <a:lstStyle/>
          <a:p>
            <a:r>
              <a:rPr lang="en-US" dirty="0"/>
              <a:t>Homework Gap</a:t>
            </a:r>
          </a:p>
        </p:txBody>
      </p:sp>
      <p:sp>
        <p:nvSpPr>
          <p:cNvPr id="3" name="Content Placeholder 2">
            <a:extLst>
              <a:ext uri="{FF2B5EF4-FFF2-40B4-BE49-F238E27FC236}">
                <a16:creationId xmlns="" xmlns:a16="http://schemas.microsoft.com/office/drawing/2014/main" id="{6C0D49AC-20B6-471F-A412-1976BC52AF4D}"/>
              </a:ext>
            </a:extLst>
          </p:cNvPr>
          <p:cNvSpPr>
            <a:spLocks noGrp="1"/>
          </p:cNvSpPr>
          <p:nvPr>
            <p:ph idx="1"/>
          </p:nvPr>
        </p:nvSpPr>
        <p:spPr/>
        <p:txBody>
          <a:bodyPr>
            <a:normAutofit fontScale="77500" lnSpcReduction="20000"/>
          </a:bodyPr>
          <a:lstStyle/>
          <a:p>
            <a:pPr marL="0" indent="0">
              <a:buNone/>
            </a:pPr>
            <a:r>
              <a:rPr lang="en-US" dirty="0">
                <a:solidFill>
                  <a:srgbClr val="00A79D"/>
                </a:solidFill>
              </a:rPr>
              <a:t>What about the children in our district who don’t have internet access at home? How is our district addressing digital equity? </a:t>
            </a:r>
          </a:p>
          <a:p>
            <a:r>
              <a:rPr lang="en-US" dirty="0"/>
              <a:t>Partner with internet providers in the community to offer discounted service fees</a:t>
            </a:r>
          </a:p>
          <a:p>
            <a:r>
              <a:rPr lang="en-US" dirty="0"/>
              <a:t>Issue hot spots that students can take home</a:t>
            </a:r>
          </a:p>
          <a:p>
            <a:r>
              <a:rPr lang="en-US" dirty="0"/>
              <a:t>Adjust school library hours to offer more access. </a:t>
            </a:r>
          </a:p>
          <a:p>
            <a:r>
              <a:rPr lang="en-US" dirty="0"/>
              <a:t>Educate parents about the </a:t>
            </a:r>
            <a:r>
              <a:rPr lang="en-US" u="sng" dirty="0">
                <a:hlinkClick r:id="rId2"/>
              </a:rPr>
              <a:t>FCC Lifeline program</a:t>
            </a:r>
            <a:endParaRPr lang="en-US" u="sng" dirty="0"/>
          </a:p>
          <a:p>
            <a:pPr lvl="1"/>
            <a:r>
              <a:rPr lang="en-US" dirty="0"/>
              <a:t>Discounted internet service for low-income families</a:t>
            </a:r>
          </a:p>
          <a:p>
            <a:endParaRPr lang="en-US" dirty="0"/>
          </a:p>
        </p:txBody>
      </p:sp>
    </p:spTree>
    <p:extLst>
      <p:ext uri="{BB962C8B-B14F-4D97-AF65-F5344CB8AC3E}">
        <p14:creationId xmlns:p14="http://schemas.microsoft.com/office/powerpoint/2010/main" val="2456170734"/>
      </p:ext>
    </p:extLst>
  </p:cSld>
  <p:clrMapOvr>
    <a:masterClrMapping/>
  </p:clrMapOvr>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980</TotalTime>
  <Words>740</Words>
  <Application>Microsoft Macintosh PowerPoint</Application>
  <PresentationFormat>On-screen Show (16:9)</PresentationFormat>
  <Paragraphs>79</Paragraphs>
  <Slides>12</Slides>
  <Notes>7</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Open Sans</vt:lpstr>
      <vt:lpstr>Arial</vt:lpstr>
      <vt:lpstr>Tranforming_Digital_Learning_final</vt:lpstr>
      <vt:lpstr>PowerPoint Presentation</vt:lpstr>
      <vt:lpstr>Learning in the Digital Age</vt:lpstr>
      <vt:lpstr>Federal Policy Shift</vt:lpstr>
      <vt:lpstr>Federal Policy Shift</vt:lpstr>
      <vt:lpstr>Federal Policy Guidance</vt:lpstr>
      <vt:lpstr>Role of School Boards</vt:lpstr>
      <vt:lpstr>School Board Members Support College and Career-Ready Standards</vt:lpstr>
      <vt:lpstr>Student Data</vt:lpstr>
      <vt:lpstr>Homework Gap</vt:lpstr>
      <vt:lpstr>Collaborative Leadership</vt:lpstr>
      <vt:lpstr>Community Partnerships</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60</cp:revision>
  <dcterms:created xsi:type="dcterms:W3CDTF">2017-03-29T05:27:33Z</dcterms:created>
  <dcterms:modified xsi:type="dcterms:W3CDTF">2018-03-05T16:29:16Z</dcterms:modified>
</cp:coreProperties>
</file>