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59" r:id="rId1"/>
  </p:sldMasterIdLst>
  <p:notesMasterIdLst>
    <p:notesMasterId r:id="rId14"/>
  </p:notesMasterIdLst>
  <p:sldIdLst>
    <p:sldId id="289" r:id="rId2"/>
    <p:sldId id="263" r:id="rId3"/>
    <p:sldId id="262" r:id="rId4"/>
    <p:sldId id="273" r:id="rId5"/>
    <p:sldId id="264" r:id="rId6"/>
    <p:sldId id="260" r:id="rId7"/>
    <p:sldId id="269" r:id="rId8"/>
    <p:sldId id="283" r:id="rId9"/>
    <p:sldId id="288" r:id="rId10"/>
    <p:sldId id="287" r:id="rId11"/>
    <p:sldId id="280" r:id="rId12"/>
    <p:sldId id="274"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www.youtube.com/watch?v=kYKYP8sUdIg"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School Board Members Support College and Career-Ready Standards.</a:t>
            </a:r>
            <a:r>
              <a:rPr lang="en-US" sz="1200" kern="1200" dirty="0">
                <a:solidFill>
                  <a:schemeClr val="tx1"/>
                </a:solidFill>
                <a:effectLst/>
                <a:latin typeface="+mn-lt"/>
                <a:ea typeface="+mn-ea"/>
                <a:cs typeface="+mn-cs"/>
              </a:rPr>
              <a:t> This </a:t>
            </a:r>
            <a:r>
              <a:rPr lang="en-US" sz="1200" kern="1200" dirty="0">
                <a:solidFill>
                  <a:schemeClr val="tx1"/>
                </a:solidFill>
                <a:effectLst/>
                <a:latin typeface="+mn-lt"/>
                <a:ea typeface="+mn-ea"/>
                <a:cs typeface="+mn-cs"/>
                <a:hlinkClick r:id="rId3"/>
              </a:rPr>
              <a:t>video</a:t>
            </a:r>
            <a:r>
              <a:rPr lang="en-US" sz="1200" kern="1200" dirty="0">
                <a:solidFill>
                  <a:schemeClr val="tx1"/>
                </a:solidFill>
                <a:effectLst/>
                <a:latin typeface="+mn-lt"/>
                <a:ea typeface="+mn-ea"/>
                <a:cs typeface="+mn-cs"/>
              </a:rPr>
              <a:t> shows students using digital tools and applications to prepare for college and a career. School board members discuss the positive impacts of adopting college and career ready standards to better prepare students for the future.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a:t>
            </a:r>
            <a:r>
              <a:rPr lang="en-US" dirty="0" smtClean="0"/>
              <a:t>Transforming Digital Learning, </a:t>
            </a:r>
            <a:r>
              <a:rPr lang="en-US" dirty="0"/>
              <a:t>page 5.</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11</a:t>
            </a:fld>
            <a:endParaRPr lang="en-US"/>
          </a:p>
        </p:txBody>
      </p:sp>
    </p:spTree>
    <p:extLst>
      <p:ext uri="{BB962C8B-B14F-4D97-AF65-F5344CB8AC3E}">
        <p14:creationId xmlns:p14="http://schemas.microsoft.com/office/powerpoint/2010/main" val="1573665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93146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869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259945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125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081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8701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3699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27001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5604378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sba.org/resources/college-career-ready-toolkit" TargetMode="External"/><Relationship Id="rId3" Type="http://schemas.openxmlformats.org/officeDocument/2006/relationships/hyperlink" Target="https://cdn-files.nsba.org/s3fs-public/On-the-Same-Page-Effective-Implementation-of-College-and-Career-ready-Standards-Through-Labor-Mana.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nsba.org/services/school-board-leadership-services/key-work"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3.png"/><Relationship Id="rId1" Type="http://schemas.openxmlformats.org/officeDocument/2006/relationships/video" Target="https://www.youtube.com/embed/z_pJptVq7GA"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2.ed.gov/policy/gen/guid/fpco/brochures/parents.html" TargetMode="External"/><Relationship Id="rId3" Type="http://schemas.openxmlformats.org/officeDocument/2006/relationships/hyperlink" Target="https://www.ftc.gov/enforcement/rules/rulemaking-regulatory-reform-proceedings/childrens-online-privacy-protection-rul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fcc.gov/general/lifeline-program-low-income-consum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439546" y="3347634"/>
            <a:ext cx="2045777" cy="461665"/>
          </a:xfrm>
          <a:prstGeom prst="rect">
            <a:avLst/>
          </a:prstGeom>
          <a:noFill/>
        </p:spPr>
        <p:txBody>
          <a:bodyPr wrap="square" rtlCol="0">
            <a:spAutoFit/>
          </a:bodyPr>
          <a:lstStyle/>
          <a:p>
            <a:r>
              <a:rPr lang="en-US" sz="2400" b="1" dirty="0">
                <a:solidFill>
                  <a:srgbClr val="00A79D"/>
                </a:solidFill>
              </a:rPr>
              <a:t>School Boards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B75706-D6F9-4826-8FAD-F6BCDF577B62}"/>
              </a:ext>
            </a:extLst>
          </p:cNvPr>
          <p:cNvSpPr>
            <a:spLocks noGrp="1"/>
          </p:cNvSpPr>
          <p:nvPr>
            <p:ph type="title"/>
          </p:nvPr>
        </p:nvSpPr>
        <p:spPr/>
        <p:txBody>
          <a:bodyPr/>
          <a:lstStyle/>
          <a:p>
            <a:r>
              <a:rPr lang="en-US" dirty="0"/>
              <a:t>Collaborative Leadership</a:t>
            </a:r>
          </a:p>
        </p:txBody>
      </p:sp>
      <p:sp>
        <p:nvSpPr>
          <p:cNvPr id="3" name="Content Placeholder 2">
            <a:extLst>
              <a:ext uri="{FF2B5EF4-FFF2-40B4-BE49-F238E27FC236}">
                <a16:creationId xmlns="" xmlns:a16="http://schemas.microsoft.com/office/drawing/2014/main" id="{3C18AE4F-F2B6-412B-AD7D-B5852C82A226}"/>
              </a:ext>
            </a:extLst>
          </p:cNvPr>
          <p:cNvSpPr>
            <a:spLocks noGrp="1"/>
          </p:cNvSpPr>
          <p:nvPr>
            <p:ph idx="1"/>
          </p:nvPr>
        </p:nvSpPr>
        <p:spPr/>
        <p:txBody>
          <a:bodyPr>
            <a:normAutofit fontScale="77500" lnSpcReduction="20000"/>
          </a:bodyPr>
          <a:lstStyle/>
          <a:p>
            <a:pPr marL="0" indent="0">
              <a:buNone/>
            </a:pPr>
            <a:r>
              <a:rPr lang="en-US" dirty="0">
                <a:solidFill>
                  <a:srgbClr val="00A79D"/>
                </a:solidFill>
              </a:rPr>
              <a:t>How can school members support district and school leaders in the transition to digital learning?</a:t>
            </a:r>
          </a:p>
          <a:p>
            <a:r>
              <a:rPr lang="en-US" dirty="0"/>
              <a:t>Develop a collaborative relationship with the superintendent.</a:t>
            </a:r>
          </a:p>
          <a:p>
            <a:r>
              <a:rPr lang="en-US" dirty="0"/>
              <a:t>Understand that board policies and budget decisions can greatly impact learning opportunities</a:t>
            </a:r>
          </a:p>
          <a:p>
            <a:pPr marL="0" indent="0">
              <a:buNone/>
            </a:pPr>
            <a:endParaRPr lang="en-US" u="sng" dirty="0">
              <a:hlinkClick r:id="rId2"/>
            </a:endParaRPr>
          </a:p>
          <a:p>
            <a:pPr marL="0" indent="0">
              <a:buNone/>
            </a:pPr>
            <a:r>
              <a:rPr lang="en-US" u="sng" dirty="0">
                <a:hlinkClick r:id="rId2"/>
              </a:rPr>
              <a:t>College and Career Toolkit</a:t>
            </a:r>
            <a:endParaRPr lang="en-US" u="sng" dirty="0"/>
          </a:p>
          <a:p>
            <a:pPr marL="0" indent="0">
              <a:buNone/>
            </a:pPr>
            <a:r>
              <a:rPr lang="en-US" u="sng" dirty="0">
                <a:hlinkClick r:id="rId3"/>
              </a:rPr>
              <a:t>On the Same Page 2.0</a:t>
            </a:r>
            <a:endParaRPr lang="en-US" dirty="0"/>
          </a:p>
        </p:txBody>
      </p:sp>
    </p:spTree>
    <p:extLst>
      <p:ext uri="{BB962C8B-B14F-4D97-AF65-F5344CB8AC3E}">
        <p14:creationId xmlns:p14="http://schemas.microsoft.com/office/powerpoint/2010/main" val="20830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Community Partnerships</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62500" lnSpcReduction="20000"/>
          </a:bodyPr>
          <a:lstStyle/>
          <a:p>
            <a:pPr marL="0" indent="0">
              <a:buNone/>
            </a:pPr>
            <a:r>
              <a:rPr lang="en-US" sz="2900" dirty="0">
                <a:solidFill>
                  <a:srgbClr val="00A79D"/>
                </a:solidFill>
              </a:rPr>
              <a:t>What steps can board members take to engage the community and create awareness around the benefits of learning in a digital environment?</a:t>
            </a:r>
          </a:p>
          <a:p>
            <a:r>
              <a:rPr lang="en-US" sz="2500" dirty="0"/>
              <a:t>Develop strong relationships with other community members</a:t>
            </a:r>
          </a:p>
          <a:p>
            <a:r>
              <a:rPr lang="en-US" sz="2500" dirty="0"/>
              <a:t>Engage in advocacy and strategic community engagement</a:t>
            </a:r>
          </a:p>
          <a:p>
            <a:r>
              <a:rPr lang="en-US" sz="2500" dirty="0"/>
              <a:t>Generate public and parental support for digital learning</a:t>
            </a:r>
          </a:p>
          <a:p>
            <a:r>
              <a:rPr lang="en-US" sz="2500" dirty="0"/>
              <a:t>Increase community awareness about increased student achievement and college and career readiness. </a:t>
            </a:r>
          </a:p>
          <a:p>
            <a:r>
              <a:rPr lang="en-US" sz="2500" dirty="0"/>
              <a:t>Meet and work with local business leaders to: </a:t>
            </a:r>
          </a:p>
          <a:p>
            <a:pPr lvl="1"/>
            <a:r>
              <a:rPr lang="en-US" sz="2500" dirty="0"/>
              <a:t>Learn about what workforce skills they need</a:t>
            </a:r>
          </a:p>
          <a:p>
            <a:pPr lvl="1"/>
            <a:r>
              <a:rPr lang="en-US" sz="2500" dirty="0"/>
              <a:t>Provide information about how technology based learning opportunities can help support these workforce goals</a:t>
            </a:r>
          </a:p>
          <a:p>
            <a:pPr lvl="1"/>
            <a:r>
              <a:rPr lang="en-US" sz="2500" dirty="0"/>
              <a:t>Connect with local area businesses on purchasing and funding options</a:t>
            </a:r>
          </a:p>
          <a:p>
            <a:pPr lvl="1"/>
            <a:r>
              <a:rPr lang="en-US" sz="2500" dirty="0"/>
              <a:t>Gain insight from industry experts</a:t>
            </a:r>
          </a:p>
          <a:p>
            <a:endParaRPr lang="en-US" dirty="0"/>
          </a:p>
        </p:txBody>
      </p:sp>
    </p:spTree>
    <p:extLst>
      <p:ext uri="{BB962C8B-B14F-4D97-AF65-F5344CB8AC3E}">
        <p14:creationId xmlns:p14="http://schemas.microsoft.com/office/powerpoint/2010/main" val="1552021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946079" y="1356765"/>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r>
              <a:rPr lang="en-US" dirty="0"/>
              <a:t>Technology is an essential component of learning today. </a:t>
            </a:r>
          </a:p>
          <a:p>
            <a:r>
              <a:rPr lang="en-US" dirty="0"/>
              <a:t>Students can </a:t>
            </a:r>
          </a:p>
          <a:p>
            <a:pPr lvl="1"/>
            <a:r>
              <a:rPr lang="en-US" dirty="0"/>
              <a:t>Create content</a:t>
            </a:r>
          </a:p>
          <a:p>
            <a:pPr lvl="1"/>
            <a:r>
              <a:rPr lang="en-US" dirty="0"/>
              <a:t>Interact with experts</a:t>
            </a:r>
          </a:p>
          <a:p>
            <a:pPr lvl="1"/>
            <a:r>
              <a:rPr lang="en-US"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 xmlns:a16="http://schemas.microsoft.com/office/drawing/2014/main"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a:t>
            </a:r>
            <a:r>
              <a:rPr lang="en-US" sz="4500" dirty="0" smtClean="0"/>
              <a:t>technologies</a:t>
            </a:r>
            <a:endParaRPr lang="en-US" dirty="0"/>
          </a:p>
          <a:p>
            <a:pPr marL="0" indent="0">
              <a:buNone/>
            </a:pPr>
            <a:endParaRPr lang="en-US" i="1" u="sng" dirty="0">
              <a:hlinkClick r:id="rId3"/>
            </a:endParaRPr>
          </a:p>
          <a:p>
            <a:pPr marL="0" indent="0">
              <a:buNone/>
            </a:pPr>
            <a:r>
              <a:rPr lang="en-US" sz="2900" i="1" u="sng" dirty="0">
                <a:hlinkClick r:id="rId3"/>
              </a:rPr>
              <a:t>Non-Regulatory Guidance Student Support and Academic Enrichment Grants Overview of Activities LEAs May Consider</a:t>
            </a:r>
            <a:r>
              <a:rPr lang="en-US" sz="2900" i="1" u="sng" dirty="0"/>
              <a:t> </a:t>
            </a:r>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School Boards</a:t>
            </a:r>
          </a:p>
        </p:txBody>
      </p:sp>
      <p:sp>
        <p:nvSpPr>
          <p:cNvPr id="3" name="Content Placeholder 2"/>
          <p:cNvSpPr>
            <a:spLocks noGrp="1"/>
          </p:cNvSpPr>
          <p:nvPr>
            <p:ph idx="1"/>
          </p:nvPr>
        </p:nvSpPr>
        <p:spPr/>
        <p:txBody>
          <a:bodyPr>
            <a:normAutofit fontScale="77500" lnSpcReduction="20000"/>
          </a:bodyPr>
          <a:lstStyle/>
          <a:p>
            <a:r>
              <a:rPr lang="en-US" dirty="0"/>
              <a:t>Link between the school district and the community</a:t>
            </a:r>
          </a:p>
          <a:p>
            <a:r>
              <a:rPr lang="en-US" dirty="0"/>
              <a:t>Primary mission of the school board is to support student achievement</a:t>
            </a:r>
          </a:p>
          <a:p>
            <a:pPr marL="0" indent="0">
              <a:buNone/>
            </a:pPr>
            <a:r>
              <a:rPr lang="en-US" u="sng" dirty="0">
                <a:hlinkClick r:id="rId3"/>
              </a:rPr>
              <a:t>Key Work of School Boards</a:t>
            </a:r>
            <a:endParaRPr lang="en-US" u="sng" dirty="0"/>
          </a:p>
          <a:p>
            <a:pPr lvl="1"/>
            <a:r>
              <a:rPr lang="en-US" dirty="0"/>
              <a:t>Vision</a:t>
            </a:r>
          </a:p>
          <a:p>
            <a:pPr lvl="1"/>
            <a:r>
              <a:rPr lang="en-US" dirty="0"/>
              <a:t>Accountability</a:t>
            </a:r>
          </a:p>
          <a:p>
            <a:pPr lvl="1"/>
            <a:r>
              <a:rPr lang="en-US" dirty="0"/>
              <a:t>Policy</a:t>
            </a:r>
          </a:p>
          <a:p>
            <a:pPr lvl="1"/>
            <a:r>
              <a:rPr lang="en-US" dirty="0"/>
              <a:t>Community leadership</a:t>
            </a:r>
          </a:p>
          <a:p>
            <a:pPr lvl="1"/>
            <a:r>
              <a:rPr lang="en-US" dirty="0"/>
              <a:t>Board/superintendent relationships </a:t>
            </a:r>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9ECE3-37CC-4A54-BFFC-064FC86B4234}"/>
              </a:ext>
            </a:extLst>
          </p:cNvPr>
          <p:cNvSpPr>
            <a:spLocks noGrp="1"/>
          </p:cNvSpPr>
          <p:nvPr>
            <p:ph type="title"/>
          </p:nvPr>
        </p:nvSpPr>
        <p:spPr/>
        <p:txBody>
          <a:bodyPr>
            <a:normAutofit fontScale="90000"/>
          </a:bodyPr>
          <a:lstStyle/>
          <a:p>
            <a:r>
              <a:rPr lang="en-US" dirty="0"/>
              <a:t>School Board Members Support College and Career-Ready Standards</a:t>
            </a:r>
          </a:p>
        </p:txBody>
      </p:sp>
      <p:sp>
        <p:nvSpPr>
          <p:cNvPr id="3" name="Content Placeholder 2">
            <a:extLst>
              <a:ext uri="{FF2B5EF4-FFF2-40B4-BE49-F238E27FC236}">
                <a16:creationId xmlns="" xmlns:a16="http://schemas.microsoft.com/office/drawing/2014/main"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4" name="z_pJptVq7GA">
            <a:hlinkClick r:id="" action="ppaction://media"/>
            <a:extLst>
              <a:ext uri="{FF2B5EF4-FFF2-40B4-BE49-F238E27FC236}">
                <a16:creationId xmlns="" xmlns:a16="http://schemas.microsoft.com/office/drawing/2014/main" id="{C32FBFFF-7BA6-435E-9242-3FA18F529CEE}"/>
              </a:ext>
            </a:extLst>
          </p:cNvPr>
          <p:cNvPicPr>
            <a:picLocks noRot="1" noChangeAspect="1"/>
          </p:cNvPicPr>
          <p:nvPr>
            <a:videoFile r:link="rId1"/>
          </p:nvPr>
        </p:nvPicPr>
        <p:blipFill>
          <a:blip r:embed="rId4"/>
          <a:stretch>
            <a:fillRect/>
          </a:stretch>
        </p:blipFill>
        <p:spPr>
          <a:xfrm>
            <a:off x="3083302" y="1538530"/>
            <a:ext cx="3413760" cy="256032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7DD308-01A7-4CE9-846E-13E9EF9DA447}"/>
              </a:ext>
            </a:extLst>
          </p:cNvPr>
          <p:cNvSpPr>
            <a:spLocks noGrp="1"/>
          </p:cNvSpPr>
          <p:nvPr>
            <p:ph type="title"/>
          </p:nvPr>
        </p:nvSpPr>
        <p:spPr/>
        <p:txBody>
          <a:bodyPr/>
          <a:lstStyle/>
          <a:p>
            <a:r>
              <a:rPr lang="en-US" dirty="0"/>
              <a:t>Student Data</a:t>
            </a:r>
          </a:p>
        </p:txBody>
      </p:sp>
      <p:sp>
        <p:nvSpPr>
          <p:cNvPr id="3" name="Content Placeholder 2">
            <a:extLst>
              <a:ext uri="{FF2B5EF4-FFF2-40B4-BE49-F238E27FC236}">
                <a16:creationId xmlns="" xmlns:a16="http://schemas.microsoft.com/office/drawing/2014/main" id="{3B97445B-89B2-41E5-BB1D-6F21BB188298}"/>
              </a:ext>
            </a:extLst>
          </p:cNvPr>
          <p:cNvSpPr>
            <a:spLocks noGrp="1"/>
          </p:cNvSpPr>
          <p:nvPr>
            <p:ph idx="1"/>
          </p:nvPr>
        </p:nvSpPr>
        <p:spPr/>
        <p:txBody>
          <a:bodyPr>
            <a:normAutofit fontScale="70000" lnSpcReduction="20000"/>
          </a:bodyPr>
          <a:lstStyle/>
          <a:p>
            <a:pPr marL="0" indent="0">
              <a:buNone/>
            </a:pPr>
            <a:r>
              <a:rPr lang="en-US" dirty="0">
                <a:solidFill>
                  <a:srgbClr val="00A79D"/>
                </a:solidFill>
              </a:rPr>
              <a:t>I am worried about who has access to my child’s information and how it might be used. What measures are in place to ensure that information is protected?</a:t>
            </a:r>
          </a:p>
          <a:p>
            <a:r>
              <a:rPr lang="en-US" u="sng" dirty="0">
                <a:hlinkClick r:id="rId2"/>
              </a:rPr>
              <a:t>Family Educational Rights and Privacy Act (FERPA)</a:t>
            </a:r>
            <a:r>
              <a:rPr lang="en-US" dirty="0"/>
              <a:t> provides parents with certain protections regarding their children's education records, and the </a:t>
            </a:r>
          </a:p>
          <a:p>
            <a:r>
              <a:rPr lang="en-US" u="sng" dirty="0">
                <a:hlinkClick r:id="rId3"/>
              </a:rPr>
              <a:t>Children's Online Privacy Protection Act (COPPA)</a:t>
            </a:r>
            <a:r>
              <a:rPr lang="en-US" dirty="0"/>
              <a:t> protects the privacy of children under 13. The collection of data is essential to help teachers and school leaders meet the individual needs of students and/or identify trends within a school</a:t>
            </a:r>
          </a:p>
        </p:txBody>
      </p:sp>
    </p:spTree>
    <p:extLst>
      <p:ext uri="{BB962C8B-B14F-4D97-AF65-F5344CB8AC3E}">
        <p14:creationId xmlns:p14="http://schemas.microsoft.com/office/powerpoint/2010/main" val="744110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25CEE6-C2A4-4A1F-A57E-6FF69819D22B}"/>
              </a:ext>
            </a:extLst>
          </p:cNvPr>
          <p:cNvSpPr>
            <a:spLocks noGrp="1"/>
          </p:cNvSpPr>
          <p:nvPr>
            <p:ph type="title"/>
          </p:nvPr>
        </p:nvSpPr>
        <p:spPr/>
        <p:txBody>
          <a:bodyPr/>
          <a:lstStyle/>
          <a:p>
            <a:r>
              <a:rPr lang="en-US" dirty="0"/>
              <a:t>Homework Gap</a:t>
            </a:r>
          </a:p>
        </p:txBody>
      </p:sp>
      <p:sp>
        <p:nvSpPr>
          <p:cNvPr id="3" name="Content Placeholder 2">
            <a:extLst>
              <a:ext uri="{FF2B5EF4-FFF2-40B4-BE49-F238E27FC236}">
                <a16:creationId xmlns="" xmlns:a16="http://schemas.microsoft.com/office/drawing/2014/main" id="{6C0D49AC-20B6-471F-A412-1976BC52AF4D}"/>
              </a:ext>
            </a:extLst>
          </p:cNvPr>
          <p:cNvSpPr>
            <a:spLocks noGrp="1"/>
          </p:cNvSpPr>
          <p:nvPr>
            <p:ph idx="1"/>
          </p:nvPr>
        </p:nvSpPr>
        <p:spPr/>
        <p:txBody>
          <a:bodyPr>
            <a:normAutofit fontScale="77500" lnSpcReduction="20000"/>
          </a:bodyPr>
          <a:lstStyle/>
          <a:p>
            <a:pPr marL="0" indent="0">
              <a:buNone/>
            </a:pPr>
            <a:r>
              <a:rPr lang="en-US" dirty="0">
                <a:solidFill>
                  <a:srgbClr val="00A79D"/>
                </a:solidFill>
              </a:rPr>
              <a:t>What about the children in our district who don’t have internet access at home? How is our district addressing digital equity? </a:t>
            </a:r>
          </a:p>
          <a:p>
            <a:r>
              <a:rPr lang="en-US" dirty="0"/>
              <a:t>Partner with internet providers in the community to offer discounted service fees</a:t>
            </a:r>
          </a:p>
          <a:p>
            <a:r>
              <a:rPr lang="en-US" dirty="0"/>
              <a:t>Issue hot spots that students can take home</a:t>
            </a:r>
          </a:p>
          <a:p>
            <a:r>
              <a:rPr lang="en-US" dirty="0"/>
              <a:t>Adjust school library hours to offer more access. </a:t>
            </a:r>
          </a:p>
          <a:p>
            <a:r>
              <a:rPr lang="en-US" dirty="0"/>
              <a:t>Educate parents about the </a:t>
            </a:r>
            <a:r>
              <a:rPr lang="en-US" u="sng" dirty="0">
                <a:hlinkClick r:id="rId2"/>
              </a:rPr>
              <a:t>FCC Lifeline program</a:t>
            </a:r>
            <a:endParaRPr lang="en-US" u="sng" dirty="0"/>
          </a:p>
          <a:p>
            <a:pPr lvl="1"/>
            <a:r>
              <a:rPr lang="en-US" dirty="0"/>
              <a:t>Discounted internet service for low-income families</a:t>
            </a:r>
          </a:p>
          <a:p>
            <a:endParaRPr lang="en-US" dirty="0"/>
          </a:p>
        </p:txBody>
      </p:sp>
    </p:spTree>
    <p:extLst>
      <p:ext uri="{BB962C8B-B14F-4D97-AF65-F5344CB8AC3E}">
        <p14:creationId xmlns:p14="http://schemas.microsoft.com/office/powerpoint/2010/main" val="2456170734"/>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980</TotalTime>
  <Words>740</Words>
  <Application>Microsoft Macintosh PowerPoint</Application>
  <PresentationFormat>On-screen Show (16:9)</PresentationFormat>
  <Paragraphs>79</Paragraphs>
  <Slides>12</Slides>
  <Notes>7</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Open Sans</vt:lpstr>
      <vt:lpstr>Arial</vt:lpstr>
      <vt:lpstr>Tranforming_Digital_Learning_final</vt:lpstr>
      <vt:lpstr>PowerPoint Presentation</vt:lpstr>
      <vt:lpstr>Learning in the Digital Age</vt:lpstr>
      <vt:lpstr>Federal Policy Shift</vt:lpstr>
      <vt:lpstr>Federal Policy Shift</vt:lpstr>
      <vt:lpstr>Federal Policy Guidance</vt:lpstr>
      <vt:lpstr>Role of School Boards</vt:lpstr>
      <vt:lpstr>School Board Members Support College and Career-Ready Standards</vt:lpstr>
      <vt:lpstr>Student Data</vt:lpstr>
      <vt:lpstr>Homework Gap</vt:lpstr>
      <vt:lpstr>Collaborative Leadership</vt:lpstr>
      <vt:lpstr>Community Partnerships</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60</cp:revision>
  <dcterms:created xsi:type="dcterms:W3CDTF">2017-03-29T05:27:33Z</dcterms:created>
  <dcterms:modified xsi:type="dcterms:W3CDTF">2018-03-05T16:29:16Z</dcterms:modified>
</cp:coreProperties>
</file>