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1"/>
  </p:sldMasterIdLst>
  <p:notesMasterIdLst>
    <p:notesMasterId r:id="rId14"/>
  </p:notesMasterIdLst>
  <p:sldIdLst>
    <p:sldId id="283" r:id="rId2"/>
    <p:sldId id="263" r:id="rId3"/>
    <p:sldId id="262" r:id="rId4"/>
    <p:sldId id="273" r:id="rId5"/>
    <p:sldId id="264" r:id="rId6"/>
    <p:sldId id="260" r:id="rId7"/>
    <p:sldId id="269" r:id="rId8"/>
    <p:sldId id="276" r:id="rId9"/>
    <p:sldId id="278" r:id="rId10"/>
    <p:sldId id="280" r:id="rId11"/>
    <p:sldId id="282" r:id="rId12"/>
    <p:sldId id="274" r:id="rId13"/>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ann Angela" initials="" lastIdx="19"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79D"/>
    <a:srgbClr val="4B4E53"/>
    <a:srgbClr val="E75200"/>
    <a:srgbClr val="29417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snapToGrid="0" snapToObjects="1">
      <p:cViewPr>
        <p:scale>
          <a:sx n="84" d="100"/>
          <a:sy n="84" d="100"/>
        </p:scale>
        <p:origin x="2984" y="1488"/>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microsoft.com/office/2015/10/relationships/revisionInfo" Target="revisionInfo.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commentAuthors" Target="commentAuthors.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9B012A-C9AA-47C8-B7B7-2CF78C13F013}" type="datetimeFigureOut">
              <a:rPr lang="en-US" smtClean="0"/>
              <a:t>3/5/18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FF8E72-47B2-452D-A02E-C58BE1110351}" type="slidenum">
              <a:rPr lang="en-US" smtClean="0"/>
              <a:t>‹#›</a:t>
            </a:fld>
            <a:endParaRPr lang="en-US"/>
          </a:p>
        </p:txBody>
      </p:sp>
    </p:spTree>
    <p:extLst>
      <p:ext uri="{BB962C8B-B14F-4D97-AF65-F5344CB8AC3E}">
        <p14:creationId xmlns:p14="http://schemas.microsoft.com/office/powerpoint/2010/main" val="12933790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 Id="rId3" Type="http://schemas.openxmlformats.org/officeDocument/2006/relationships/hyperlink" Target="https://www.youtube.com/watch?v=GwZeJYe2WrA" TargetMode="Externa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kajeet.net/engage-parents-richland-two" TargetMode="External"/><Relationship Id="rId4" Type="http://schemas.openxmlformats.org/officeDocument/2006/relationships/hyperlink" Target="http://www.batc.edu/stem" TargetMode="External"/><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kajeet.net/engage-parents-richland-two" TargetMode="External"/><Relationship Id="rId4" Type="http://schemas.openxmlformats.org/officeDocument/2006/relationships/hyperlink" Target="http://www.batc.edu/stem" TargetMode="External"/><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t>
            </a:r>
          </a:p>
        </p:txBody>
      </p:sp>
      <p:sp>
        <p:nvSpPr>
          <p:cNvPr id="4" name="Slide Number Placeholder 3"/>
          <p:cNvSpPr>
            <a:spLocks noGrp="1"/>
          </p:cNvSpPr>
          <p:nvPr>
            <p:ph type="sldNum" sz="quarter" idx="10"/>
          </p:nvPr>
        </p:nvSpPr>
        <p:spPr/>
        <p:txBody>
          <a:bodyPr/>
          <a:lstStyle/>
          <a:p>
            <a:fld id="{E7FF8E72-47B2-452D-A02E-C58BE1110351}" type="slidenum">
              <a:rPr lang="en-US" smtClean="0"/>
              <a:t>3</a:t>
            </a:fld>
            <a:endParaRPr lang="en-US"/>
          </a:p>
        </p:txBody>
      </p:sp>
    </p:spTree>
    <p:extLst>
      <p:ext uri="{BB962C8B-B14F-4D97-AF65-F5344CB8AC3E}">
        <p14:creationId xmlns:p14="http://schemas.microsoft.com/office/powerpoint/2010/main" val="13589973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Stakeholder toolkit, page 1-2.</a:t>
            </a:r>
          </a:p>
        </p:txBody>
      </p:sp>
      <p:sp>
        <p:nvSpPr>
          <p:cNvPr id="4" name="Slide Number Placeholder 3"/>
          <p:cNvSpPr>
            <a:spLocks noGrp="1"/>
          </p:cNvSpPr>
          <p:nvPr>
            <p:ph type="sldNum" sz="quarter" idx="10"/>
          </p:nvPr>
        </p:nvSpPr>
        <p:spPr/>
        <p:txBody>
          <a:bodyPr/>
          <a:lstStyle/>
          <a:p>
            <a:fld id="{E7FF8E72-47B2-452D-A02E-C58BE1110351}" type="slidenum">
              <a:rPr lang="en-US" smtClean="0"/>
              <a:t>4</a:t>
            </a:fld>
            <a:endParaRPr lang="en-US"/>
          </a:p>
        </p:txBody>
      </p:sp>
    </p:spTree>
    <p:extLst>
      <p:ext uri="{BB962C8B-B14F-4D97-AF65-F5344CB8AC3E}">
        <p14:creationId xmlns:p14="http://schemas.microsoft.com/office/powerpoint/2010/main" val="13589973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Refer to Stakeholder toolkit, page 1-2.</a:t>
            </a:r>
          </a:p>
          <a:p>
            <a:endParaRPr lang="en-US" dirty="0"/>
          </a:p>
        </p:txBody>
      </p:sp>
      <p:sp>
        <p:nvSpPr>
          <p:cNvPr id="4" name="Slide Number Placeholder 3"/>
          <p:cNvSpPr>
            <a:spLocks noGrp="1"/>
          </p:cNvSpPr>
          <p:nvPr>
            <p:ph type="sldNum" sz="quarter" idx="10"/>
          </p:nvPr>
        </p:nvSpPr>
        <p:spPr/>
        <p:txBody>
          <a:bodyPr/>
          <a:lstStyle/>
          <a:p>
            <a:fld id="{E7FF8E72-47B2-452D-A02E-C58BE1110351}" type="slidenum">
              <a:rPr lang="en-US" smtClean="0"/>
              <a:t>5</a:t>
            </a:fld>
            <a:endParaRPr lang="en-US"/>
          </a:p>
        </p:txBody>
      </p:sp>
    </p:spTree>
    <p:extLst>
      <p:ext uri="{BB962C8B-B14F-4D97-AF65-F5344CB8AC3E}">
        <p14:creationId xmlns:p14="http://schemas.microsoft.com/office/powerpoint/2010/main" val="5867584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FF8E72-47B2-452D-A02E-C58BE1110351}" type="slidenum">
              <a:rPr lang="en-US" smtClean="0"/>
              <a:t>6</a:t>
            </a:fld>
            <a:endParaRPr lang="en-US"/>
          </a:p>
        </p:txBody>
      </p:sp>
    </p:spTree>
    <p:extLst>
      <p:ext uri="{BB962C8B-B14F-4D97-AF65-F5344CB8AC3E}">
        <p14:creationId xmlns:p14="http://schemas.microsoft.com/office/powerpoint/2010/main" val="11057021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Impact of the Principal on School Culture and Climate</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This video presents interviews of teachers from Caldwell Early College High School about the impact of the principal on the climate and culture of a school</a:t>
            </a:r>
          </a:p>
          <a:p>
            <a:r>
              <a:rPr lang="en-US" sz="1200" u="sng" kern="1200" dirty="0">
                <a:solidFill>
                  <a:schemeClr val="tx1"/>
                </a:solidFill>
                <a:effectLst/>
                <a:latin typeface="+mn-lt"/>
                <a:ea typeface="+mn-ea"/>
                <a:cs typeface="+mn-cs"/>
                <a:hlinkClick r:id="rId3"/>
              </a:rPr>
              <a:t>https://www.youtube.com/watch?v=GwZeJYe2WrA</a:t>
            </a: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Refer to Stakeholder toolkit, </a:t>
            </a:r>
            <a:r>
              <a:rPr lang="en-US" dirty="0" smtClean="0"/>
              <a:t>Transforming Digital Learning, </a:t>
            </a:r>
            <a:r>
              <a:rPr lang="en-US" dirty="0"/>
              <a:t>page 5.</a:t>
            </a:r>
          </a:p>
          <a:p>
            <a:endParaRPr lang="en-US" dirty="0"/>
          </a:p>
        </p:txBody>
      </p:sp>
      <p:sp>
        <p:nvSpPr>
          <p:cNvPr id="4" name="Slide Number Placeholder 3"/>
          <p:cNvSpPr>
            <a:spLocks noGrp="1"/>
          </p:cNvSpPr>
          <p:nvPr>
            <p:ph type="sldNum" sz="quarter" idx="10"/>
          </p:nvPr>
        </p:nvSpPr>
        <p:spPr/>
        <p:txBody>
          <a:bodyPr/>
          <a:lstStyle/>
          <a:p>
            <a:fld id="{E7FF8E72-47B2-452D-A02E-C58BE1110351}" type="slidenum">
              <a:rPr lang="en-US" smtClean="0"/>
              <a:t>7</a:t>
            </a:fld>
            <a:endParaRPr lang="en-US"/>
          </a:p>
        </p:txBody>
      </p:sp>
    </p:spTree>
    <p:extLst>
      <p:ext uri="{BB962C8B-B14F-4D97-AF65-F5344CB8AC3E}">
        <p14:creationId xmlns:p14="http://schemas.microsoft.com/office/powerpoint/2010/main" val="38000406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Refer to Stakeholder toolkit, page 3. These are sample questions to engage stakeholders. Feel free to modify to meet our needs</a:t>
            </a:r>
          </a:p>
          <a:p>
            <a:endParaRPr lang="en-US" dirty="0"/>
          </a:p>
        </p:txBody>
      </p:sp>
      <p:sp>
        <p:nvSpPr>
          <p:cNvPr id="4" name="Slide Number Placeholder 3"/>
          <p:cNvSpPr>
            <a:spLocks noGrp="1"/>
          </p:cNvSpPr>
          <p:nvPr>
            <p:ph type="sldNum" sz="quarter" idx="10"/>
          </p:nvPr>
        </p:nvSpPr>
        <p:spPr/>
        <p:txBody>
          <a:bodyPr/>
          <a:lstStyle/>
          <a:p>
            <a:fld id="{E7FF8E72-47B2-452D-A02E-C58BE1110351}" type="slidenum">
              <a:rPr lang="en-US" smtClean="0"/>
              <a:t>8</a:t>
            </a:fld>
            <a:endParaRPr lang="en-US"/>
          </a:p>
        </p:txBody>
      </p:sp>
    </p:spTree>
    <p:extLst>
      <p:ext uri="{BB962C8B-B14F-4D97-AF65-F5344CB8AC3E}">
        <p14:creationId xmlns:p14="http://schemas.microsoft.com/office/powerpoint/2010/main" val="6570774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Richland District Two, South Carolina partnered with </a:t>
            </a:r>
            <a:r>
              <a:rPr lang="en-US" dirty="0" err="1"/>
              <a:t>Kajeet</a:t>
            </a:r>
            <a:r>
              <a:rPr lang="en-US" dirty="0"/>
              <a:t> to offer internet hot spot devices to families with filtered internet broadband. When providing the devices to the family, the district explained that it was not only for students to complete homework, but also for the entire household to use to access community resources. Learn more at </a:t>
            </a:r>
            <a:r>
              <a:rPr lang="en-US" u="sng" dirty="0">
                <a:hlinkClick r:id="rId3"/>
              </a:rPr>
              <a:t>http://www.kajeet.net/engage-parents-richland-two</a:t>
            </a:r>
            <a:r>
              <a:rPr lang="en-US" dirty="0"/>
              <a:t>. In Utah, the industry demand for robotics technicians locally is high. Local businesses approached the district to establish a robotics class where students learned to repair and program robots on a day-to-day basis. This initiative expanded to neighboring districts and the districts worked together to develop a robotics program and create degree opportunities for students. </a:t>
            </a:r>
            <a:r>
              <a:rPr lang="en-US" u="sng" dirty="0">
                <a:hlinkClick r:id="rId4"/>
              </a:rPr>
              <a:t>http://www.batc.edu/stem</a:t>
            </a:r>
            <a:r>
              <a:rPr lang="en-US" dirty="0"/>
              <a:t>.</a:t>
            </a:r>
          </a:p>
          <a:p>
            <a:endParaRPr lang="en-US" dirty="0"/>
          </a:p>
        </p:txBody>
      </p:sp>
      <p:sp>
        <p:nvSpPr>
          <p:cNvPr id="4" name="Slide Number Placeholder 3"/>
          <p:cNvSpPr>
            <a:spLocks noGrp="1"/>
          </p:cNvSpPr>
          <p:nvPr>
            <p:ph type="sldNum" sz="quarter" idx="10"/>
          </p:nvPr>
        </p:nvSpPr>
        <p:spPr/>
        <p:txBody>
          <a:bodyPr/>
          <a:lstStyle/>
          <a:p>
            <a:fld id="{E7FF8E72-47B2-452D-A02E-C58BE1110351}" type="slidenum">
              <a:rPr lang="en-US" smtClean="0"/>
              <a:t>10</a:t>
            </a:fld>
            <a:endParaRPr lang="en-US"/>
          </a:p>
        </p:txBody>
      </p:sp>
    </p:spTree>
    <p:extLst>
      <p:ext uri="{BB962C8B-B14F-4D97-AF65-F5344CB8AC3E}">
        <p14:creationId xmlns:p14="http://schemas.microsoft.com/office/powerpoint/2010/main" val="1573665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Richland District Two, South Carolina partnered with </a:t>
            </a:r>
            <a:r>
              <a:rPr lang="en-US" dirty="0" err="1"/>
              <a:t>Kajeet</a:t>
            </a:r>
            <a:r>
              <a:rPr lang="en-US" dirty="0"/>
              <a:t> to offer internet hot spot devices to families with filtered internet broadband. When providing the devices to the family, the district explained that it was not only for students to complete homework, but also for the entire household to use to access community resources. Learn more at </a:t>
            </a:r>
            <a:r>
              <a:rPr lang="en-US" u="sng" dirty="0">
                <a:hlinkClick r:id="rId3"/>
              </a:rPr>
              <a:t>http://www.kajeet.net/engage-parents-richland-two</a:t>
            </a:r>
            <a:r>
              <a:rPr lang="en-US" dirty="0"/>
              <a:t>. In Utah, the industry demand for robotics technicians locally is high. Local businesses approached the district to establish a robotics class where students learned to repair and program robots on a day-to-day basis. This initiative expanded to neighboring districts and the districts worked together to develop a robotics program and create degree opportunities for students. </a:t>
            </a:r>
            <a:r>
              <a:rPr lang="en-US" u="sng" dirty="0">
                <a:hlinkClick r:id="rId4"/>
              </a:rPr>
              <a:t>http://www.batc.edu/stem</a:t>
            </a:r>
            <a:r>
              <a:rPr lang="en-US" dirty="0"/>
              <a:t>.</a:t>
            </a:r>
          </a:p>
          <a:p>
            <a:endParaRPr lang="en-US" dirty="0"/>
          </a:p>
        </p:txBody>
      </p:sp>
      <p:sp>
        <p:nvSpPr>
          <p:cNvPr id="4" name="Slide Number Placeholder 3"/>
          <p:cNvSpPr>
            <a:spLocks noGrp="1"/>
          </p:cNvSpPr>
          <p:nvPr>
            <p:ph type="sldNum" sz="quarter" idx="10"/>
          </p:nvPr>
        </p:nvSpPr>
        <p:spPr/>
        <p:txBody>
          <a:bodyPr/>
          <a:lstStyle/>
          <a:p>
            <a:fld id="{E7FF8E72-47B2-452D-A02E-C58BE1110351}" type="slidenum">
              <a:rPr lang="en-US" smtClean="0"/>
              <a:t>11</a:t>
            </a:fld>
            <a:endParaRPr lang="en-US"/>
          </a:p>
        </p:txBody>
      </p:sp>
    </p:spTree>
    <p:extLst>
      <p:ext uri="{BB962C8B-B14F-4D97-AF65-F5344CB8AC3E}">
        <p14:creationId xmlns:p14="http://schemas.microsoft.com/office/powerpoint/2010/main" val="4432388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12</a:t>
            </a:fld>
            <a:endParaRPr lang="en-US"/>
          </a:p>
        </p:txBody>
      </p:sp>
    </p:spTree>
    <p:extLst>
      <p:ext uri="{BB962C8B-B14F-4D97-AF65-F5344CB8AC3E}">
        <p14:creationId xmlns:p14="http://schemas.microsoft.com/office/powerpoint/2010/main" val="2900642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0632" y="1597819"/>
            <a:ext cx="7307568"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70866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960823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099"/>
            <a:ext cx="8229600" cy="667781"/>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34098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123245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4555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4555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15118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37485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5467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37485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5467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68293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98421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188719"/>
            <a:ext cx="5486400" cy="235696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91944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9447864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theme" Target="../theme/theme1.xml"/><Relationship Id="rId10"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0"/>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66778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94052" y="1356765"/>
            <a:ext cx="7492747" cy="323785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372852093"/>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Lst>
  <p:txStyles>
    <p:titleStyle>
      <a:lvl1pPr algn="ctr" defTabSz="457200" rtl="0" eaLnBrk="1" latinLnBrk="0" hangingPunct="1">
        <a:spcBef>
          <a:spcPct val="0"/>
        </a:spcBef>
        <a:buNone/>
        <a:defRPr sz="3400" kern="1200">
          <a:solidFill>
            <a:srgbClr val="00A79D"/>
          </a:solidFill>
          <a:latin typeface="Open Sans"/>
          <a:ea typeface="+mj-ea"/>
          <a:cs typeface="Open Sans"/>
        </a:defRPr>
      </a:lvl1pPr>
    </p:titleStyle>
    <p:bodyStyle>
      <a:lvl1pPr marL="342900" indent="-342900" algn="l" defTabSz="457200" rtl="0" eaLnBrk="1" latinLnBrk="0" hangingPunct="1">
        <a:spcBef>
          <a:spcPct val="20000"/>
        </a:spcBef>
        <a:buClr>
          <a:srgbClr val="00A79D"/>
        </a:buClr>
        <a:buFont typeface="Arial"/>
        <a:buChar char="•"/>
        <a:defRPr sz="3200" kern="1200">
          <a:solidFill>
            <a:srgbClr val="4B4E53"/>
          </a:solidFill>
          <a:latin typeface="Open Sans"/>
          <a:ea typeface="+mn-ea"/>
          <a:cs typeface="Open Sans"/>
        </a:defRPr>
      </a:lvl1pPr>
      <a:lvl2pPr marL="742950" indent="-285750" algn="l" defTabSz="457200" rtl="0" eaLnBrk="1" latinLnBrk="0" hangingPunct="1">
        <a:spcBef>
          <a:spcPct val="20000"/>
        </a:spcBef>
        <a:buClr>
          <a:srgbClr val="00A79D"/>
        </a:buClr>
        <a:buFont typeface="Arial"/>
        <a:buChar char="–"/>
        <a:defRPr sz="2800" kern="1200">
          <a:solidFill>
            <a:srgbClr val="4B4E53"/>
          </a:solidFill>
          <a:latin typeface="Open Sans"/>
          <a:ea typeface="+mn-ea"/>
          <a:cs typeface="Open Sans"/>
        </a:defRPr>
      </a:lvl2pPr>
      <a:lvl3pPr marL="1143000" indent="-228600" algn="l" defTabSz="457200" rtl="0" eaLnBrk="1" latinLnBrk="0" hangingPunct="1">
        <a:spcBef>
          <a:spcPct val="20000"/>
        </a:spcBef>
        <a:buClr>
          <a:srgbClr val="00A79D"/>
        </a:buClr>
        <a:buFont typeface="Arial"/>
        <a:buChar char="•"/>
        <a:defRPr sz="2400" kern="1200">
          <a:solidFill>
            <a:srgbClr val="4B4E53"/>
          </a:solidFill>
          <a:latin typeface="Open Sans"/>
          <a:ea typeface="+mn-ea"/>
          <a:cs typeface="Open Sans"/>
        </a:defRPr>
      </a:lvl3pPr>
      <a:lvl4pPr marL="1600200" indent="-228600" algn="l" defTabSz="457200" rtl="0" eaLnBrk="1" latinLnBrk="0" hangingPunct="1">
        <a:spcBef>
          <a:spcPct val="20000"/>
        </a:spcBef>
        <a:buClr>
          <a:srgbClr val="00A79D"/>
        </a:buClr>
        <a:buFont typeface="Arial"/>
        <a:buChar char="–"/>
        <a:defRPr sz="2000" kern="1200">
          <a:solidFill>
            <a:srgbClr val="4B4E53"/>
          </a:solidFill>
          <a:latin typeface="Open Sans"/>
          <a:ea typeface="+mn-ea"/>
          <a:cs typeface="Open Sans"/>
        </a:defRPr>
      </a:lvl4pPr>
      <a:lvl5pPr marL="2057400" indent="-228600" algn="l" defTabSz="457200" rtl="0" eaLnBrk="1" latinLnBrk="0" hangingPunct="1">
        <a:spcBef>
          <a:spcPct val="20000"/>
        </a:spcBef>
        <a:buClr>
          <a:srgbClr val="00A79D"/>
        </a:buClr>
        <a:buFont typeface="Arial"/>
        <a:buChar char="»"/>
        <a:defRPr sz="2000" kern="1200">
          <a:solidFill>
            <a:srgbClr val="4B4E53"/>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hyperlink" Target="http://www.kajeet.net/engage-parents-richland-two"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hyperlink" Target="https://www.ed.gov/essa"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tech.ed.gov/files/2017/01/NETP17.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www2.ed.gov/policy/elsec/leg/essa/essassaegrantguid10212016.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image" Target="../media/image3.jpeg"/><Relationship Id="rId1" Type="http://schemas.openxmlformats.org/officeDocument/2006/relationships/video" Target="https://www.youtube.com/embed/GwZeJYe2WrA" TargetMode="Externa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5974080" y="3246120"/>
            <a:ext cx="2118360" cy="461665"/>
          </a:xfrm>
          <a:prstGeom prst="rect">
            <a:avLst/>
          </a:prstGeom>
          <a:noFill/>
        </p:spPr>
        <p:txBody>
          <a:bodyPr wrap="square" rtlCol="0">
            <a:spAutoFit/>
          </a:bodyPr>
          <a:lstStyle/>
          <a:p>
            <a:r>
              <a:rPr lang="en-US" sz="2400" b="1" dirty="0">
                <a:solidFill>
                  <a:srgbClr val="00A79D"/>
                </a:solidFill>
              </a:rPr>
              <a:t>Principals</a:t>
            </a:r>
          </a:p>
        </p:txBody>
      </p:sp>
    </p:spTree>
    <p:extLst>
      <p:ext uri="{BB962C8B-B14F-4D97-AF65-F5344CB8AC3E}">
        <p14:creationId xmlns:p14="http://schemas.microsoft.com/office/powerpoint/2010/main" val="1591310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5994D54-DF9B-418A-AAC3-013BE286F700}"/>
              </a:ext>
            </a:extLst>
          </p:cNvPr>
          <p:cNvSpPr>
            <a:spLocks noGrp="1"/>
          </p:cNvSpPr>
          <p:nvPr>
            <p:ph type="title"/>
          </p:nvPr>
        </p:nvSpPr>
        <p:spPr/>
        <p:txBody>
          <a:bodyPr/>
          <a:lstStyle/>
          <a:p>
            <a:r>
              <a:rPr lang="en-US" dirty="0"/>
              <a:t>Community Partnerships</a:t>
            </a:r>
          </a:p>
        </p:txBody>
      </p:sp>
      <p:sp>
        <p:nvSpPr>
          <p:cNvPr id="3" name="Content Placeholder 2">
            <a:extLst>
              <a:ext uri="{FF2B5EF4-FFF2-40B4-BE49-F238E27FC236}">
                <a16:creationId xmlns="" xmlns:a16="http://schemas.microsoft.com/office/drawing/2014/main" id="{0C1C8CB1-9D07-4C8F-A38C-4B7C310F0689}"/>
              </a:ext>
            </a:extLst>
          </p:cNvPr>
          <p:cNvSpPr>
            <a:spLocks noGrp="1"/>
          </p:cNvSpPr>
          <p:nvPr>
            <p:ph idx="1"/>
          </p:nvPr>
        </p:nvSpPr>
        <p:spPr/>
        <p:txBody>
          <a:bodyPr>
            <a:normAutofit fontScale="70000" lnSpcReduction="20000"/>
          </a:bodyPr>
          <a:lstStyle/>
          <a:p>
            <a:pPr marL="0" indent="0">
              <a:buNone/>
            </a:pPr>
            <a:r>
              <a:rPr lang="en-US" dirty="0">
                <a:solidFill>
                  <a:srgbClr val="00A79D"/>
                </a:solidFill>
              </a:rPr>
              <a:t>How can principals educate the community on learning in the digital age?</a:t>
            </a:r>
          </a:p>
          <a:p>
            <a:r>
              <a:rPr lang="en-US" dirty="0"/>
              <a:t>Describe digital learning environment</a:t>
            </a:r>
          </a:p>
          <a:p>
            <a:r>
              <a:rPr lang="en-US" dirty="0"/>
              <a:t>Discuss positive impacts on:</a:t>
            </a:r>
          </a:p>
          <a:p>
            <a:pPr lvl="1"/>
            <a:r>
              <a:rPr lang="en-US" dirty="0"/>
              <a:t>Student achievement</a:t>
            </a:r>
          </a:p>
          <a:p>
            <a:pPr lvl="1"/>
            <a:r>
              <a:rPr lang="en-US" dirty="0"/>
              <a:t>College and career readiness</a:t>
            </a:r>
          </a:p>
          <a:p>
            <a:r>
              <a:rPr lang="en-US" dirty="0"/>
              <a:t>Host a technology fair to showcase student projects</a:t>
            </a:r>
          </a:p>
          <a:p>
            <a:r>
              <a:rPr lang="en-US" dirty="0"/>
              <a:t>Engage with the local library to promote awareness around</a:t>
            </a:r>
          </a:p>
          <a:p>
            <a:pPr lvl="1"/>
            <a:r>
              <a:rPr lang="en-US" dirty="0"/>
              <a:t>Need for digital tools and resources</a:t>
            </a:r>
          </a:p>
          <a:p>
            <a:pPr lvl="1"/>
            <a:r>
              <a:rPr lang="en-US" dirty="0"/>
              <a:t>Internet access for students</a:t>
            </a:r>
          </a:p>
          <a:p>
            <a:endParaRPr lang="en-US" dirty="0"/>
          </a:p>
        </p:txBody>
      </p:sp>
    </p:spTree>
    <p:extLst>
      <p:ext uri="{BB962C8B-B14F-4D97-AF65-F5344CB8AC3E}">
        <p14:creationId xmlns:p14="http://schemas.microsoft.com/office/powerpoint/2010/main" val="1552021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5994D54-DF9B-418A-AAC3-013BE286F700}"/>
              </a:ext>
            </a:extLst>
          </p:cNvPr>
          <p:cNvSpPr>
            <a:spLocks noGrp="1"/>
          </p:cNvSpPr>
          <p:nvPr>
            <p:ph type="title"/>
          </p:nvPr>
        </p:nvSpPr>
        <p:spPr/>
        <p:txBody>
          <a:bodyPr/>
          <a:lstStyle/>
          <a:p>
            <a:r>
              <a:rPr lang="en-US" dirty="0"/>
              <a:t>Community Partnerships</a:t>
            </a:r>
          </a:p>
        </p:txBody>
      </p:sp>
      <p:sp>
        <p:nvSpPr>
          <p:cNvPr id="3" name="Content Placeholder 2">
            <a:extLst>
              <a:ext uri="{FF2B5EF4-FFF2-40B4-BE49-F238E27FC236}">
                <a16:creationId xmlns="" xmlns:a16="http://schemas.microsoft.com/office/drawing/2014/main" id="{0C1C8CB1-9D07-4C8F-A38C-4B7C310F0689}"/>
              </a:ext>
            </a:extLst>
          </p:cNvPr>
          <p:cNvSpPr>
            <a:spLocks noGrp="1"/>
          </p:cNvSpPr>
          <p:nvPr>
            <p:ph idx="1"/>
          </p:nvPr>
        </p:nvSpPr>
        <p:spPr/>
        <p:txBody>
          <a:bodyPr>
            <a:normAutofit fontScale="62500" lnSpcReduction="20000"/>
          </a:bodyPr>
          <a:lstStyle/>
          <a:p>
            <a:pPr marL="0" indent="0">
              <a:buNone/>
            </a:pPr>
            <a:r>
              <a:rPr lang="en-US" dirty="0">
                <a:solidFill>
                  <a:srgbClr val="00A79D"/>
                </a:solidFill>
              </a:rPr>
              <a:t>How can principals create partnerships with the community to support academic and extracurricular activities?</a:t>
            </a:r>
          </a:p>
          <a:p>
            <a:pPr marL="0" indent="0">
              <a:buNone/>
            </a:pPr>
            <a:endParaRPr lang="en-US" u="sng" dirty="0">
              <a:hlinkClick r:id="rId3"/>
            </a:endParaRPr>
          </a:p>
          <a:p>
            <a:pPr marL="0" indent="0">
              <a:buNone/>
            </a:pPr>
            <a:r>
              <a:rPr lang="en-US" u="sng" dirty="0">
                <a:hlinkClick r:id="rId3"/>
              </a:rPr>
              <a:t>Richland District Two, South Carolina</a:t>
            </a:r>
            <a:r>
              <a:rPr lang="en-US" dirty="0"/>
              <a:t> </a:t>
            </a:r>
          </a:p>
          <a:p>
            <a:pPr marL="0" indent="0">
              <a:buNone/>
            </a:pPr>
            <a:r>
              <a:rPr lang="en-US" dirty="0"/>
              <a:t>Partnered with a local internet provider to offer internet hot spot devices to families with filtered internet broadband. </a:t>
            </a:r>
          </a:p>
          <a:p>
            <a:pPr marL="0" indent="0">
              <a:buNone/>
            </a:pPr>
            <a:endParaRPr lang="en-US" dirty="0"/>
          </a:p>
          <a:p>
            <a:pPr marL="0" indent="0">
              <a:buNone/>
            </a:pPr>
            <a:r>
              <a:rPr lang="en-US" dirty="0" err="1"/>
              <a:t>Bridgerland</a:t>
            </a:r>
            <a:r>
              <a:rPr lang="en-US" dirty="0"/>
              <a:t> Technical College</a:t>
            </a:r>
          </a:p>
          <a:p>
            <a:pPr marL="0" indent="0">
              <a:buNone/>
            </a:pPr>
            <a:r>
              <a:rPr lang="en-US" dirty="0"/>
              <a:t>Partnered with local business for workplace skill development</a:t>
            </a:r>
          </a:p>
          <a:p>
            <a:pPr marL="0" indent="0">
              <a:buNone/>
            </a:pPr>
            <a:r>
              <a:rPr lang="en-US" dirty="0"/>
              <a:t>Established a robotics class</a:t>
            </a:r>
          </a:p>
        </p:txBody>
      </p:sp>
    </p:spTree>
    <p:extLst>
      <p:ext uri="{BB962C8B-B14F-4D97-AF65-F5344CB8AC3E}">
        <p14:creationId xmlns:p14="http://schemas.microsoft.com/office/powerpoint/2010/main" val="22138197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95D83D-A388-4511-AFE7-14EA72247C04}"/>
              </a:ext>
            </a:extLst>
          </p:cNvPr>
          <p:cNvSpPr>
            <a:spLocks noGrp="1"/>
          </p:cNvSpPr>
          <p:nvPr>
            <p:ph type="title"/>
          </p:nvPr>
        </p:nvSpPr>
        <p:spPr/>
        <p:txBody>
          <a:bodyPr/>
          <a:lstStyle/>
          <a:p>
            <a:r>
              <a:rPr lang="en-US" dirty="0"/>
              <a:t>Thank You!</a:t>
            </a:r>
          </a:p>
        </p:txBody>
      </p:sp>
      <p:sp>
        <p:nvSpPr>
          <p:cNvPr id="5" name="Content Placeholder 4">
            <a:extLst>
              <a:ext uri="{FF2B5EF4-FFF2-40B4-BE49-F238E27FC236}">
                <a16:creationId xmlns="" xmlns:a16="http://schemas.microsoft.com/office/drawing/2014/main" id="{1184E95B-3488-4815-BA6E-A5AD4A0E1252}"/>
              </a:ext>
            </a:extLst>
          </p:cNvPr>
          <p:cNvSpPr>
            <a:spLocks noGrp="1"/>
          </p:cNvSpPr>
          <p:nvPr>
            <p:ph idx="1"/>
          </p:nvPr>
        </p:nvSpPr>
        <p:spPr>
          <a:xfrm>
            <a:off x="825626" y="1524405"/>
            <a:ext cx="7492747" cy="3237857"/>
          </a:xfrm>
        </p:spPr>
        <p:txBody>
          <a:bodyPr/>
          <a:lstStyle/>
          <a:p>
            <a:pPr marL="0" indent="0" algn="ctr">
              <a:buNone/>
            </a:pPr>
            <a:r>
              <a:rPr lang="en-US" dirty="0"/>
              <a:t>Learn more at: </a:t>
            </a:r>
          </a:p>
          <a:p>
            <a:pPr marL="0" indent="0" algn="ctr">
              <a:buNone/>
            </a:pPr>
            <a:r>
              <a:rPr lang="en-US" dirty="0" smtClean="0"/>
              <a:t>Transforming Digital Learning: </a:t>
            </a:r>
            <a:r>
              <a:rPr lang="en-US" dirty="0"/>
              <a:t>Toolkit to Support Educators and Stakeholders</a:t>
            </a:r>
          </a:p>
          <a:p>
            <a:pPr marL="0" indent="0" algn="ctr">
              <a:buNone/>
            </a:pPr>
            <a:endParaRPr lang="en-US" dirty="0"/>
          </a:p>
          <a:p>
            <a:pPr marL="0" indent="0">
              <a:buNone/>
            </a:pPr>
            <a:endParaRPr lang="en-US" dirty="0"/>
          </a:p>
        </p:txBody>
      </p:sp>
    </p:spTree>
    <p:extLst>
      <p:ext uri="{BB962C8B-B14F-4D97-AF65-F5344CB8AC3E}">
        <p14:creationId xmlns:p14="http://schemas.microsoft.com/office/powerpoint/2010/main" val="1332170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E4A464A-6E0C-46F8-87A8-E5F11B8EE3C8}"/>
              </a:ext>
            </a:extLst>
          </p:cNvPr>
          <p:cNvSpPr>
            <a:spLocks noGrp="1"/>
          </p:cNvSpPr>
          <p:nvPr>
            <p:ph type="title"/>
          </p:nvPr>
        </p:nvSpPr>
        <p:spPr/>
        <p:txBody>
          <a:bodyPr/>
          <a:lstStyle/>
          <a:p>
            <a:r>
              <a:rPr lang="en-US" dirty="0"/>
              <a:t>Learning in the Digital Age</a:t>
            </a:r>
          </a:p>
        </p:txBody>
      </p:sp>
      <p:sp>
        <p:nvSpPr>
          <p:cNvPr id="3" name="Content Placeholder 2">
            <a:extLst>
              <a:ext uri="{FF2B5EF4-FFF2-40B4-BE49-F238E27FC236}">
                <a16:creationId xmlns="" xmlns:a16="http://schemas.microsoft.com/office/drawing/2014/main" id="{5A683AC1-CFA2-4E6C-A24D-3C0D59E12A48}"/>
              </a:ext>
            </a:extLst>
          </p:cNvPr>
          <p:cNvSpPr>
            <a:spLocks noGrp="1"/>
          </p:cNvSpPr>
          <p:nvPr>
            <p:ph idx="1"/>
          </p:nvPr>
        </p:nvSpPr>
        <p:spPr/>
        <p:txBody>
          <a:bodyPr>
            <a:normAutofit/>
          </a:bodyPr>
          <a:lstStyle/>
          <a:p>
            <a:r>
              <a:rPr lang="en-US" dirty="0"/>
              <a:t>Technology is an essential component of learning today. </a:t>
            </a:r>
          </a:p>
          <a:p>
            <a:r>
              <a:rPr lang="en-US" dirty="0"/>
              <a:t>Students can </a:t>
            </a:r>
          </a:p>
          <a:p>
            <a:pPr lvl="1"/>
            <a:r>
              <a:rPr lang="en-US" dirty="0"/>
              <a:t>Create content</a:t>
            </a:r>
          </a:p>
          <a:p>
            <a:pPr lvl="1"/>
            <a:r>
              <a:rPr lang="en-US" dirty="0"/>
              <a:t>Interact with experts</a:t>
            </a:r>
          </a:p>
          <a:p>
            <a:pPr lvl="1"/>
            <a:r>
              <a:rPr lang="en-US" dirty="0"/>
              <a:t>Collaborate with peers</a:t>
            </a:r>
          </a:p>
          <a:p>
            <a:endParaRPr lang="en-US" dirty="0"/>
          </a:p>
          <a:p>
            <a:endParaRPr lang="en-US" dirty="0"/>
          </a:p>
        </p:txBody>
      </p:sp>
    </p:spTree>
    <p:extLst>
      <p:ext uri="{BB962C8B-B14F-4D97-AF65-F5344CB8AC3E}">
        <p14:creationId xmlns:p14="http://schemas.microsoft.com/office/powerpoint/2010/main" val="357200823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0A4A0CF-EDA5-468A-B683-7934C21EAC19}"/>
              </a:ext>
            </a:extLst>
          </p:cNvPr>
          <p:cNvSpPr>
            <a:spLocks noGrp="1"/>
          </p:cNvSpPr>
          <p:nvPr>
            <p:ph type="title"/>
          </p:nvPr>
        </p:nvSpPr>
        <p:spPr/>
        <p:txBody>
          <a:bodyPr/>
          <a:lstStyle/>
          <a:p>
            <a:r>
              <a:rPr lang="en-US" dirty="0"/>
              <a:t>Federal Policy Shift</a:t>
            </a:r>
          </a:p>
        </p:txBody>
      </p:sp>
      <p:sp>
        <p:nvSpPr>
          <p:cNvPr id="3" name="Content Placeholder 2">
            <a:extLst>
              <a:ext uri="{FF2B5EF4-FFF2-40B4-BE49-F238E27FC236}">
                <a16:creationId xmlns="" xmlns:a16="http://schemas.microsoft.com/office/drawing/2014/main" id="{AD166001-C2EA-46D5-8E5C-697CDE7E66CE}"/>
              </a:ext>
            </a:extLst>
          </p:cNvPr>
          <p:cNvSpPr>
            <a:spLocks noGrp="1"/>
          </p:cNvSpPr>
          <p:nvPr>
            <p:ph idx="1"/>
          </p:nvPr>
        </p:nvSpPr>
        <p:spPr/>
        <p:txBody>
          <a:bodyPr>
            <a:normAutofit lnSpcReduction="10000"/>
          </a:bodyPr>
          <a:lstStyle/>
          <a:p>
            <a:r>
              <a:rPr lang="en-US" u="sng" dirty="0">
                <a:hlinkClick r:id="rId3"/>
              </a:rPr>
              <a:t>Every Student Succeeds Act (ESSA)</a:t>
            </a:r>
            <a:r>
              <a:rPr lang="en-US" dirty="0"/>
              <a:t> acknowledges technology’s role in revolutionizing learning </a:t>
            </a:r>
          </a:p>
          <a:p>
            <a:pPr lvl="1"/>
            <a:r>
              <a:rPr lang="en-US" dirty="0"/>
              <a:t>Includes definitions for digital learning and blended learning</a:t>
            </a:r>
          </a:p>
          <a:p>
            <a:pPr lvl="1"/>
            <a:r>
              <a:rPr lang="en-US" dirty="0"/>
              <a:t>References technology throughout the legislation</a:t>
            </a:r>
          </a:p>
        </p:txBody>
      </p:sp>
    </p:spTree>
    <p:extLst>
      <p:ext uri="{BB962C8B-B14F-4D97-AF65-F5344CB8AC3E}">
        <p14:creationId xmlns:p14="http://schemas.microsoft.com/office/powerpoint/2010/main" val="3280358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0A4A0CF-EDA5-468A-B683-7934C21EAC19}"/>
              </a:ext>
            </a:extLst>
          </p:cNvPr>
          <p:cNvSpPr>
            <a:spLocks noGrp="1"/>
          </p:cNvSpPr>
          <p:nvPr>
            <p:ph type="title"/>
          </p:nvPr>
        </p:nvSpPr>
        <p:spPr/>
        <p:txBody>
          <a:bodyPr/>
          <a:lstStyle/>
          <a:p>
            <a:r>
              <a:rPr lang="en-US" dirty="0"/>
              <a:t>Federal Policy Shift</a:t>
            </a:r>
          </a:p>
        </p:txBody>
      </p:sp>
      <p:sp>
        <p:nvSpPr>
          <p:cNvPr id="3" name="Content Placeholder 2">
            <a:extLst>
              <a:ext uri="{FF2B5EF4-FFF2-40B4-BE49-F238E27FC236}">
                <a16:creationId xmlns="" xmlns:a16="http://schemas.microsoft.com/office/drawing/2014/main" id="{AD166001-C2EA-46D5-8E5C-697CDE7E66CE}"/>
              </a:ext>
            </a:extLst>
          </p:cNvPr>
          <p:cNvSpPr>
            <a:spLocks noGrp="1"/>
          </p:cNvSpPr>
          <p:nvPr>
            <p:ph idx="1"/>
          </p:nvPr>
        </p:nvSpPr>
        <p:spPr/>
        <p:txBody>
          <a:bodyPr>
            <a:normAutofit/>
          </a:bodyPr>
          <a:lstStyle/>
          <a:p>
            <a:r>
              <a:rPr lang="en-US" u="sng" dirty="0">
                <a:hlinkClick r:id="rId3"/>
              </a:rPr>
              <a:t>National Education Technology Plan (NETP)</a:t>
            </a:r>
            <a:r>
              <a:rPr lang="en-US" dirty="0"/>
              <a:t> calls for a “revolutionary transformation rather than evolutionary tinkering” </a:t>
            </a:r>
          </a:p>
          <a:p>
            <a:pPr lvl="1"/>
            <a:r>
              <a:rPr lang="en-US" dirty="0"/>
              <a:t>Provide engaging and powerful learning experiences by leveraging technology </a:t>
            </a:r>
          </a:p>
          <a:p>
            <a:endParaRPr lang="en-US" dirty="0"/>
          </a:p>
        </p:txBody>
      </p:sp>
    </p:spTree>
    <p:extLst>
      <p:ext uri="{BB962C8B-B14F-4D97-AF65-F5344CB8AC3E}">
        <p14:creationId xmlns:p14="http://schemas.microsoft.com/office/powerpoint/2010/main" val="3280358972"/>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153265D-8F0E-4073-AAC0-CAC6488B4CAA}"/>
              </a:ext>
            </a:extLst>
          </p:cNvPr>
          <p:cNvSpPr>
            <a:spLocks noGrp="1"/>
          </p:cNvSpPr>
          <p:nvPr>
            <p:ph type="title"/>
          </p:nvPr>
        </p:nvSpPr>
        <p:spPr/>
        <p:txBody>
          <a:bodyPr/>
          <a:lstStyle/>
          <a:p>
            <a:r>
              <a:rPr lang="en-US" dirty="0"/>
              <a:t>Federal Policy Guidance</a:t>
            </a:r>
          </a:p>
        </p:txBody>
      </p:sp>
      <p:sp>
        <p:nvSpPr>
          <p:cNvPr id="3" name="Content Placeholder 2">
            <a:extLst>
              <a:ext uri="{FF2B5EF4-FFF2-40B4-BE49-F238E27FC236}">
                <a16:creationId xmlns="" xmlns:a16="http://schemas.microsoft.com/office/drawing/2014/main" id="{19078325-B23B-405D-A108-AC0887FC581E}"/>
              </a:ext>
            </a:extLst>
          </p:cNvPr>
          <p:cNvSpPr>
            <a:spLocks noGrp="1"/>
          </p:cNvSpPr>
          <p:nvPr>
            <p:ph idx="1"/>
          </p:nvPr>
        </p:nvSpPr>
        <p:spPr>
          <a:xfrm>
            <a:off x="457200" y="1200150"/>
            <a:ext cx="8229600" cy="3707129"/>
          </a:xfrm>
        </p:spPr>
        <p:txBody>
          <a:bodyPr>
            <a:normAutofit fontScale="47500" lnSpcReduction="20000"/>
          </a:bodyPr>
          <a:lstStyle/>
          <a:p>
            <a:r>
              <a:rPr lang="en-US" sz="4500" dirty="0"/>
              <a:t>High-quality professional development to personalize learning and improve academic achievement</a:t>
            </a:r>
          </a:p>
          <a:p>
            <a:r>
              <a:rPr lang="en-US" sz="4500" dirty="0"/>
              <a:t>Build technological capacity and infrastructure</a:t>
            </a:r>
          </a:p>
          <a:p>
            <a:r>
              <a:rPr lang="en-US" sz="4500" dirty="0"/>
              <a:t>Innovative blended learning projects</a:t>
            </a:r>
          </a:p>
          <a:p>
            <a:r>
              <a:rPr lang="en-US" sz="4500" dirty="0"/>
              <a:t>Provide students in rural, remote, and underserved areas with the resources to benefit from high-quality digital learning opportunities</a:t>
            </a:r>
          </a:p>
          <a:p>
            <a:r>
              <a:rPr lang="en-US" sz="4500" dirty="0"/>
              <a:t>Deliver specialized or rigorous academic courses and curricula using technology, including digital learning </a:t>
            </a:r>
            <a:r>
              <a:rPr lang="en-US" sz="4500" dirty="0" smtClean="0"/>
              <a:t>technologies</a:t>
            </a:r>
            <a:endParaRPr lang="en-US" dirty="0"/>
          </a:p>
          <a:p>
            <a:pPr marL="0" indent="0">
              <a:buNone/>
            </a:pPr>
            <a:endParaRPr lang="en-US" i="1" u="sng" dirty="0">
              <a:hlinkClick r:id="rId3"/>
            </a:endParaRPr>
          </a:p>
          <a:p>
            <a:pPr marL="0" indent="0">
              <a:buNone/>
            </a:pPr>
            <a:r>
              <a:rPr lang="en-US" sz="2900" i="1" u="sng" dirty="0">
                <a:hlinkClick r:id="rId3"/>
              </a:rPr>
              <a:t>Non-Regulatory Guidance Student Support and Academic Enrichment Grants Overview of Activities LEAs May Consider</a:t>
            </a:r>
            <a:r>
              <a:rPr lang="en-US" sz="2900" i="1" u="sng" dirty="0"/>
              <a:t> </a:t>
            </a:r>
            <a:endParaRPr lang="en-US" dirty="0"/>
          </a:p>
        </p:txBody>
      </p:sp>
    </p:spTree>
    <p:extLst>
      <p:ext uri="{BB962C8B-B14F-4D97-AF65-F5344CB8AC3E}">
        <p14:creationId xmlns:p14="http://schemas.microsoft.com/office/powerpoint/2010/main" val="390373972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 of Principals</a:t>
            </a:r>
          </a:p>
        </p:txBody>
      </p:sp>
      <p:sp>
        <p:nvSpPr>
          <p:cNvPr id="3" name="Content Placeholder 2"/>
          <p:cNvSpPr>
            <a:spLocks noGrp="1"/>
          </p:cNvSpPr>
          <p:nvPr>
            <p:ph idx="1"/>
          </p:nvPr>
        </p:nvSpPr>
        <p:spPr/>
        <p:txBody>
          <a:bodyPr>
            <a:normAutofit fontScale="85000" lnSpcReduction="20000"/>
          </a:bodyPr>
          <a:lstStyle/>
          <a:p>
            <a:r>
              <a:rPr lang="en-US" dirty="0"/>
              <a:t>Re-imagine the use of space and school time</a:t>
            </a:r>
          </a:p>
          <a:p>
            <a:r>
              <a:rPr lang="en-US" dirty="0"/>
              <a:t>Work with school boards, superintendents, teachers, students and community members</a:t>
            </a:r>
          </a:p>
          <a:p>
            <a:r>
              <a:rPr lang="en-US" dirty="0"/>
              <a:t>Promote a vision of student empowerment</a:t>
            </a:r>
          </a:p>
          <a:p>
            <a:r>
              <a:rPr lang="en-US" dirty="0"/>
              <a:t>Lead and provide professional learning opportunities for teachers</a:t>
            </a:r>
          </a:p>
          <a:p>
            <a:r>
              <a:rPr lang="en-US" dirty="0"/>
              <a:t>Provide leadership opportunities for teachers </a:t>
            </a:r>
          </a:p>
          <a:p>
            <a:r>
              <a:rPr lang="en-US" dirty="0"/>
              <a:t>Model instructional practices</a:t>
            </a:r>
          </a:p>
          <a:p>
            <a:endParaRPr lang="en-US" dirty="0"/>
          </a:p>
        </p:txBody>
      </p:sp>
    </p:spTree>
    <p:extLst>
      <p:ext uri="{BB962C8B-B14F-4D97-AF65-F5344CB8AC3E}">
        <p14:creationId xmlns:p14="http://schemas.microsoft.com/office/powerpoint/2010/main" val="24336649"/>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369ECE3-37CC-4A54-BFFC-064FC86B4234}"/>
              </a:ext>
            </a:extLst>
          </p:cNvPr>
          <p:cNvSpPr>
            <a:spLocks noGrp="1"/>
          </p:cNvSpPr>
          <p:nvPr>
            <p:ph type="title"/>
          </p:nvPr>
        </p:nvSpPr>
        <p:spPr/>
        <p:txBody>
          <a:bodyPr>
            <a:normAutofit fontScale="90000"/>
          </a:bodyPr>
          <a:lstStyle/>
          <a:p>
            <a:r>
              <a:rPr lang="en-US" dirty="0"/>
              <a:t>Impact of the Principal on</a:t>
            </a:r>
            <a:br>
              <a:rPr lang="en-US" dirty="0"/>
            </a:br>
            <a:r>
              <a:rPr lang="en-US" dirty="0"/>
              <a:t>School Culture &amp; Climate</a:t>
            </a:r>
          </a:p>
        </p:txBody>
      </p:sp>
      <p:sp>
        <p:nvSpPr>
          <p:cNvPr id="3" name="Content Placeholder 2">
            <a:extLst>
              <a:ext uri="{FF2B5EF4-FFF2-40B4-BE49-F238E27FC236}">
                <a16:creationId xmlns="" xmlns:a16="http://schemas.microsoft.com/office/drawing/2014/main" id="{C82A3B55-7CBA-4D96-BFB5-249AF9E62332}"/>
              </a:ext>
            </a:extLst>
          </p:cNvPr>
          <p:cNvSpPr>
            <a:spLocks noGrp="1"/>
          </p:cNvSpPr>
          <p:nvPr>
            <p:ph idx="1"/>
          </p:nvPr>
        </p:nvSpPr>
        <p:spPr/>
        <p:txBody>
          <a:bodyPr>
            <a:normAutofit/>
          </a:bodyPr>
          <a:lstStyle/>
          <a:p>
            <a:pPr marL="0" indent="0">
              <a:buNone/>
            </a:pPr>
            <a:endParaRPr lang="en-US" dirty="0"/>
          </a:p>
          <a:p>
            <a:endParaRPr lang="en-US" dirty="0"/>
          </a:p>
        </p:txBody>
      </p:sp>
      <p:pic>
        <p:nvPicPr>
          <p:cNvPr id="4" name="GwZeJYe2WrA">
            <a:hlinkClick r:id="" action="ppaction://media"/>
            <a:extLst>
              <a:ext uri="{FF2B5EF4-FFF2-40B4-BE49-F238E27FC236}">
                <a16:creationId xmlns="" xmlns:a16="http://schemas.microsoft.com/office/drawing/2014/main" id="{83AEB4A3-1FA5-43D7-AF8B-05988C38D46E}"/>
              </a:ext>
            </a:extLst>
          </p:cNvPr>
          <p:cNvPicPr>
            <a:picLocks noRot="1" noChangeAspect="1"/>
          </p:cNvPicPr>
          <p:nvPr>
            <a:videoFile r:link="rId1"/>
          </p:nvPr>
        </p:nvPicPr>
        <p:blipFill>
          <a:blip r:embed="rId4"/>
          <a:stretch>
            <a:fillRect/>
          </a:stretch>
        </p:blipFill>
        <p:spPr>
          <a:xfrm>
            <a:off x="3098800" y="1535430"/>
            <a:ext cx="3291840" cy="2468880"/>
          </a:xfrm>
          <a:prstGeom prst="rect">
            <a:avLst/>
          </a:prstGeom>
        </p:spPr>
      </p:pic>
    </p:spTree>
    <p:extLst>
      <p:ext uri="{BB962C8B-B14F-4D97-AF65-F5344CB8AC3E}">
        <p14:creationId xmlns:p14="http://schemas.microsoft.com/office/powerpoint/2010/main" val="571152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69CA0EC-7671-4FF3-AE91-CCD34BE84A57}"/>
              </a:ext>
            </a:extLst>
          </p:cNvPr>
          <p:cNvSpPr>
            <a:spLocks noGrp="1"/>
          </p:cNvSpPr>
          <p:nvPr>
            <p:ph type="title"/>
          </p:nvPr>
        </p:nvSpPr>
        <p:spPr/>
        <p:txBody>
          <a:bodyPr/>
          <a:lstStyle/>
          <a:p>
            <a:r>
              <a:rPr lang="en-US" dirty="0"/>
              <a:t>Professional Learning</a:t>
            </a:r>
          </a:p>
        </p:txBody>
      </p:sp>
      <p:sp>
        <p:nvSpPr>
          <p:cNvPr id="3" name="Content Placeholder 2">
            <a:extLst>
              <a:ext uri="{FF2B5EF4-FFF2-40B4-BE49-F238E27FC236}">
                <a16:creationId xmlns="" xmlns:a16="http://schemas.microsoft.com/office/drawing/2014/main" id="{931E5ACE-DE72-455C-8E25-6B244B7FFB68}"/>
              </a:ext>
            </a:extLst>
          </p:cNvPr>
          <p:cNvSpPr>
            <a:spLocks noGrp="1"/>
          </p:cNvSpPr>
          <p:nvPr>
            <p:ph idx="1"/>
          </p:nvPr>
        </p:nvSpPr>
        <p:spPr>
          <a:xfrm>
            <a:off x="457200" y="1200150"/>
            <a:ext cx="8229600" cy="3661409"/>
          </a:xfrm>
        </p:spPr>
        <p:txBody>
          <a:bodyPr>
            <a:normAutofit fontScale="85000" lnSpcReduction="20000"/>
          </a:bodyPr>
          <a:lstStyle/>
          <a:p>
            <a:pPr marL="0" indent="0">
              <a:buNone/>
            </a:pPr>
            <a:r>
              <a:rPr lang="en-US" dirty="0">
                <a:solidFill>
                  <a:srgbClr val="00A79D"/>
                </a:solidFill>
              </a:rPr>
              <a:t>How can digital tools support my teachers in acquiring professional learning opportunities?</a:t>
            </a:r>
          </a:p>
          <a:p>
            <a:r>
              <a:rPr lang="en-US" dirty="0"/>
              <a:t>Create online learning communities for collaboration and extension of learning with </a:t>
            </a:r>
          </a:p>
          <a:p>
            <a:pPr lvl="1"/>
            <a:r>
              <a:rPr lang="en-US" dirty="0"/>
              <a:t>Schools</a:t>
            </a:r>
          </a:p>
          <a:p>
            <a:pPr lvl="1"/>
            <a:r>
              <a:rPr lang="en-US" dirty="0"/>
              <a:t>Museums</a:t>
            </a:r>
          </a:p>
          <a:p>
            <a:pPr lvl="1"/>
            <a:r>
              <a:rPr lang="en-US" dirty="0"/>
              <a:t>Libraries</a:t>
            </a:r>
          </a:p>
          <a:p>
            <a:pPr lvl="1"/>
            <a:r>
              <a:rPr lang="en-US" dirty="0"/>
              <a:t>Community</a:t>
            </a:r>
          </a:p>
          <a:p>
            <a:r>
              <a:rPr lang="en-US" dirty="0"/>
              <a:t>Interact with fellow educators and students</a:t>
            </a:r>
          </a:p>
          <a:p>
            <a:pPr marL="0" indent="0">
              <a:buNone/>
            </a:pPr>
            <a:endParaRPr lang="en-US" dirty="0">
              <a:solidFill>
                <a:schemeClr val="accent6"/>
              </a:solidFill>
            </a:endParaRPr>
          </a:p>
        </p:txBody>
      </p:sp>
      <p:pic>
        <p:nvPicPr>
          <p:cNvPr id="10" name="Picture 9">
            <a:extLst>
              <a:ext uri="{FF2B5EF4-FFF2-40B4-BE49-F238E27FC236}">
                <a16:creationId xmlns="" xmlns:a16="http://schemas.microsoft.com/office/drawing/2014/main" id="{ED00A349-C155-4CA6-B184-E6046688809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76741" y="277099"/>
            <a:ext cx="730643" cy="731520"/>
          </a:xfrm>
          <a:prstGeom prst="rect">
            <a:avLst/>
          </a:prstGeom>
        </p:spPr>
      </p:pic>
    </p:spTree>
    <p:extLst>
      <p:ext uri="{BB962C8B-B14F-4D97-AF65-F5344CB8AC3E}">
        <p14:creationId xmlns:p14="http://schemas.microsoft.com/office/powerpoint/2010/main" val="4245259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CE4A42E-9E5B-44F6-A81C-959A8AC9064D}"/>
              </a:ext>
            </a:extLst>
          </p:cNvPr>
          <p:cNvSpPr>
            <a:spLocks noGrp="1"/>
          </p:cNvSpPr>
          <p:nvPr>
            <p:ph type="title"/>
          </p:nvPr>
        </p:nvSpPr>
        <p:spPr/>
        <p:txBody>
          <a:bodyPr/>
          <a:lstStyle/>
          <a:p>
            <a:r>
              <a:rPr lang="en-US" dirty="0"/>
              <a:t>Professional Learning</a:t>
            </a:r>
          </a:p>
        </p:txBody>
      </p:sp>
      <p:sp>
        <p:nvSpPr>
          <p:cNvPr id="3" name="Content Placeholder 2">
            <a:extLst>
              <a:ext uri="{FF2B5EF4-FFF2-40B4-BE49-F238E27FC236}">
                <a16:creationId xmlns="" xmlns:a16="http://schemas.microsoft.com/office/drawing/2014/main" id="{F5C15449-F9DB-424B-AE43-3DCD91C7B714}"/>
              </a:ext>
            </a:extLst>
          </p:cNvPr>
          <p:cNvSpPr>
            <a:spLocks noGrp="1"/>
          </p:cNvSpPr>
          <p:nvPr>
            <p:ph idx="1"/>
          </p:nvPr>
        </p:nvSpPr>
        <p:spPr/>
        <p:txBody>
          <a:bodyPr>
            <a:normAutofit/>
          </a:bodyPr>
          <a:lstStyle/>
          <a:p>
            <a:pPr marL="0" indent="0" algn="ctr">
              <a:buNone/>
            </a:pPr>
            <a:r>
              <a:rPr lang="en-US" i="1" dirty="0">
                <a:solidFill>
                  <a:srgbClr val="00A79D"/>
                </a:solidFill>
              </a:rPr>
              <a:t>Effective professional learning is not an event, but an ongoing experience of ideating, experimenting, reflecting, and sharing</a:t>
            </a:r>
            <a:r>
              <a:rPr lang="en-US" i="1" dirty="0" smtClean="0">
                <a:solidFill>
                  <a:srgbClr val="00A79D"/>
                </a:solidFill>
              </a:rPr>
              <a:t>.</a:t>
            </a:r>
            <a:endParaRPr lang="en-US" i="1" dirty="0">
              <a:solidFill>
                <a:schemeClr val="tx1"/>
              </a:solidFill>
            </a:endParaRPr>
          </a:p>
          <a:p>
            <a:pPr marL="0" indent="0" algn="ctr">
              <a:buNone/>
            </a:pPr>
            <a:r>
              <a:rPr lang="en-US" dirty="0"/>
              <a:t>Every Student Succeeds Act</a:t>
            </a:r>
          </a:p>
        </p:txBody>
      </p:sp>
    </p:spTree>
    <p:extLst>
      <p:ext uri="{BB962C8B-B14F-4D97-AF65-F5344CB8AC3E}">
        <p14:creationId xmlns:p14="http://schemas.microsoft.com/office/powerpoint/2010/main" val="3149940188"/>
      </p:ext>
    </p:extLst>
  </p:cSld>
  <p:clrMapOvr>
    <a:masterClrMapping/>
  </p:clrMapOvr>
</p:sld>
</file>

<file path=ppt/theme/theme1.xml><?xml version="1.0" encoding="utf-8"?>
<a:theme xmlns:a="http://schemas.openxmlformats.org/drawingml/2006/main" name="Tranforming_Digital_Learning_fin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Tranforming_Digital_Learning_final</Template>
  <TotalTime>948</TotalTime>
  <Words>755</Words>
  <Application>Microsoft Macintosh PowerPoint</Application>
  <PresentationFormat>On-screen Show (16:9)</PresentationFormat>
  <Paragraphs>83</Paragraphs>
  <Slides>12</Slides>
  <Notes>9</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Calibri</vt:lpstr>
      <vt:lpstr>Open Sans</vt:lpstr>
      <vt:lpstr>Arial</vt:lpstr>
      <vt:lpstr>Tranforming_Digital_Learning_final</vt:lpstr>
      <vt:lpstr>PowerPoint Presentation</vt:lpstr>
      <vt:lpstr>Learning in the Digital Age</vt:lpstr>
      <vt:lpstr>Federal Policy Shift</vt:lpstr>
      <vt:lpstr>Federal Policy Shift</vt:lpstr>
      <vt:lpstr>Federal Policy Guidance</vt:lpstr>
      <vt:lpstr>Role of Principals</vt:lpstr>
      <vt:lpstr>Impact of the Principal on School Culture &amp; Climate</vt:lpstr>
      <vt:lpstr>Professional Learning</vt:lpstr>
      <vt:lpstr>Professional Learning</vt:lpstr>
      <vt:lpstr>Community Partnerships</vt:lpstr>
      <vt:lpstr>Community Partnerships</vt:lpstr>
      <vt:lpstr>Thank You!</vt:lpstr>
    </vt:vector>
  </TitlesOfParts>
  <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Catherine Immanuel</dc:creator>
  <cp:lastModifiedBy>Lauren Jenkins</cp:lastModifiedBy>
  <cp:revision>56</cp:revision>
  <dcterms:created xsi:type="dcterms:W3CDTF">2017-03-29T05:27:33Z</dcterms:created>
  <dcterms:modified xsi:type="dcterms:W3CDTF">2018-03-05T16:28:13Z</dcterms:modified>
</cp:coreProperties>
</file>