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14"/>
  </p:notesMasterIdLst>
  <p:sldIdLst>
    <p:sldId id="287" r:id="rId2"/>
    <p:sldId id="263" r:id="rId3"/>
    <p:sldId id="262" r:id="rId4"/>
    <p:sldId id="273" r:id="rId5"/>
    <p:sldId id="264" r:id="rId6"/>
    <p:sldId id="260" r:id="rId7"/>
    <p:sldId id="269" r:id="rId8"/>
    <p:sldId id="284" r:id="rId9"/>
    <p:sldId id="285" r:id="rId10"/>
    <p:sldId id="286" r:id="rId11"/>
    <p:sldId id="283" r:id="rId12"/>
    <p:sldId id="274" r:id="rId1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1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p:scale>
          <a:sx n="84" d="100"/>
          <a:sy n="84" d="100"/>
        </p:scale>
        <p:origin x="2984" y="148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commentAuthors" Target="commentAuthor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B012A-C9AA-47C8-B7B7-2CF78C13F013}" type="datetimeFigureOut">
              <a:rPr lang="en-US" smtClean="0"/>
              <a:t>3/5/18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FF8E72-47B2-452D-A02E-C58BE1110351}" type="slidenum">
              <a:rPr lang="en-US" smtClean="0"/>
              <a:t>‹#›</a:t>
            </a:fld>
            <a:endParaRPr lang="en-US"/>
          </a:p>
        </p:txBody>
      </p:sp>
    </p:spTree>
    <p:extLst>
      <p:ext uri="{BB962C8B-B14F-4D97-AF65-F5344CB8AC3E}">
        <p14:creationId xmlns:p14="http://schemas.microsoft.com/office/powerpoint/2010/main" val="1293379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t>
            </a:r>
          </a:p>
        </p:txBody>
      </p:sp>
      <p:sp>
        <p:nvSpPr>
          <p:cNvPr id="4" name="Slide Number Placeholder 3"/>
          <p:cNvSpPr>
            <a:spLocks noGrp="1"/>
          </p:cNvSpPr>
          <p:nvPr>
            <p:ph type="sldNum" sz="quarter" idx="10"/>
          </p:nvPr>
        </p:nvSpPr>
        <p:spPr/>
        <p:txBody>
          <a:bodyPr/>
          <a:lstStyle/>
          <a:p>
            <a:fld id="{E7FF8E72-47B2-452D-A02E-C58BE1110351}" type="slidenum">
              <a:rPr lang="en-US" smtClean="0"/>
              <a:t>3</a:t>
            </a:fld>
            <a:endParaRPr lang="en-US"/>
          </a:p>
        </p:txBody>
      </p:sp>
    </p:spTree>
    <p:extLst>
      <p:ext uri="{BB962C8B-B14F-4D97-AF65-F5344CB8AC3E}">
        <p14:creationId xmlns:p14="http://schemas.microsoft.com/office/powerpoint/2010/main" val="1358997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Stakeholder toolkit, page 1-2.</a:t>
            </a:r>
          </a:p>
        </p:txBody>
      </p:sp>
      <p:sp>
        <p:nvSpPr>
          <p:cNvPr id="4" name="Slide Number Placeholder 3"/>
          <p:cNvSpPr>
            <a:spLocks noGrp="1"/>
          </p:cNvSpPr>
          <p:nvPr>
            <p:ph type="sldNum" sz="quarter" idx="10"/>
          </p:nvPr>
        </p:nvSpPr>
        <p:spPr/>
        <p:txBody>
          <a:bodyPr/>
          <a:lstStyle/>
          <a:p>
            <a:fld id="{E7FF8E72-47B2-452D-A02E-C58BE1110351}" type="slidenum">
              <a:rPr lang="en-US" smtClean="0"/>
              <a:t>4</a:t>
            </a:fld>
            <a:endParaRPr lang="en-US"/>
          </a:p>
        </p:txBody>
      </p:sp>
    </p:spTree>
    <p:extLst>
      <p:ext uri="{BB962C8B-B14F-4D97-AF65-F5344CB8AC3E}">
        <p14:creationId xmlns:p14="http://schemas.microsoft.com/office/powerpoint/2010/main" val="1358997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Stakeholder toolkit, page 1-2.</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5</a:t>
            </a:fld>
            <a:endParaRPr lang="en-US"/>
          </a:p>
        </p:txBody>
      </p:sp>
    </p:spTree>
    <p:extLst>
      <p:ext uri="{BB962C8B-B14F-4D97-AF65-F5344CB8AC3E}">
        <p14:creationId xmlns:p14="http://schemas.microsoft.com/office/powerpoint/2010/main" val="586758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6</a:t>
            </a:fld>
            <a:endParaRPr lang="en-US"/>
          </a:p>
        </p:txBody>
      </p:sp>
    </p:spTree>
    <p:extLst>
      <p:ext uri="{BB962C8B-B14F-4D97-AF65-F5344CB8AC3E}">
        <p14:creationId xmlns:p14="http://schemas.microsoft.com/office/powerpoint/2010/main" val="1105702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What is Student Data? </a:t>
            </a:r>
            <a:r>
              <a:rPr lang="en-US" sz="1200" kern="1200" dirty="0">
                <a:solidFill>
                  <a:schemeClr val="tx1"/>
                </a:solidFill>
                <a:effectLst/>
                <a:latin typeface="+mn-lt"/>
                <a:ea typeface="+mn-ea"/>
                <a:cs typeface="+mn-cs"/>
              </a:rPr>
              <a:t>In this short video, learn more about how student data can empower parents, students, educators and policymakers. There are many types of data that support student learning. The video shows the types of data that can come together—under requirements like privacy and security—to form a full picture of student learning. https://www.youtube.com/watch?v=3g4ifVVf-RI</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Refer to stak</a:t>
            </a:r>
            <a:r>
              <a:rPr lang="en-US" dirty="0"/>
              <a:t>eholder toolkit, </a:t>
            </a:r>
            <a:r>
              <a:rPr lang="en-US" dirty="0" smtClean="0"/>
              <a:t>Transforming Digital Learning, </a:t>
            </a:r>
            <a:r>
              <a:rPr lang="en-US" dirty="0"/>
              <a:t>page 5.</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7</a:t>
            </a:fld>
            <a:endParaRPr lang="en-US"/>
          </a:p>
        </p:txBody>
      </p:sp>
    </p:spTree>
    <p:extLst>
      <p:ext uri="{BB962C8B-B14F-4D97-AF65-F5344CB8AC3E}">
        <p14:creationId xmlns:p14="http://schemas.microsoft.com/office/powerpoint/2010/main" val="3800040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12</a:t>
            </a:fld>
            <a:endParaRPr lang="en-US"/>
          </a:p>
        </p:txBody>
      </p:sp>
    </p:spTree>
    <p:extLst>
      <p:ext uri="{BB962C8B-B14F-4D97-AF65-F5344CB8AC3E}">
        <p14:creationId xmlns:p14="http://schemas.microsoft.com/office/powerpoint/2010/main" val="2900642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16905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45997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373024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14967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8484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80697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30389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45537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07631324"/>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2.ed.gov/policy/gen/guid/fpco/brochures/parents.html" TargetMode="External"/><Relationship Id="rId3" Type="http://schemas.openxmlformats.org/officeDocument/2006/relationships/hyperlink" Target="https://www.ftc.gov/enforcement/rules/rulemaking-regulatory-reform-proceedings/childrens-online-privacy-protection-rul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www.ed.gov/ess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tech.ed.gov/files/2017/01/NETP17.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2.ed.gov/policy/elsec/leg/essa/essassaegrantguid10212016.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3.jpeg"/><Relationship Id="rId1" Type="http://schemas.openxmlformats.org/officeDocument/2006/relationships/video" Target="https://www.youtube.com/embed/3g4ifVVf-RI" TargetMode="Externa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ommonsensemedia.org/educators/connecting-families/digital-footprints-photos" TargetMode="External"/><Relationship Id="rId4" Type="http://schemas.openxmlformats.org/officeDocument/2006/relationships/hyperlink" Target="https://www.stopbullying.gov/cyberbullying/" TargetMode="External"/><Relationship Id="rId5" Type="http://schemas.openxmlformats.org/officeDocument/2006/relationships/hyperlink" Target="https://www.fosi.org/gdppresentation/" TargetMode="External"/><Relationship Id="rId6" Type="http://schemas.openxmlformats.org/officeDocument/2006/relationships/hyperlink" Target="http://www.safeandsecureonline.org/parents-guardians-2/" TargetMode="External"/><Relationship Id="rId1" Type="http://schemas.openxmlformats.org/officeDocument/2006/relationships/slideLayout" Target="../slideLayouts/slideLayout2.xml"/><Relationship Id="rId2" Type="http://schemas.openxmlformats.org/officeDocument/2006/relationships/hyperlink" Target="https://www.commonsensemedia.org/cyberbully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050280" y="3185160"/>
            <a:ext cx="2255520" cy="461665"/>
          </a:xfrm>
          <a:prstGeom prst="rect">
            <a:avLst/>
          </a:prstGeom>
          <a:noFill/>
        </p:spPr>
        <p:txBody>
          <a:bodyPr wrap="square" rtlCol="0">
            <a:spAutoFit/>
          </a:bodyPr>
          <a:lstStyle/>
          <a:p>
            <a:r>
              <a:rPr lang="en-US" sz="2400" b="1" dirty="0">
                <a:solidFill>
                  <a:srgbClr val="00A79D"/>
                </a:solidFill>
              </a:rPr>
              <a:t>Parents</a:t>
            </a: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9A4305-66FD-4B08-8DE2-378F932313D8}"/>
              </a:ext>
            </a:extLst>
          </p:cNvPr>
          <p:cNvSpPr>
            <a:spLocks noGrp="1"/>
          </p:cNvSpPr>
          <p:nvPr>
            <p:ph type="title"/>
          </p:nvPr>
        </p:nvSpPr>
        <p:spPr/>
        <p:txBody>
          <a:bodyPr/>
          <a:lstStyle/>
          <a:p>
            <a:r>
              <a:rPr lang="en-US" dirty="0"/>
              <a:t>Homework Gap</a:t>
            </a:r>
          </a:p>
        </p:txBody>
      </p:sp>
      <p:sp>
        <p:nvSpPr>
          <p:cNvPr id="3" name="Content Placeholder 2">
            <a:extLst>
              <a:ext uri="{FF2B5EF4-FFF2-40B4-BE49-F238E27FC236}">
                <a16:creationId xmlns="" xmlns:a16="http://schemas.microsoft.com/office/drawing/2014/main" id="{5A11552D-E757-4643-9CAC-4BAB2EEAC9A2}"/>
              </a:ext>
            </a:extLst>
          </p:cNvPr>
          <p:cNvSpPr>
            <a:spLocks noGrp="1"/>
          </p:cNvSpPr>
          <p:nvPr>
            <p:ph idx="1"/>
          </p:nvPr>
        </p:nvSpPr>
        <p:spPr/>
        <p:txBody>
          <a:bodyPr>
            <a:normAutofit fontScale="92500" lnSpcReduction="20000"/>
          </a:bodyPr>
          <a:lstStyle/>
          <a:p>
            <a:pPr marL="0" indent="0">
              <a:buNone/>
            </a:pPr>
            <a:r>
              <a:rPr lang="en-US" dirty="0">
                <a:solidFill>
                  <a:srgbClr val="00A79D"/>
                </a:solidFill>
              </a:rPr>
              <a:t>My child requires access to the internet outside of school. Our internet is slow and unreliable. What can we do?</a:t>
            </a:r>
          </a:p>
          <a:p>
            <a:r>
              <a:rPr lang="en-US" dirty="0"/>
              <a:t>Check out the FCC Lifeline program</a:t>
            </a:r>
          </a:p>
          <a:p>
            <a:r>
              <a:rPr lang="en-US" dirty="0"/>
              <a:t>Visit the public library for access to the internet, devices and digital resources</a:t>
            </a:r>
          </a:p>
          <a:p>
            <a:r>
              <a:rPr lang="en-US" dirty="0"/>
              <a:t>Utilize your extended school library hours </a:t>
            </a:r>
          </a:p>
          <a:p>
            <a:endParaRPr lang="en-US" dirty="0"/>
          </a:p>
          <a:p>
            <a:endParaRPr lang="en-US" dirty="0"/>
          </a:p>
        </p:txBody>
      </p:sp>
    </p:spTree>
    <p:extLst>
      <p:ext uri="{BB962C8B-B14F-4D97-AF65-F5344CB8AC3E}">
        <p14:creationId xmlns:p14="http://schemas.microsoft.com/office/powerpoint/2010/main" val="2262071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7DD308-01A7-4CE9-846E-13E9EF9DA447}"/>
              </a:ext>
            </a:extLst>
          </p:cNvPr>
          <p:cNvSpPr>
            <a:spLocks noGrp="1"/>
          </p:cNvSpPr>
          <p:nvPr>
            <p:ph type="title"/>
          </p:nvPr>
        </p:nvSpPr>
        <p:spPr/>
        <p:txBody>
          <a:bodyPr/>
          <a:lstStyle/>
          <a:p>
            <a:r>
              <a:rPr lang="en-US" dirty="0"/>
              <a:t>Student Data Privacy &amp; Security</a:t>
            </a:r>
          </a:p>
        </p:txBody>
      </p:sp>
      <p:sp>
        <p:nvSpPr>
          <p:cNvPr id="3" name="Content Placeholder 2">
            <a:extLst>
              <a:ext uri="{FF2B5EF4-FFF2-40B4-BE49-F238E27FC236}">
                <a16:creationId xmlns="" xmlns:a16="http://schemas.microsoft.com/office/drawing/2014/main" id="{3B97445B-89B2-41E5-BB1D-6F21BB188298}"/>
              </a:ext>
            </a:extLst>
          </p:cNvPr>
          <p:cNvSpPr>
            <a:spLocks noGrp="1"/>
          </p:cNvSpPr>
          <p:nvPr>
            <p:ph idx="1"/>
          </p:nvPr>
        </p:nvSpPr>
        <p:spPr/>
        <p:txBody>
          <a:bodyPr>
            <a:normAutofit fontScale="77500" lnSpcReduction="20000"/>
          </a:bodyPr>
          <a:lstStyle/>
          <a:p>
            <a:pPr marL="0" indent="0">
              <a:buNone/>
            </a:pPr>
            <a:r>
              <a:rPr lang="en-US" dirty="0">
                <a:solidFill>
                  <a:srgbClr val="00A79D"/>
                </a:solidFill>
              </a:rPr>
              <a:t>I am worried about who has access to my child’s information and how it might be used. What measures are in place to ensure that information is protected?</a:t>
            </a:r>
          </a:p>
          <a:p>
            <a:pPr marL="0" indent="0">
              <a:buNone/>
            </a:pPr>
            <a:endParaRPr lang="en-US" dirty="0">
              <a:solidFill>
                <a:schemeClr val="accent6"/>
              </a:solidFill>
            </a:endParaRPr>
          </a:p>
          <a:p>
            <a:r>
              <a:rPr lang="en-US" u="sng" dirty="0">
                <a:hlinkClick r:id="rId2"/>
              </a:rPr>
              <a:t>Family Educational Rights and Privacy Act (FERPA)</a:t>
            </a:r>
            <a:r>
              <a:rPr lang="en-US" dirty="0"/>
              <a:t> provides parents with certain protections regarding their children's education records, and the </a:t>
            </a:r>
          </a:p>
          <a:p>
            <a:r>
              <a:rPr lang="en-US" u="sng" dirty="0">
                <a:hlinkClick r:id="rId3"/>
              </a:rPr>
              <a:t>Children's Online Privacy Protection Act (COPPA)</a:t>
            </a:r>
            <a:r>
              <a:rPr lang="en-US" dirty="0"/>
              <a:t> protects the privacy of children under 13. </a:t>
            </a:r>
          </a:p>
        </p:txBody>
      </p:sp>
    </p:spTree>
    <p:extLst>
      <p:ext uri="{BB962C8B-B14F-4D97-AF65-F5344CB8AC3E}">
        <p14:creationId xmlns:p14="http://schemas.microsoft.com/office/powerpoint/2010/main" val="744110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 xmlns:a16="http://schemas.microsoft.com/office/drawing/2014/main" id="{1184E95B-3488-4815-BA6E-A5AD4A0E1252}"/>
              </a:ext>
            </a:extLst>
          </p:cNvPr>
          <p:cNvSpPr>
            <a:spLocks noGrp="1"/>
          </p:cNvSpPr>
          <p:nvPr>
            <p:ph idx="1"/>
          </p:nvPr>
        </p:nvSpPr>
        <p:spPr>
          <a:xfrm>
            <a:off x="965452" y="1356765"/>
            <a:ext cx="7492747" cy="3237857"/>
          </a:xfrm>
        </p:spPr>
        <p:txBody>
          <a:bodyPr/>
          <a:lstStyle/>
          <a:p>
            <a:pPr marL="0" indent="0" algn="ctr">
              <a:buNone/>
            </a:pPr>
            <a:r>
              <a:rPr lang="en-US" dirty="0"/>
              <a:t>Learn more at: </a:t>
            </a:r>
          </a:p>
          <a:p>
            <a:pPr marL="0" indent="0" algn="ctr">
              <a:buNone/>
            </a:pPr>
            <a:r>
              <a:rPr lang="en-US" dirty="0"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lstStyle/>
          <a:p>
            <a:r>
              <a:rPr lang="en-US" dirty="0"/>
              <a:t>Learning in the Digital Age</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a:bodyPr>
          <a:lstStyle/>
          <a:p>
            <a:r>
              <a:rPr lang="en-US" dirty="0"/>
              <a:t>Technology is an essential component of learning today. </a:t>
            </a:r>
          </a:p>
          <a:p>
            <a:r>
              <a:rPr lang="en-US" dirty="0"/>
              <a:t>Students can </a:t>
            </a:r>
          </a:p>
          <a:p>
            <a:pPr lvl="1"/>
            <a:r>
              <a:rPr lang="en-US" dirty="0"/>
              <a:t>Create content</a:t>
            </a:r>
          </a:p>
          <a:p>
            <a:pPr lvl="1"/>
            <a:r>
              <a:rPr lang="en-US" dirty="0"/>
              <a:t>Interact with experts</a:t>
            </a:r>
          </a:p>
          <a:p>
            <a:pPr lvl="1"/>
            <a:r>
              <a:rPr lang="en-US" dirty="0"/>
              <a:t>Collaborate with peers</a:t>
            </a:r>
          </a:p>
          <a:p>
            <a:endParaRPr lang="en-US" dirty="0"/>
          </a:p>
          <a:p>
            <a:endParaRPr lang="en-US" dirty="0"/>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A4A0CF-EDA5-468A-B683-7934C21EAC19}"/>
              </a:ext>
            </a:extLst>
          </p:cNvPr>
          <p:cNvSpPr>
            <a:spLocks noGrp="1"/>
          </p:cNvSpPr>
          <p:nvPr>
            <p:ph type="title"/>
          </p:nvPr>
        </p:nvSpPr>
        <p:spPr/>
        <p:txBody>
          <a:bodyPr/>
          <a:lstStyle/>
          <a:p>
            <a:r>
              <a:rPr lang="en-US" dirty="0"/>
              <a:t>Federal Policy Shift</a:t>
            </a:r>
          </a:p>
        </p:txBody>
      </p:sp>
      <p:sp>
        <p:nvSpPr>
          <p:cNvPr id="3" name="Content Placeholder 2">
            <a:extLst>
              <a:ext uri="{FF2B5EF4-FFF2-40B4-BE49-F238E27FC236}">
                <a16:creationId xmlns="" xmlns:a16="http://schemas.microsoft.com/office/drawing/2014/main" id="{AD166001-C2EA-46D5-8E5C-697CDE7E66CE}"/>
              </a:ext>
            </a:extLst>
          </p:cNvPr>
          <p:cNvSpPr>
            <a:spLocks noGrp="1"/>
          </p:cNvSpPr>
          <p:nvPr>
            <p:ph idx="1"/>
          </p:nvPr>
        </p:nvSpPr>
        <p:spPr/>
        <p:txBody>
          <a:bodyPr>
            <a:normAutofit lnSpcReduction="10000"/>
          </a:bodyPr>
          <a:lstStyle/>
          <a:p>
            <a:r>
              <a:rPr lang="en-US" u="sng" dirty="0">
                <a:hlinkClick r:id="rId3"/>
              </a:rPr>
              <a:t>Every Student Succeeds Act (ESSA)</a:t>
            </a:r>
            <a:r>
              <a:rPr lang="en-US" dirty="0"/>
              <a:t> acknowledges technology’s role in revolutionizing learning </a:t>
            </a:r>
          </a:p>
          <a:p>
            <a:pPr lvl="1"/>
            <a:r>
              <a:rPr lang="en-US" dirty="0"/>
              <a:t>Includes definitions for digital learning and blended learning</a:t>
            </a:r>
          </a:p>
          <a:p>
            <a:pPr lvl="1"/>
            <a:r>
              <a:rPr lang="en-US" dirty="0"/>
              <a:t>References technology throughout the legislation</a:t>
            </a:r>
          </a:p>
        </p:txBody>
      </p:sp>
    </p:spTree>
    <p:extLst>
      <p:ext uri="{BB962C8B-B14F-4D97-AF65-F5344CB8AC3E}">
        <p14:creationId xmlns:p14="http://schemas.microsoft.com/office/powerpoint/2010/main" val="3280358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A4A0CF-EDA5-468A-B683-7934C21EAC19}"/>
              </a:ext>
            </a:extLst>
          </p:cNvPr>
          <p:cNvSpPr>
            <a:spLocks noGrp="1"/>
          </p:cNvSpPr>
          <p:nvPr>
            <p:ph type="title"/>
          </p:nvPr>
        </p:nvSpPr>
        <p:spPr/>
        <p:txBody>
          <a:bodyPr/>
          <a:lstStyle/>
          <a:p>
            <a:r>
              <a:rPr lang="en-US" dirty="0"/>
              <a:t>Federal Policy Shift</a:t>
            </a:r>
          </a:p>
        </p:txBody>
      </p:sp>
      <p:sp>
        <p:nvSpPr>
          <p:cNvPr id="3" name="Content Placeholder 2">
            <a:extLst>
              <a:ext uri="{FF2B5EF4-FFF2-40B4-BE49-F238E27FC236}">
                <a16:creationId xmlns="" xmlns:a16="http://schemas.microsoft.com/office/drawing/2014/main" id="{AD166001-C2EA-46D5-8E5C-697CDE7E66CE}"/>
              </a:ext>
            </a:extLst>
          </p:cNvPr>
          <p:cNvSpPr>
            <a:spLocks noGrp="1"/>
          </p:cNvSpPr>
          <p:nvPr>
            <p:ph idx="1"/>
          </p:nvPr>
        </p:nvSpPr>
        <p:spPr/>
        <p:txBody>
          <a:bodyPr>
            <a:normAutofit/>
          </a:bodyPr>
          <a:lstStyle/>
          <a:p>
            <a:r>
              <a:rPr lang="en-US" u="sng" dirty="0">
                <a:hlinkClick r:id="rId3"/>
              </a:rPr>
              <a:t>National Education Technology Plan (NETP)</a:t>
            </a:r>
            <a:r>
              <a:rPr lang="en-US" dirty="0"/>
              <a:t> calls for a “revolutionary transformation rather than evolutionary tinkering” </a:t>
            </a:r>
          </a:p>
          <a:p>
            <a:pPr lvl="1"/>
            <a:r>
              <a:rPr lang="en-US" dirty="0"/>
              <a:t>Provide engaging and powerful learning experiences by leveraging technology </a:t>
            </a:r>
          </a:p>
          <a:p>
            <a:endParaRPr lang="en-US" dirty="0"/>
          </a:p>
        </p:txBody>
      </p:sp>
    </p:spTree>
    <p:extLst>
      <p:ext uri="{BB962C8B-B14F-4D97-AF65-F5344CB8AC3E}">
        <p14:creationId xmlns:p14="http://schemas.microsoft.com/office/powerpoint/2010/main" val="328035897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53265D-8F0E-4073-AAC0-CAC6488B4CAA}"/>
              </a:ext>
            </a:extLst>
          </p:cNvPr>
          <p:cNvSpPr>
            <a:spLocks noGrp="1"/>
          </p:cNvSpPr>
          <p:nvPr>
            <p:ph type="title"/>
          </p:nvPr>
        </p:nvSpPr>
        <p:spPr/>
        <p:txBody>
          <a:bodyPr/>
          <a:lstStyle/>
          <a:p>
            <a:r>
              <a:rPr lang="en-US" dirty="0"/>
              <a:t>Federal Policy Guidance</a:t>
            </a:r>
          </a:p>
        </p:txBody>
      </p:sp>
      <p:sp>
        <p:nvSpPr>
          <p:cNvPr id="3" name="Content Placeholder 2">
            <a:extLst>
              <a:ext uri="{FF2B5EF4-FFF2-40B4-BE49-F238E27FC236}">
                <a16:creationId xmlns="" xmlns:a16="http://schemas.microsoft.com/office/drawing/2014/main" id="{19078325-B23B-405D-A108-AC0887FC581E}"/>
              </a:ext>
            </a:extLst>
          </p:cNvPr>
          <p:cNvSpPr>
            <a:spLocks noGrp="1"/>
          </p:cNvSpPr>
          <p:nvPr>
            <p:ph idx="1"/>
          </p:nvPr>
        </p:nvSpPr>
        <p:spPr>
          <a:xfrm>
            <a:off x="457200" y="1200150"/>
            <a:ext cx="8229600" cy="3707129"/>
          </a:xfrm>
        </p:spPr>
        <p:txBody>
          <a:bodyPr>
            <a:normAutofit fontScale="47500" lnSpcReduction="20000"/>
          </a:bodyPr>
          <a:lstStyle/>
          <a:p>
            <a:r>
              <a:rPr lang="en-US" sz="4500" dirty="0"/>
              <a:t>High-quality professional development to personalize learning and improve academic achievement</a:t>
            </a:r>
          </a:p>
          <a:p>
            <a:r>
              <a:rPr lang="en-US" sz="4500" dirty="0"/>
              <a:t>Build technological capacity and infrastructure</a:t>
            </a:r>
          </a:p>
          <a:p>
            <a:r>
              <a:rPr lang="en-US" sz="4500" dirty="0"/>
              <a:t>Innovative blended learning projects</a:t>
            </a:r>
          </a:p>
          <a:p>
            <a:r>
              <a:rPr lang="en-US" sz="4500" dirty="0"/>
              <a:t>Provide students in rural, remote, and underserved areas with the resources to benefit from high-quality digital learning opportunities</a:t>
            </a:r>
          </a:p>
          <a:p>
            <a:r>
              <a:rPr lang="en-US" sz="4500" dirty="0"/>
              <a:t>Deliver specialized or rigorous academic courses and curricula using technology, including digital learning technologies</a:t>
            </a:r>
          </a:p>
          <a:p>
            <a:pPr marL="0" indent="0">
              <a:buNone/>
            </a:pPr>
            <a:endParaRPr lang="en-US" i="1" u="sng" dirty="0">
              <a:hlinkClick r:id="rId3"/>
            </a:endParaRPr>
          </a:p>
          <a:p>
            <a:pPr marL="0" indent="0">
              <a:buNone/>
            </a:pPr>
            <a:r>
              <a:rPr lang="en-US" sz="2900" i="1" u="sng" dirty="0">
                <a:hlinkClick r:id="rId3"/>
              </a:rPr>
              <a:t>Non-Regulatory Guidance Student Support and Academic Enrichment Grants Overview of Activities LEAs May Consider</a:t>
            </a:r>
            <a:r>
              <a:rPr lang="en-US" sz="2900" i="1" u="sng" dirty="0"/>
              <a:t> </a:t>
            </a:r>
            <a:endParaRPr lang="en-US" dirty="0"/>
          </a:p>
        </p:txBody>
      </p:sp>
    </p:spTree>
    <p:extLst>
      <p:ext uri="{BB962C8B-B14F-4D97-AF65-F5344CB8AC3E}">
        <p14:creationId xmlns:p14="http://schemas.microsoft.com/office/powerpoint/2010/main" val="39037397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Parents</a:t>
            </a:r>
          </a:p>
        </p:txBody>
      </p:sp>
      <p:sp>
        <p:nvSpPr>
          <p:cNvPr id="3" name="Content Placeholder 2"/>
          <p:cNvSpPr>
            <a:spLocks noGrp="1"/>
          </p:cNvSpPr>
          <p:nvPr>
            <p:ph idx="1"/>
          </p:nvPr>
        </p:nvSpPr>
        <p:spPr/>
        <p:txBody>
          <a:bodyPr>
            <a:normAutofit/>
          </a:bodyPr>
          <a:lstStyle/>
          <a:p>
            <a:r>
              <a:rPr lang="en-US" dirty="0"/>
              <a:t>Seek information from district and school leaders</a:t>
            </a:r>
          </a:p>
          <a:p>
            <a:r>
              <a:rPr lang="en-US" dirty="0"/>
              <a:t>Understand new learning models</a:t>
            </a:r>
          </a:p>
        </p:txBody>
      </p:sp>
    </p:spTree>
    <p:extLst>
      <p:ext uri="{BB962C8B-B14F-4D97-AF65-F5344CB8AC3E}">
        <p14:creationId xmlns:p14="http://schemas.microsoft.com/office/powerpoint/2010/main" val="2433664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69ECE3-37CC-4A54-BFFC-064FC86B4234}"/>
              </a:ext>
            </a:extLst>
          </p:cNvPr>
          <p:cNvSpPr>
            <a:spLocks noGrp="1"/>
          </p:cNvSpPr>
          <p:nvPr>
            <p:ph type="title"/>
          </p:nvPr>
        </p:nvSpPr>
        <p:spPr/>
        <p:txBody>
          <a:bodyPr>
            <a:normAutofit/>
          </a:bodyPr>
          <a:lstStyle/>
          <a:p>
            <a:r>
              <a:rPr lang="en-US" dirty="0"/>
              <a:t>What is Student Data?</a:t>
            </a:r>
          </a:p>
        </p:txBody>
      </p:sp>
      <p:sp>
        <p:nvSpPr>
          <p:cNvPr id="3" name="Content Placeholder 2">
            <a:extLst>
              <a:ext uri="{FF2B5EF4-FFF2-40B4-BE49-F238E27FC236}">
                <a16:creationId xmlns="" xmlns:a16="http://schemas.microsoft.com/office/drawing/2014/main" id="{C82A3B55-7CBA-4D96-BFB5-249AF9E62332}"/>
              </a:ext>
            </a:extLst>
          </p:cNvPr>
          <p:cNvSpPr>
            <a:spLocks noGrp="1"/>
          </p:cNvSpPr>
          <p:nvPr>
            <p:ph idx="1"/>
          </p:nvPr>
        </p:nvSpPr>
        <p:spPr/>
        <p:txBody>
          <a:bodyPr>
            <a:normAutofit/>
          </a:bodyPr>
          <a:lstStyle/>
          <a:p>
            <a:pPr marL="0" indent="0">
              <a:buNone/>
            </a:pPr>
            <a:endParaRPr lang="en-US" dirty="0"/>
          </a:p>
          <a:p>
            <a:endParaRPr lang="en-US" dirty="0"/>
          </a:p>
        </p:txBody>
      </p:sp>
      <p:pic>
        <p:nvPicPr>
          <p:cNvPr id="4" name="3g4ifVVf-RI">
            <a:hlinkClick r:id="" action="ppaction://media"/>
            <a:extLst>
              <a:ext uri="{FF2B5EF4-FFF2-40B4-BE49-F238E27FC236}">
                <a16:creationId xmlns="" xmlns:a16="http://schemas.microsoft.com/office/drawing/2014/main" id="{C2F49570-5DF9-4366-B09E-66C83C792997}"/>
              </a:ext>
            </a:extLst>
          </p:cNvPr>
          <p:cNvPicPr>
            <a:picLocks noRot="1" noChangeAspect="1"/>
          </p:cNvPicPr>
          <p:nvPr>
            <a:videoFile r:link="rId1"/>
          </p:nvPr>
        </p:nvPicPr>
        <p:blipFill>
          <a:blip r:embed="rId4"/>
          <a:stretch>
            <a:fillRect/>
          </a:stretch>
        </p:blipFill>
        <p:spPr>
          <a:xfrm>
            <a:off x="2926080" y="1356765"/>
            <a:ext cx="3291840" cy="2468880"/>
          </a:xfrm>
          <a:prstGeom prst="rect">
            <a:avLst/>
          </a:prstGeom>
        </p:spPr>
      </p:pic>
    </p:spTree>
    <p:extLst>
      <p:ext uri="{BB962C8B-B14F-4D97-AF65-F5344CB8AC3E}">
        <p14:creationId xmlns:p14="http://schemas.microsoft.com/office/powerpoint/2010/main" val="571152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BB91AF9-E4CF-4DF6-AFD3-D72447952CBC}"/>
              </a:ext>
            </a:extLst>
          </p:cNvPr>
          <p:cNvSpPr>
            <a:spLocks noGrp="1"/>
          </p:cNvSpPr>
          <p:nvPr>
            <p:ph type="title"/>
          </p:nvPr>
        </p:nvSpPr>
        <p:spPr/>
        <p:txBody>
          <a:bodyPr/>
          <a:lstStyle/>
          <a:p>
            <a:r>
              <a:rPr lang="en-US" dirty="0"/>
              <a:t>Instructional Materials</a:t>
            </a:r>
          </a:p>
        </p:txBody>
      </p:sp>
      <p:sp>
        <p:nvSpPr>
          <p:cNvPr id="3" name="Content Placeholder 2">
            <a:extLst>
              <a:ext uri="{FF2B5EF4-FFF2-40B4-BE49-F238E27FC236}">
                <a16:creationId xmlns="" xmlns:a16="http://schemas.microsoft.com/office/drawing/2014/main" id="{29CBA3AC-3AAA-4103-86CE-07F4EFF2669C}"/>
              </a:ext>
            </a:extLst>
          </p:cNvPr>
          <p:cNvSpPr>
            <a:spLocks noGrp="1"/>
          </p:cNvSpPr>
          <p:nvPr>
            <p:ph idx="1"/>
          </p:nvPr>
        </p:nvSpPr>
        <p:spPr/>
        <p:txBody>
          <a:bodyPr>
            <a:normAutofit fontScale="70000" lnSpcReduction="20000"/>
          </a:bodyPr>
          <a:lstStyle/>
          <a:p>
            <a:pPr marL="0" indent="0">
              <a:buNone/>
            </a:pPr>
            <a:r>
              <a:rPr lang="en-US" dirty="0">
                <a:solidFill>
                  <a:srgbClr val="00A79D"/>
                </a:solidFill>
              </a:rPr>
              <a:t>I don’t know what online resources to choose to help my children with homework. When I search the internet, there are so many choices.</a:t>
            </a:r>
          </a:p>
          <a:p>
            <a:r>
              <a:rPr lang="en-US" dirty="0"/>
              <a:t>List of vetted or approved digital tools from district or school</a:t>
            </a:r>
          </a:p>
          <a:p>
            <a:r>
              <a:rPr lang="en-US" dirty="0"/>
              <a:t>Seek school and teacher input</a:t>
            </a:r>
          </a:p>
          <a:p>
            <a:r>
              <a:rPr lang="en-US" dirty="0"/>
              <a:t>Active use of technology - creation, production and problem solving</a:t>
            </a:r>
          </a:p>
          <a:p>
            <a:r>
              <a:rPr lang="en-US" dirty="0"/>
              <a:t>Look for digital tools that include third-party research that proves efficacy. </a:t>
            </a:r>
          </a:p>
          <a:p>
            <a:endParaRPr lang="en-US" dirty="0"/>
          </a:p>
        </p:txBody>
      </p:sp>
    </p:spTree>
    <p:extLst>
      <p:ext uri="{BB962C8B-B14F-4D97-AF65-F5344CB8AC3E}">
        <p14:creationId xmlns:p14="http://schemas.microsoft.com/office/powerpoint/2010/main" val="3334922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EFF333-54C7-44C8-95E4-37C4723AEDC7}"/>
              </a:ext>
            </a:extLst>
          </p:cNvPr>
          <p:cNvSpPr>
            <a:spLocks noGrp="1"/>
          </p:cNvSpPr>
          <p:nvPr>
            <p:ph type="title"/>
          </p:nvPr>
        </p:nvSpPr>
        <p:spPr/>
        <p:txBody>
          <a:bodyPr/>
          <a:lstStyle/>
          <a:p>
            <a:r>
              <a:rPr lang="en-US" dirty="0"/>
              <a:t>Digital Citizenship</a:t>
            </a:r>
          </a:p>
        </p:txBody>
      </p:sp>
      <p:sp>
        <p:nvSpPr>
          <p:cNvPr id="3" name="Content Placeholder 2">
            <a:extLst>
              <a:ext uri="{FF2B5EF4-FFF2-40B4-BE49-F238E27FC236}">
                <a16:creationId xmlns="" xmlns:a16="http://schemas.microsoft.com/office/drawing/2014/main" id="{0D88FC76-6BBA-4EED-A307-018D53F5C133}"/>
              </a:ext>
            </a:extLst>
          </p:cNvPr>
          <p:cNvSpPr>
            <a:spLocks noGrp="1"/>
          </p:cNvSpPr>
          <p:nvPr>
            <p:ph idx="1"/>
          </p:nvPr>
        </p:nvSpPr>
        <p:spPr/>
        <p:txBody>
          <a:bodyPr>
            <a:normAutofit fontScale="70000" lnSpcReduction="20000"/>
          </a:bodyPr>
          <a:lstStyle/>
          <a:p>
            <a:pPr marL="0" indent="0">
              <a:buNone/>
            </a:pPr>
            <a:r>
              <a:rPr lang="en-US" dirty="0">
                <a:solidFill>
                  <a:srgbClr val="00A79D"/>
                </a:solidFill>
              </a:rPr>
              <a:t>How do I know that my child knows how to use the internet and digital resources responsibly? What resources are available for parents?</a:t>
            </a:r>
          </a:p>
          <a:p>
            <a:pPr marL="0" indent="0">
              <a:buNone/>
            </a:pPr>
            <a:endParaRPr lang="en-US" dirty="0"/>
          </a:p>
          <a:p>
            <a:pPr marL="0" indent="0">
              <a:buNone/>
            </a:pPr>
            <a:r>
              <a:rPr lang="en-US" u="sng" dirty="0">
                <a:hlinkClick r:id="rId2"/>
              </a:rPr>
              <a:t>Cyberbullying</a:t>
            </a:r>
            <a:endParaRPr lang="en-US" u="sng" dirty="0"/>
          </a:p>
          <a:p>
            <a:pPr marL="0" indent="0">
              <a:buNone/>
            </a:pPr>
            <a:r>
              <a:rPr lang="en-US" u="sng" dirty="0">
                <a:hlinkClick r:id="rId3"/>
              </a:rPr>
              <a:t>Digital Footprint</a:t>
            </a:r>
            <a:endParaRPr lang="en-US" dirty="0"/>
          </a:p>
          <a:p>
            <a:pPr marL="0" indent="0">
              <a:buNone/>
            </a:pPr>
            <a:r>
              <a:rPr lang="en-US" u="sng" dirty="0">
                <a:hlinkClick r:id="rId4"/>
              </a:rPr>
              <a:t>U.S Department of Health and Human Services Cyberbullying</a:t>
            </a:r>
            <a:r>
              <a:rPr lang="en-US" dirty="0"/>
              <a:t> </a:t>
            </a:r>
          </a:p>
          <a:p>
            <a:pPr marL="0" indent="0">
              <a:buNone/>
            </a:pPr>
            <a:r>
              <a:rPr lang="en-US" u="sng" dirty="0">
                <a:hlinkClick r:id="rId5"/>
              </a:rPr>
              <a:t>How to be a Good Digital Parent Toolkit</a:t>
            </a:r>
            <a:r>
              <a:rPr lang="en-US" dirty="0"/>
              <a:t> </a:t>
            </a:r>
          </a:p>
          <a:p>
            <a:pPr marL="0" indent="0">
              <a:buNone/>
            </a:pPr>
            <a:r>
              <a:rPr lang="en-US" u="sng" dirty="0">
                <a:hlinkClick r:id="rId6"/>
              </a:rPr>
              <a:t>Safe and Secure Online</a:t>
            </a:r>
            <a:endParaRPr lang="en-US" dirty="0"/>
          </a:p>
          <a:p>
            <a:endParaRPr lang="en-US" dirty="0"/>
          </a:p>
          <a:p>
            <a:endParaRPr lang="en-US" dirty="0"/>
          </a:p>
        </p:txBody>
      </p:sp>
    </p:spTree>
    <p:extLst>
      <p:ext uri="{BB962C8B-B14F-4D97-AF65-F5344CB8AC3E}">
        <p14:creationId xmlns:p14="http://schemas.microsoft.com/office/powerpoint/2010/main" val="3255948093"/>
      </p:ext>
    </p:extLst>
  </p:cSld>
  <p:clrMapOvr>
    <a:masterClrMapping/>
  </p:clrMapOvr>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1022</TotalTime>
  <Words>532</Words>
  <Application>Microsoft Macintosh PowerPoint</Application>
  <PresentationFormat>On-screen Show (16:9)</PresentationFormat>
  <Paragraphs>64</Paragraphs>
  <Slides>12</Slides>
  <Notes>6</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Open Sans</vt:lpstr>
      <vt:lpstr>Arial</vt:lpstr>
      <vt:lpstr>Tranforming_Digital_Learning_final</vt:lpstr>
      <vt:lpstr>PowerPoint Presentation</vt:lpstr>
      <vt:lpstr>Learning in the Digital Age</vt:lpstr>
      <vt:lpstr>Federal Policy Shift</vt:lpstr>
      <vt:lpstr>Federal Policy Shift</vt:lpstr>
      <vt:lpstr>Federal Policy Guidance</vt:lpstr>
      <vt:lpstr>Role of Parents</vt:lpstr>
      <vt:lpstr>What is Student Data?</vt:lpstr>
      <vt:lpstr>Instructional Materials</vt:lpstr>
      <vt:lpstr>Digital Citizenship</vt:lpstr>
      <vt:lpstr>Homework Gap</vt:lpstr>
      <vt:lpstr>Student Data Privacy &amp; Security</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63</cp:revision>
  <dcterms:created xsi:type="dcterms:W3CDTF">2017-03-29T05:27:33Z</dcterms:created>
  <dcterms:modified xsi:type="dcterms:W3CDTF">2018-03-05T16:27:34Z</dcterms:modified>
</cp:coreProperties>
</file>