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2"/>
  </p:notesMasterIdLst>
  <p:sldIdLst>
    <p:sldId id="305" r:id="rId2"/>
    <p:sldId id="261" r:id="rId3"/>
    <p:sldId id="260" r:id="rId4"/>
    <p:sldId id="282" r:id="rId5"/>
    <p:sldId id="268" r:id="rId6"/>
    <p:sldId id="295" r:id="rId7"/>
    <p:sldId id="303" r:id="rId8"/>
    <p:sldId id="302" r:id="rId9"/>
    <p:sldId id="269" r:id="rId10"/>
    <p:sldId id="287" r:id="rId11"/>
    <p:sldId id="276" r:id="rId12"/>
    <p:sldId id="298" r:id="rId13"/>
    <p:sldId id="304" r:id="rId14"/>
    <p:sldId id="296" r:id="rId15"/>
    <p:sldId id="297" r:id="rId16"/>
    <p:sldId id="300" r:id="rId17"/>
    <p:sldId id="301" r:id="rId18"/>
    <p:sldId id="279" r:id="rId19"/>
    <p:sldId id="283" r:id="rId20"/>
    <p:sldId id="286"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1079" autoAdjust="0"/>
  </p:normalViewPr>
  <p:slideViewPr>
    <p:cSldViewPr snapToGrid="0" snapToObjects="1">
      <p:cViewPr varScale="1">
        <p:scale>
          <a:sx n="159" d="100"/>
          <a:sy n="159" d="100"/>
        </p:scale>
        <p:origin x="760" y="176"/>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62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 Id="rId3" Type="http://schemas.openxmlformats.org/officeDocument/2006/relationships/hyperlink" Target="https://youtu.be/clcJ_6n2qPA"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 Id="rId3" Type="http://schemas.openxmlformats.org/officeDocument/2006/relationships/hyperlink" Target="https://youtu.be/Xa0cSA57fIQ"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ptac.ed.gov/document/protecting-student-privacy-while-using-online-educational-services-training-video"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449354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Refer to FG, page 6. Share the video and then discuss using questions </a:t>
            </a:r>
          </a:p>
          <a:p>
            <a:r>
              <a:rPr lang="en-US" sz="1200" b="1" kern="1200" dirty="0">
                <a:solidFill>
                  <a:schemeClr val="tx1"/>
                </a:solidFill>
                <a:effectLst/>
                <a:latin typeface="+mn-lt"/>
                <a:ea typeface="+mn-ea"/>
                <a:cs typeface="+mn-cs"/>
              </a:rPr>
              <a:t>PTAC’s Developing a Privacy Program</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video addresses the legal and ethical requirements for student data privacy. It also discusses transparency requirements.</a:t>
            </a:r>
          </a:p>
          <a:p>
            <a:r>
              <a:rPr lang="en-US" sz="1200" kern="1200" dirty="0">
                <a:solidFill>
                  <a:schemeClr val="tx1"/>
                </a:solidFill>
                <a:effectLst/>
                <a:latin typeface="+mn-lt"/>
                <a:ea typeface="+mn-ea"/>
                <a:cs typeface="+mn-cs"/>
                <a:hlinkClick r:id="rId3"/>
              </a:rPr>
              <a:t>https://youtu.be/clcJ_6n2qPA</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2706274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171354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solidFill>
                  <a:schemeClr val="tx1"/>
                </a:solidFill>
                <a:hlinkClick r:id="rId3"/>
              </a:rPr>
              <a:t>Refer to FG, page 7. Share the video</a:t>
            </a:r>
          </a:p>
          <a:p>
            <a:r>
              <a:rPr lang="en-US" u="sng" dirty="0">
                <a:hlinkClick r:id="rId3"/>
              </a:rPr>
              <a:t>PTAC’s What Parents Need to Know about Their Student’s Data</a:t>
            </a:r>
            <a:endParaRPr lang="en-US" dirty="0"/>
          </a:p>
          <a:p>
            <a:r>
              <a:rPr lang="en-US" u="sng" dirty="0">
                <a:hlinkClick r:id="rId3"/>
              </a:rPr>
              <a:t>https://youtu.be/Xa0cSA57fIQ</a:t>
            </a:r>
            <a:endParaRPr lang="en-US" dirty="0"/>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4221430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8</a:t>
            </a:r>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2489161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2489161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a:t>
            </a:r>
          </a:p>
          <a:p>
            <a:r>
              <a:rPr lang="en-US" sz="1200" u="sng" kern="1200" dirty="0">
                <a:solidFill>
                  <a:schemeClr val="tx1"/>
                </a:solidFill>
                <a:effectLst/>
                <a:latin typeface="+mn-lt"/>
                <a:ea typeface="+mn-ea"/>
                <a:cs typeface="+mn-cs"/>
                <a:hlinkClick r:id="rId3"/>
              </a:rPr>
              <a:t>PTAC’s Protecting Student Privacy Training Video</a:t>
            </a:r>
            <a:r>
              <a:rPr lang="en-US" sz="1200" kern="1200" dirty="0">
                <a:solidFill>
                  <a:schemeClr val="tx1"/>
                </a:solidFill>
                <a:effectLst/>
                <a:latin typeface="+mn-lt"/>
                <a:ea typeface="+mn-ea"/>
                <a:cs typeface="+mn-cs"/>
              </a:rPr>
              <a:t> </a:t>
            </a:r>
            <a:r>
              <a:rPr lang="en-US" dirty="0"/>
              <a:t> </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289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The presentations should be 5-7 minutes and prepared in advance of the workshop. Additional information about presentations can be found in the Logistics resource. </a:t>
            </a:r>
            <a:endParaRPr lang="en-US" dirty="0"/>
          </a:p>
          <a:p>
            <a:r>
              <a:rPr lang="en-US" dirty="0"/>
              <a:t>Refer to FG, page 4.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88019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60679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0278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96747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1297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196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51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728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73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7809502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amilypolicy.ed.gov/ferpa-school-officials" TargetMode="External"/><Relationship Id="rId3" Type="http://schemas.openxmlformats.org/officeDocument/2006/relationships/hyperlink" Target="http://familypolicy.ed.gov/ppr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guides/childrens-internet-protection-act" TargetMode="External"/><Relationship Id="rId4" Type="http://schemas.openxmlformats.org/officeDocument/2006/relationships/hyperlink" Target="http://idea.ed.gov/" TargetMode="External"/><Relationship Id="rId1" Type="http://schemas.openxmlformats.org/officeDocument/2006/relationships/slideLayout" Target="../slideLayouts/slideLayout2.xml"/><Relationship Id="rId2" Type="http://schemas.openxmlformats.org/officeDocument/2006/relationships/hyperlink" Target="https://www.ftc.gov/tips-advice/business-center/guidance/complying-coppa-frequently-asked-question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ncsl.org/research/education/student-data-privacy.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tech.ed.gov/net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398168" y="3433011"/>
            <a:ext cx="3192379" cy="461665"/>
          </a:xfrm>
          <a:prstGeom prst="rect">
            <a:avLst/>
          </a:prstGeom>
          <a:noFill/>
        </p:spPr>
        <p:txBody>
          <a:bodyPr wrap="square" rtlCol="0">
            <a:spAutoFit/>
          </a:bodyPr>
          <a:lstStyle/>
          <a:p>
            <a:r>
              <a:rPr lang="en-US" sz="2400" b="1" dirty="0">
                <a:solidFill>
                  <a:srgbClr val="00A79D"/>
                </a:solidFill>
              </a:rPr>
              <a:t>Student Data &amp; Privacy</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xmlns="" id="{938907BF-7FE4-4017-AC54-2D0267BF3644}"/>
              </a:ext>
            </a:extLst>
          </p:cNvPr>
          <p:cNvSpPr>
            <a:spLocks noGrp="1"/>
          </p:cNvSpPr>
          <p:nvPr>
            <p:ph idx="1"/>
          </p:nvPr>
        </p:nvSpPr>
        <p:spPr/>
        <p:txBody>
          <a:bodyPr>
            <a:normAutofit fontScale="92500" lnSpcReduction="10000"/>
          </a:bodyPr>
          <a:lstStyle/>
          <a:p>
            <a:pPr lvl="0"/>
            <a:r>
              <a:rPr lang="en-US" dirty="0"/>
              <a:t>What does transparency mean to you, with regard to educational technology, privacy, and parents?  </a:t>
            </a:r>
          </a:p>
          <a:p>
            <a:pPr lvl="0"/>
            <a:r>
              <a:rPr lang="en-US" dirty="0"/>
              <a:t>How transparent is your district with regard to student data collected by the school or third parties (e.g., online educational service providers)?</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a16="http://schemas.microsoft.com/office/drawing/2014/main" xmlns="" id="{F19AA171-A631-43EA-B84C-8F8E487607BC}"/>
              </a:ext>
            </a:extLst>
          </p:cNvPr>
          <p:cNvSpPr>
            <a:spLocks noGrp="1"/>
          </p:cNvSpPr>
          <p:nvPr>
            <p:ph sz="half" idx="1"/>
          </p:nvPr>
        </p:nvSpPr>
        <p:spPr>
          <a:xfrm>
            <a:off x="457200" y="1245552"/>
            <a:ext cx="3337560" cy="3448367"/>
          </a:xfrm>
        </p:spPr>
        <p:txBody>
          <a:bodyPr>
            <a:normAutofit lnSpcReduction="10000"/>
          </a:bodyPr>
          <a:lstStyle/>
          <a:p>
            <a:r>
              <a:rPr lang="en-US" dirty="0"/>
              <a:t>Add presenter name, district/school</a:t>
            </a:r>
          </a:p>
        </p:txBody>
      </p:sp>
      <p:sp>
        <p:nvSpPr>
          <p:cNvPr id="4" name="Content Placeholder 3">
            <a:extLst>
              <a:ext uri="{FF2B5EF4-FFF2-40B4-BE49-F238E27FC236}">
                <a16:creationId xmlns:a16="http://schemas.microsoft.com/office/drawing/2014/main" xmlns="" id="{22E013F5-9D06-4F81-8E86-9E90508F6918}"/>
              </a:ext>
            </a:extLst>
          </p:cNvPr>
          <p:cNvSpPr>
            <a:spLocks noGrp="1"/>
          </p:cNvSpPr>
          <p:nvPr>
            <p:ph sz="half" idx="2"/>
          </p:nvPr>
        </p:nvSpPr>
        <p:spPr>
          <a:xfrm>
            <a:off x="4274820" y="1245552"/>
            <a:ext cx="4411980" cy="3235008"/>
          </a:xfrm>
        </p:spPr>
        <p:txBody>
          <a:bodyPr>
            <a:normAutofit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within the next quarter? </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17010-D667-45AA-8BA6-68C8FB2A36CB}"/>
              </a:ext>
            </a:extLst>
          </p:cNvPr>
          <p:cNvSpPr>
            <a:spLocks noGrp="1"/>
          </p:cNvSpPr>
          <p:nvPr>
            <p:ph type="title"/>
          </p:nvPr>
        </p:nvSpPr>
        <p:spPr/>
        <p:txBody>
          <a:bodyPr/>
          <a:lstStyle/>
          <a:p>
            <a:r>
              <a:rPr lang="en-US" dirty="0"/>
              <a:t>Federal Policies</a:t>
            </a:r>
          </a:p>
        </p:txBody>
      </p:sp>
      <p:sp>
        <p:nvSpPr>
          <p:cNvPr id="3" name="Content Placeholder 2">
            <a:extLst>
              <a:ext uri="{FF2B5EF4-FFF2-40B4-BE49-F238E27FC236}">
                <a16:creationId xmlns:a16="http://schemas.microsoft.com/office/drawing/2014/main" xmlns="" id="{19F0B2D4-F3CC-45E0-A0D9-7E63B8EADAAA}"/>
              </a:ext>
            </a:extLst>
          </p:cNvPr>
          <p:cNvSpPr>
            <a:spLocks noGrp="1"/>
          </p:cNvSpPr>
          <p:nvPr>
            <p:ph idx="1"/>
          </p:nvPr>
        </p:nvSpPr>
        <p:spPr>
          <a:xfrm>
            <a:off x="457200" y="1200150"/>
            <a:ext cx="8229600" cy="3736059"/>
          </a:xfrm>
        </p:spPr>
        <p:txBody>
          <a:bodyPr>
            <a:normAutofit fontScale="70000" lnSpcReduction="20000"/>
          </a:bodyPr>
          <a:lstStyle/>
          <a:p>
            <a:pPr marL="0" indent="0">
              <a:buNone/>
            </a:pPr>
            <a:r>
              <a:rPr lang="en-US" u="sng" dirty="0">
                <a:hlinkClick r:id="rId2"/>
              </a:rPr>
              <a:t>Family Educational Rights and Privacy Act</a:t>
            </a:r>
            <a:r>
              <a:rPr lang="en-US" dirty="0"/>
              <a:t> Affords parents the right to</a:t>
            </a:r>
          </a:p>
          <a:p>
            <a:r>
              <a:rPr lang="en-US" dirty="0"/>
              <a:t>Inspect and review their children’s education records</a:t>
            </a:r>
          </a:p>
          <a:p>
            <a:r>
              <a:rPr lang="en-US" dirty="0"/>
              <a:t>Seek to have the education records amended</a:t>
            </a:r>
          </a:p>
          <a:p>
            <a:r>
              <a:rPr lang="en-US" dirty="0"/>
              <a:t>Control over the disclosure of personally identifiable information </a:t>
            </a:r>
          </a:p>
          <a:p>
            <a:pPr marL="0" indent="0">
              <a:buNone/>
            </a:pPr>
            <a:endParaRPr lang="en-US" u="sng" dirty="0">
              <a:hlinkClick r:id="rId3"/>
            </a:endParaRPr>
          </a:p>
          <a:p>
            <a:pPr marL="0" indent="0">
              <a:buNone/>
            </a:pPr>
            <a:r>
              <a:rPr lang="en-US" u="sng" dirty="0">
                <a:hlinkClick r:id="rId3"/>
              </a:rPr>
              <a:t>The Protection of Pupil Rights Amendment</a:t>
            </a:r>
            <a:endParaRPr lang="en-US" dirty="0"/>
          </a:p>
          <a:p>
            <a:r>
              <a:rPr lang="en-US" dirty="0"/>
              <a:t>Governs the administration to students of a survey, analysis, or evaluation that reveals information concerning one or more of eight protected areas</a:t>
            </a:r>
          </a:p>
          <a:p>
            <a:pPr marL="0" indent="0">
              <a:buNone/>
            </a:pPr>
            <a:endParaRPr lang="en-US" dirty="0"/>
          </a:p>
        </p:txBody>
      </p:sp>
    </p:spTree>
    <p:extLst>
      <p:ext uri="{BB962C8B-B14F-4D97-AF65-F5344CB8AC3E}">
        <p14:creationId xmlns:p14="http://schemas.microsoft.com/office/powerpoint/2010/main" val="2741377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6714E5-0789-401D-ADFD-60C5AF3D4D2A}"/>
              </a:ext>
            </a:extLst>
          </p:cNvPr>
          <p:cNvSpPr>
            <a:spLocks noGrp="1"/>
          </p:cNvSpPr>
          <p:nvPr>
            <p:ph type="title"/>
          </p:nvPr>
        </p:nvSpPr>
        <p:spPr/>
        <p:txBody>
          <a:bodyPr/>
          <a:lstStyle/>
          <a:p>
            <a:r>
              <a:rPr lang="en-US" dirty="0"/>
              <a:t>Federal Policies</a:t>
            </a:r>
          </a:p>
        </p:txBody>
      </p:sp>
      <p:sp>
        <p:nvSpPr>
          <p:cNvPr id="3" name="Content Placeholder 2">
            <a:extLst>
              <a:ext uri="{FF2B5EF4-FFF2-40B4-BE49-F238E27FC236}">
                <a16:creationId xmlns:a16="http://schemas.microsoft.com/office/drawing/2014/main" xmlns="" id="{70059081-E74C-411D-A107-43938AE4FBC6}"/>
              </a:ext>
            </a:extLst>
          </p:cNvPr>
          <p:cNvSpPr>
            <a:spLocks noGrp="1"/>
          </p:cNvSpPr>
          <p:nvPr>
            <p:ph idx="1"/>
          </p:nvPr>
        </p:nvSpPr>
        <p:spPr/>
        <p:txBody>
          <a:bodyPr>
            <a:normAutofit fontScale="55000" lnSpcReduction="20000"/>
          </a:bodyPr>
          <a:lstStyle/>
          <a:p>
            <a:pPr marL="0" indent="0">
              <a:buNone/>
            </a:pPr>
            <a:r>
              <a:rPr lang="en-US" u="sng" dirty="0">
                <a:hlinkClick r:id="rId2"/>
              </a:rPr>
              <a:t>Children’s Online Privacy Protection Act (COPPA)</a:t>
            </a:r>
            <a:r>
              <a:rPr lang="en-US" dirty="0"/>
              <a:t> (15 U.S.C. § 6501–6505) governs online collection of personal information from children under age 13.</a:t>
            </a:r>
          </a:p>
          <a:p>
            <a:endParaRPr lang="en-US" dirty="0"/>
          </a:p>
          <a:p>
            <a:pPr marL="0" indent="0">
              <a:buNone/>
            </a:pPr>
            <a:r>
              <a:rPr lang="en-US" u="sng" dirty="0">
                <a:hlinkClick r:id="rId3"/>
              </a:rPr>
              <a:t>Children’s Internet Protection Act (CIPA)</a:t>
            </a:r>
            <a:r>
              <a:rPr lang="en-US" dirty="0"/>
              <a:t> (47 U.S.C. § 254) requirements on schools or libraries that receive E-rate discounts for internet access. </a:t>
            </a:r>
          </a:p>
          <a:p>
            <a:r>
              <a:rPr lang="en-US" dirty="0"/>
              <a:t>Certify that they have an internet safety policy</a:t>
            </a:r>
          </a:p>
          <a:p>
            <a:r>
              <a:rPr lang="en-US" dirty="0"/>
              <a:t>Protection measures must block or filter internet access to pictures that are obscene, pornographic, or harmful to minors</a:t>
            </a:r>
          </a:p>
          <a:p>
            <a:r>
              <a:rPr lang="en-US" dirty="0"/>
              <a:t>Monitor online activities of minors. </a:t>
            </a:r>
          </a:p>
          <a:p>
            <a:pPr marL="0" indent="0">
              <a:buNone/>
            </a:pPr>
            <a:r>
              <a:rPr lang="en-US" dirty="0"/>
              <a:t> </a:t>
            </a:r>
          </a:p>
          <a:p>
            <a:pPr marL="0" indent="0">
              <a:buNone/>
            </a:pPr>
            <a:r>
              <a:rPr lang="en-US" u="sng" dirty="0">
                <a:hlinkClick r:id="rId4"/>
              </a:rPr>
              <a:t>IDEA</a:t>
            </a:r>
            <a:r>
              <a:rPr lang="en-US" dirty="0"/>
              <a:t> also provides confidentiality protections and often additionally will protect information for students with disabilities.</a:t>
            </a:r>
          </a:p>
          <a:p>
            <a:endParaRPr lang="en-US" dirty="0"/>
          </a:p>
        </p:txBody>
      </p:sp>
    </p:spTree>
    <p:extLst>
      <p:ext uri="{BB962C8B-B14F-4D97-AF65-F5344CB8AC3E}">
        <p14:creationId xmlns:p14="http://schemas.microsoft.com/office/powerpoint/2010/main" val="2355344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37CACCB2-CD47-4E28-944E-C369272A448E}"/>
              </a:ext>
            </a:extLst>
          </p:cNvPr>
          <p:cNvSpPr>
            <a:spLocks noGrp="1"/>
          </p:cNvSpPr>
          <p:nvPr>
            <p:ph type="title"/>
          </p:nvPr>
        </p:nvSpPr>
        <p:spPr/>
        <p:txBody>
          <a:bodyPr/>
          <a:lstStyle/>
          <a:p>
            <a:r>
              <a:rPr lang="en-US" dirty="0"/>
              <a:t>State Policies</a:t>
            </a:r>
          </a:p>
        </p:txBody>
      </p:sp>
      <p:sp>
        <p:nvSpPr>
          <p:cNvPr id="7" name="Content Placeholder 6">
            <a:extLst>
              <a:ext uri="{FF2B5EF4-FFF2-40B4-BE49-F238E27FC236}">
                <a16:creationId xmlns:a16="http://schemas.microsoft.com/office/drawing/2014/main" xmlns="" id="{B3C95364-B989-43AE-95A8-4E54A5564BEA}"/>
              </a:ext>
            </a:extLst>
          </p:cNvPr>
          <p:cNvSpPr>
            <a:spLocks noGrp="1"/>
          </p:cNvSpPr>
          <p:nvPr>
            <p:ph idx="1"/>
          </p:nvPr>
        </p:nvSpPr>
        <p:spPr/>
        <p:txBody>
          <a:bodyPr>
            <a:normAutofit fontScale="92500" lnSpcReduction="20000"/>
          </a:bodyPr>
          <a:lstStyle/>
          <a:p>
            <a:r>
              <a:rPr lang="en-US" sz="3000" dirty="0"/>
              <a:t>Many states have student data privacy legislation </a:t>
            </a:r>
          </a:p>
          <a:p>
            <a:r>
              <a:rPr lang="en-US" sz="3000" dirty="0"/>
              <a:t>Review your state laws for updates and additional laws on student data privacy</a:t>
            </a:r>
          </a:p>
          <a:p>
            <a:r>
              <a:rPr lang="en-US" sz="3000" dirty="0"/>
              <a:t>National Conference of State Legislatures has up to date information </a:t>
            </a:r>
            <a:r>
              <a:rPr lang="en-US" sz="3000" u="sng" dirty="0">
                <a:hlinkClick r:id="rId3"/>
              </a:rPr>
              <a:t>http://www.ncsl.org/research/education/student-data-privacy.aspx</a:t>
            </a:r>
            <a:r>
              <a:rPr lang="en-US" sz="3000" dirty="0"/>
              <a:t> </a:t>
            </a:r>
          </a:p>
          <a:p>
            <a:endParaRPr lang="en-US" dirty="0"/>
          </a:p>
        </p:txBody>
      </p:sp>
    </p:spTree>
    <p:extLst>
      <p:ext uri="{BB962C8B-B14F-4D97-AF65-F5344CB8AC3E}">
        <p14:creationId xmlns:p14="http://schemas.microsoft.com/office/powerpoint/2010/main" val="3624269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B4D67D-BAF6-47F7-9700-90DF046CCDED}"/>
              </a:ext>
            </a:extLst>
          </p:cNvPr>
          <p:cNvSpPr>
            <a:spLocks noGrp="1"/>
          </p:cNvSpPr>
          <p:nvPr>
            <p:ph type="title"/>
          </p:nvPr>
        </p:nvSpPr>
        <p:spPr/>
        <p:txBody>
          <a:bodyPr/>
          <a:lstStyle/>
          <a:p>
            <a:r>
              <a:rPr lang="en-US" dirty="0"/>
              <a:t>Developing a Privacy Program</a:t>
            </a:r>
          </a:p>
        </p:txBody>
      </p:sp>
      <p:sp>
        <p:nvSpPr>
          <p:cNvPr id="3" name="Content Placeholder 2">
            <a:extLst>
              <a:ext uri="{FF2B5EF4-FFF2-40B4-BE49-F238E27FC236}">
                <a16:creationId xmlns:a16="http://schemas.microsoft.com/office/drawing/2014/main" xmlns="" id="{0EFAAC89-84BF-442E-9BE7-E3416EB8BA4A}"/>
              </a:ext>
            </a:extLst>
          </p:cNvPr>
          <p:cNvSpPr>
            <a:spLocks noGrp="1"/>
          </p:cNvSpPr>
          <p:nvPr>
            <p:ph idx="1"/>
          </p:nvPr>
        </p:nvSpPr>
        <p:spPr/>
        <p:txBody>
          <a:bodyPr>
            <a:normAutofit fontScale="70000" lnSpcReduction="20000"/>
          </a:bodyPr>
          <a:lstStyle/>
          <a:p>
            <a:pPr lvl="0"/>
            <a:r>
              <a:rPr lang="en-US" dirty="0"/>
              <a:t>What do you know about your school’s privacy program?</a:t>
            </a:r>
          </a:p>
          <a:p>
            <a:pPr lvl="0"/>
            <a:r>
              <a:rPr lang="en-US" dirty="0"/>
              <a:t>Do you know what your state student privacy statute requires?</a:t>
            </a:r>
          </a:p>
          <a:p>
            <a:pPr lvl="0"/>
            <a:r>
              <a:rPr lang="en-US" dirty="0"/>
              <a:t>Do your students and families understand their rights and responsibilities concerning data collection? </a:t>
            </a:r>
          </a:p>
          <a:p>
            <a:pPr lvl="0"/>
            <a:r>
              <a:rPr lang="en-US" dirty="0"/>
              <a:t>How are you protecting your students and families?</a:t>
            </a:r>
          </a:p>
          <a:p>
            <a:pPr lvl="0"/>
            <a:r>
              <a:rPr lang="en-US" dirty="0"/>
              <a:t>Does your district have policies or procedures in place for reviewing third party agreements for compliance around use, protection (data security) and destruction of student personally identifiable data?  </a:t>
            </a:r>
          </a:p>
          <a:p>
            <a:endParaRPr lang="en-US" dirty="0"/>
          </a:p>
        </p:txBody>
      </p:sp>
    </p:spTree>
    <p:extLst>
      <p:ext uri="{BB962C8B-B14F-4D97-AF65-F5344CB8AC3E}">
        <p14:creationId xmlns:p14="http://schemas.microsoft.com/office/powerpoint/2010/main" val="169849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9670F-30E6-4062-85CC-679D59C4CCF0}"/>
              </a:ext>
            </a:extLst>
          </p:cNvPr>
          <p:cNvSpPr>
            <a:spLocks noGrp="1"/>
          </p:cNvSpPr>
          <p:nvPr>
            <p:ph type="title"/>
          </p:nvPr>
        </p:nvSpPr>
        <p:spPr/>
        <p:txBody>
          <a:bodyPr/>
          <a:lstStyle/>
          <a:p>
            <a:r>
              <a:rPr lang="en-US" dirty="0"/>
              <a:t>Strengths &amp; Challenges</a:t>
            </a:r>
          </a:p>
        </p:txBody>
      </p:sp>
      <p:sp>
        <p:nvSpPr>
          <p:cNvPr id="3" name="Content Placeholder 2">
            <a:extLst>
              <a:ext uri="{FF2B5EF4-FFF2-40B4-BE49-F238E27FC236}">
                <a16:creationId xmlns:a16="http://schemas.microsoft.com/office/drawing/2014/main" xmlns="" id="{7790102F-C6D2-486C-A0D9-2FF03A3085A1}"/>
              </a:ext>
            </a:extLst>
          </p:cNvPr>
          <p:cNvSpPr>
            <a:spLocks noGrp="1"/>
          </p:cNvSpPr>
          <p:nvPr>
            <p:ph idx="1"/>
          </p:nvPr>
        </p:nvSpPr>
        <p:spPr/>
        <p:txBody>
          <a:bodyPr>
            <a:normAutofit fontScale="70000" lnSpcReduction="20000"/>
          </a:bodyPr>
          <a:lstStyle/>
          <a:p>
            <a:pPr lvl="0"/>
            <a:r>
              <a:rPr lang="en-US" dirty="0"/>
              <a:t>How is your school/district incorporating educational technology into the privacy program? </a:t>
            </a:r>
          </a:p>
          <a:p>
            <a:pPr lvl="0"/>
            <a:r>
              <a:rPr lang="en-US" dirty="0"/>
              <a:t>What are your greatest strengths in protecting student privacy when using educational technology?</a:t>
            </a:r>
          </a:p>
          <a:p>
            <a:pPr lvl="0"/>
            <a:r>
              <a:rPr lang="en-US" dirty="0"/>
              <a:t>What are areas of growth? </a:t>
            </a:r>
          </a:p>
          <a:p>
            <a:pPr lvl="0"/>
            <a:r>
              <a:rPr lang="en-US" dirty="0"/>
              <a:t>How do you inform staff about changes in privacy policies?</a:t>
            </a:r>
          </a:p>
          <a:p>
            <a:pPr lvl="0"/>
            <a:r>
              <a:rPr lang="en-US" dirty="0"/>
              <a:t>Do you offer annual training for new staff? If not, how would you go about setting one up?</a:t>
            </a:r>
          </a:p>
          <a:p>
            <a:pPr lvl="0"/>
            <a:r>
              <a:rPr lang="en-US" dirty="0"/>
              <a:t>How is privacy information communicated to students?</a:t>
            </a:r>
          </a:p>
          <a:p>
            <a:endParaRPr lang="en-US" dirty="0"/>
          </a:p>
        </p:txBody>
      </p:sp>
    </p:spTree>
    <p:extLst>
      <p:ext uri="{BB962C8B-B14F-4D97-AF65-F5344CB8AC3E}">
        <p14:creationId xmlns:p14="http://schemas.microsoft.com/office/powerpoint/2010/main" val="2720113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915C35-4E27-48AD-AF1E-423D9289DC55}"/>
              </a:ext>
            </a:extLst>
          </p:cNvPr>
          <p:cNvSpPr>
            <a:spLocks noGrp="1"/>
          </p:cNvSpPr>
          <p:nvPr>
            <p:ph type="title"/>
          </p:nvPr>
        </p:nvSpPr>
        <p:spPr/>
        <p:txBody>
          <a:bodyPr/>
          <a:lstStyle/>
          <a:p>
            <a:r>
              <a:rPr lang="en-US" dirty="0"/>
              <a:t>Parent Engagement</a:t>
            </a:r>
          </a:p>
        </p:txBody>
      </p:sp>
      <p:sp>
        <p:nvSpPr>
          <p:cNvPr id="3" name="Content Placeholder 2">
            <a:extLst>
              <a:ext uri="{FF2B5EF4-FFF2-40B4-BE49-F238E27FC236}">
                <a16:creationId xmlns:a16="http://schemas.microsoft.com/office/drawing/2014/main" xmlns="" id="{6F0AD264-DB83-42B3-AFB4-DD6242D2AB29}"/>
              </a:ext>
            </a:extLst>
          </p:cNvPr>
          <p:cNvSpPr>
            <a:spLocks noGrp="1"/>
          </p:cNvSpPr>
          <p:nvPr>
            <p:ph idx="1"/>
          </p:nvPr>
        </p:nvSpPr>
        <p:spPr/>
        <p:txBody>
          <a:bodyPr>
            <a:normAutofit fontScale="92500"/>
          </a:bodyPr>
          <a:lstStyle/>
          <a:p>
            <a:pPr lvl="0"/>
            <a:r>
              <a:rPr lang="en-US" dirty="0"/>
              <a:t>How are parents involved in your school or district’s privacy program?</a:t>
            </a:r>
          </a:p>
          <a:p>
            <a:pPr lvl="0"/>
            <a:r>
              <a:rPr lang="en-US" dirty="0"/>
              <a:t>How are parents informed about technology that collects data about their children? </a:t>
            </a:r>
          </a:p>
          <a:p>
            <a:pPr lvl="0"/>
            <a:r>
              <a:rPr lang="en-US" dirty="0"/>
              <a:t>How can you improve communication with parents about student data?</a:t>
            </a:r>
          </a:p>
          <a:p>
            <a:endParaRPr lang="en-US" dirty="0"/>
          </a:p>
        </p:txBody>
      </p:sp>
    </p:spTree>
    <p:extLst>
      <p:ext uri="{BB962C8B-B14F-4D97-AF65-F5344CB8AC3E}">
        <p14:creationId xmlns:p14="http://schemas.microsoft.com/office/powerpoint/2010/main" val="2373099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a16="http://schemas.microsoft.com/office/drawing/2014/main" xmlns=""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b="1" dirty="0"/>
              <a:t>Two Stars and a Wish Activity</a:t>
            </a:r>
            <a:endParaRPr lang="en-US" dirty="0"/>
          </a:p>
          <a:p>
            <a:pPr lvl="0"/>
            <a:r>
              <a:rPr lang="en-US" dirty="0"/>
              <a:t>Share two things your school/district is doing well related to student data privacy.</a:t>
            </a:r>
          </a:p>
          <a:p>
            <a:r>
              <a:rPr lang="en-US" dirty="0"/>
              <a:t>Share one thing you plan to work on based on your return to the office</a:t>
            </a:r>
          </a:p>
          <a:p>
            <a:pPr marL="0" indent="0">
              <a:buNone/>
            </a:pPr>
            <a:endParaRPr lang="en-US" dirty="0"/>
          </a:p>
        </p:txBody>
      </p:sp>
      <p:pic>
        <p:nvPicPr>
          <p:cNvPr id="10" name="Content Placeholder 9">
            <a:extLst>
              <a:ext uri="{FF2B5EF4-FFF2-40B4-BE49-F238E27FC236}">
                <a16:creationId xmlns:a16="http://schemas.microsoft.com/office/drawing/2014/main" xmlns=""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26605" y="1527969"/>
            <a:ext cx="1828800" cy="1828800"/>
          </a:xfrm>
        </p:spPr>
      </p:pic>
    </p:spTree>
    <p:extLst>
      <p:ext uri="{BB962C8B-B14F-4D97-AF65-F5344CB8AC3E}">
        <p14:creationId xmlns:p14="http://schemas.microsoft.com/office/powerpoint/2010/main" val="76963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a16="http://schemas.microsoft.com/office/drawing/2014/main" xmlns=""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xmlns="" id="{261806EE-9370-4191-8586-1AE771E35548}"/>
              </a:ext>
            </a:extLst>
          </p:cNvPr>
          <p:cNvSpPr>
            <a:spLocks noGrp="1"/>
          </p:cNvSpPr>
          <p:nvPr>
            <p:ph idx="1"/>
          </p:nvPr>
        </p:nvSpPr>
        <p:spPr/>
        <p:txBody>
          <a:bodyPr>
            <a:normAutofit fontScale="77500" lnSpcReduction="20000"/>
          </a:bodyPr>
          <a:lstStyle/>
          <a:p>
            <a:r>
              <a:rPr lang="en-US" dirty="0"/>
              <a:t>Welcome &amp; Introductions</a:t>
            </a:r>
          </a:p>
          <a:p>
            <a:r>
              <a:rPr lang="en-US" dirty="0"/>
              <a:t>Background</a:t>
            </a:r>
          </a:p>
          <a:p>
            <a:r>
              <a:rPr lang="en-US" dirty="0"/>
              <a:t>Exemplar Rapid Fire Presentations</a:t>
            </a:r>
          </a:p>
          <a:p>
            <a:r>
              <a:rPr lang="en-US" dirty="0"/>
              <a:t>Policies</a:t>
            </a:r>
          </a:p>
          <a:p>
            <a:r>
              <a:rPr lang="en-US" dirty="0"/>
              <a:t>Establishing a Student Data Privacy Program</a:t>
            </a:r>
          </a:p>
          <a:p>
            <a:r>
              <a:rPr lang="en-US" dirty="0"/>
              <a:t>Strengths &amp; Challenges</a:t>
            </a:r>
          </a:p>
          <a:p>
            <a:r>
              <a:rPr lang="en-US" dirty="0"/>
              <a:t>Parent Engagement</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lstStyle/>
          <a:p>
            <a:r>
              <a:rPr lang="en-US" dirty="0"/>
              <a:t>Opportunity to check in and discuss current student data privacy practices</a:t>
            </a:r>
          </a:p>
          <a:p>
            <a:r>
              <a:rPr lang="en-US" dirty="0"/>
              <a:t>To identify areas for improvement.</a:t>
            </a:r>
          </a:p>
          <a:p>
            <a:pPr marL="0" indent="0">
              <a:buNone/>
            </a:pPr>
            <a:endParaRPr lang="en-US" dirty="0"/>
          </a:p>
        </p:txBody>
      </p:sp>
      <p:pic>
        <p:nvPicPr>
          <p:cNvPr id="6" name="Content Placeholder 5">
            <a:extLst>
              <a:ext uri="{FF2B5EF4-FFF2-40B4-BE49-F238E27FC236}">
                <a16:creationId xmlns:a16="http://schemas.microsoft.com/office/drawing/2014/main" xmlns="" id="{0A2E09BF-7A63-4CD9-A5BD-583B65DF6725}"/>
              </a:ext>
            </a:extLst>
          </p:cNvPr>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5309937" y="3093035"/>
            <a:ext cx="1828800" cy="1828800"/>
          </a:xfr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20000"/>
          </a:bodyPr>
          <a:lstStyle/>
          <a:p>
            <a:pPr lvl="0"/>
            <a:r>
              <a:rPr lang="en-US" sz="2600" dirty="0"/>
              <a:t>Learn more about data privacy </a:t>
            </a:r>
          </a:p>
          <a:p>
            <a:pPr lvl="0"/>
            <a:r>
              <a:rPr lang="en-US" sz="2600" dirty="0"/>
              <a:t>Collaborate with colleagues to learn the current status of privacy programs </a:t>
            </a:r>
          </a:p>
          <a:p>
            <a:pPr lvl="0"/>
            <a:r>
              <a:rPr lang="en-US" sz="2600" dirty="0"/>
              <a:t>Assess the strengths and challenges of your school’s privacy program</a:t>
            </a:r>
          </a:p>
          <a:p>
            <a:pPr lvl="0"/>
            <a:r>
              <a:rPr lang="en-US" sz="2600" dirty="0"/>
              <a:t>Explore ways to engage parents</a:t>
            </a:r>
          </a:p>
          <a:p>
            <a:pPr lvl="0"/>
            <a:r>
              <a:rPr lang="en-US" sz="2600" dirty="0"/>
              <a:t>Acquire resources supporting student data privacy</a:t>
            </a:r>
          </a:p>
          <a:p>
            <a:pPr lvl="0"/>
            <a:r>
              <a:rPr lang="en-US" sz="2600"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D7298-9F56-4C7D-800E-29A7FCDB020E}"/>
              </a:ext>
            </a:extLst>
          </p:cNvPr>
          <p:cNvSpPr>
            <a:spLocks noGrp="1"/>
          </p:cNvSpPr>
          <p:nvPr>
            <p:ph type="title"/>
          </p:nvPr>
        </p:nvSpPr>
        <p:spPr/>
        <p:txBody>
          <a:bodyPr>
            <a:normAutofit/>
          </a:bodyPr>
          <a:lstStyle/>
          <a:p>
            <a:r>
              <a:rPr lang="en-US" dirty="0"/>
              <a:t>What is Important to You?</a:t>
            </a:r>
          </a:p>
        </p:txBody>
      </p:sp>
      <p:pic>
        <p:nvPicPr>
          <p:cNvPr id="5" name="Content Placeholder 4">
            <a:extLst>
              <a:ext uri="{FF2B5EF4-FFF2-40B4-BE49-F238E27FC236}">
                <a16:creationId xmlns:a16="http://schemas.microsoft.com/office/drawing/2014/main" xmlns=""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a16="http://schemas.microsoft.com/office/drawing/2014/main" xmlns="" id="{298A9B94-6CC0-431C-83F4-D3BC4ED6F745}"/>
              </a:ext>
            </a:extLst>
          </p:cNvPr>
          <p:cNvSpPr>
            <a:spLocks noGrp="1"/>
          </p:cNvSpPr>
          <p:nvPr>
            <p:ph sz="half" idx="2"/>
          </p:nvPr>
        </p:nvSpPr>
        <p:spPr>
          <a:xfrm>
            <a:off x="2910840" y="1623060"/>
            <a:ext cx="5775960" cy="3202940"/>
          </a:xfrm>
        </p:spPr>
        <p:txBody>
          <a:bodyPr>
            <a:normAutofit fontScale="92500" lnSpcReduction="20000"/>
          </a:bodyPr>
          <a:lstStyle/>
          <a:p>
            <a:pPr marL="0" indent="0">
              <a:buNone/>
            </a:pPr>
            <a:r>
              <a:rPr lang="en-US" dirty="0"/>
              <a:t>Personal Data Inventory</a:t>
            </a:r>
          </a:p>
          <a:p>
            <a:r>
              <a:rPr lang="en-US" dirty="0"/>
              <a:t>Share your name, title, school or district and how many different online accounts you personally have for the following: </a:t>
            </a:r>
          </a:p>
          <a:p>
            <a:pPr lvl="1"/>
            <a:r>
              <a:rPr lang="en-US" dirty="0"/>
              <a:t>Social Media</a:t>
            </a:r>
          </a:p>
          <a:p>
            <a:pPr lvl="1"/>
            <a:r>
              <a:rPr lang="en-US" dirty="0"/>
              <a:t>Personal Finances</a:t>
            </a:r>
          </a:p>
          <a:p>
            <a:pPr lvl="1"/>
            <a:r>
              <a:rPr lang="en-US" dirty="0"/>
              <a:t>Work Place</a:t>
            </a:r>
          </a:p>
          <a:p>
            <a:pPr lvl="1"/>
            <a:r>
              <a:rPr lang="en-US" dirty="0"/>
              <a:t>Email</a:t>
            </a:r>
          </a:p>
        </p:txBody>
      </p:sp>
    </p:spTree>
    <p:extLst>
      <p:ext uri="{BB962C8B-B14F-4D97-AF65-F5344CB8AC3E}">
        <p14:creationId xmlns:p14="http://schemas.microsoft.com/office/powerpoint/2010/main" val="335238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F4583-2757-4E64-AA42-72A9601299CE}"/>
              </a:ext>
            </a:extLst>
          </p:cNvPr>
          <p:cNvSpPr>
            <a:spLocks noGrp="1"/>
          </p:cNvSpPr>
          <p:nvPr>
            <p:ph type="title"/>
          </p:nvPr>
        </p:nvSpPr>
        <p:spPr/>
        <p:txBody>
          <a:bodyPr/>
          <a:lstStyle/>
          <a:p>
            <a:r>
              <a:rPr lang="en-US"/>
              <a:t>Overview</a:t>
            </a:r>
            <a:endParaRPr lang="en-US" dirty="0"/>
          </a:p>
        </p:txBody>
      </p:sp>
      <p:sp>
        <p:nvSpPr>
          <p:cNvPr id="3" name="Content Placeholder 2">
            <a:extLst>
              <a:ext uri="{FF2B5EF4-FFF2-40B4-BE49-F238E27FC236}">
                <a16:creationId xmlns:a16="http://schemas.microsoft.com/office/drawing/2014/main" xmlns="" id="{BA1397BD-3F7E-4D05-8E87-8F0B93534278}"/>
              </a:ext>
            </a:extLst>
          </p:cNvPr>
          <p:cNvSpPr>
            <a:spLocks noGrp="1"/>
          </p:cNvSpPr>
          <p:nvPr>
            <p:ph idx="1"/>
          </p:nvPr>
        </p:nvSpPr>
        <p:spPr/>
        <p:txBody>
          <a:bodyPr>
            <a:normAutofit fontScale="92500"/>
          </a:bodyPr>
          <a:lstStyle/>
          <a:p>
            <a:pPr marL="0" indent="0">
              <a:buNone/>
            </a:pPr>
            <a:r>
              <a:rPr lang="en-US" dirty="0">
                <a:hlinkClick r:id="rId3"/>
              </a:rPr>
              <a:t>National Education Technology Plan</a:t>
            </a:r>
            <a:r>
              <a:rPr lang="en-US" dirty="0"/>
              <a:t> </a:t>
            </a:r>
          </a:p>
          <a:p>
            <a:r>
              <a:rPr lang="en-US" dirty="0"/>
              <a:t>Use of student data is crucial for personalized learning and continuous improvement </a:t>
            </a:r>
          </a:p>
          <a:p>
            <a:r>
              <a:rPr lang="en-US" dirty="0"/>
              <a:t>Consider how data privacy, confidentiality, and security practices affect students</a:t>
            </a:r>
          </a:p>
        </p:txBody>
      </p:sp>
    </p:spTree>
    <p:extLst>
      <p:ext uri="{BB962C8B-B14F-4D97-AF65-F5344CB8AC3E}">
        <p14:creationId xmlns:p14="http://schemas.microsoft.com/office/powerpoint/2010/main" val="228404938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F4583-2757-4E64-AA42-72A9601299CE}"/>
              </a:ext>
            </a:extLst>
          </p:cNvPr>
          <p:cNvSpPr>
            <a:spLocks noGrp="1"/>
          </p:cNvSpPr>
          <p:nvPr>
            <p:ph type="title"/>
          </p:nvPr>
        </p:nvSpPr>
        <p:spPr/>
        <p:txBody>
          <a:bodyPr/>
          <a:lstStyle/>
          <a:p>
            <a:r>
              <a:rPr lang="en-US"/>
              <a:t>Overview</a:t>
            </a:r>
            <a:endParaRPr lang="en-US" dirty="0"/>
          </a:p>
        </p:txBody>
      </p:sp>
      <p:sp>
        <p:nvSpPr>
          <p:cNvPr id="3" name="Content Placeholder 2">
            <a:extLst>
              <a:ext uri="{FF2B5EF4-FFF2-40B4-BE49-F238E27FC236}">
                <a16:creationId xmlns:a16="http://schemas.microsoft.com/office/drawing/2014/main" xmlns="" id="{BA1397BD-3F7E-4D05-8E87-8F0B93534278}"/>
              </a:ext>
            </a:extLst>
          </p:cNvPr>
          <p:cNvSpPr>
            <a:spLocks noGrp="1"/>
          </p:cNvSpPr>
          <p:nvPr>
            <p:ph idx="1"/>
          </p:nvPr>
        </p:nvSpPr>
        <p:spPr/>
        <p:txBody>
          <a:bodyPr>
            <a:normAutofit fontScale="92500" lnSpcReduction="10000"/>
          </a:bodyPr>
          <a:lstStyle/>
          <a:p>
            <a:r>
              <a:rPr lang="en-US" dirty="0"/>
              <a:t>Students and parents understand their rights and responsibilities concerning data collection </a:t>
            </a:r>
          </a:p>
          <a:p>
            <a:r>
              <a:rPr lang="en-US" dirty="0"/>
              <a:t>District policies regarding who has access to student data</a:t>
            </a:r>
          </a:p>
          <a:p>
            <a:r>
              <a:rPr lang="en-US" dirty="0"/>
              <a:t>District policy for reviewing third party agreements</a:t>
            </a:r>
          </a:p>
          <a:p>
            <a:pPr marL="0" indent="0">
              <a:buNone/>
            </a:pPr>
            <a:endParaRPr lang="en-US" dirty="0"/>
          </a:p>
        </p:txBody>
      </p:sp>
    </p:spTree>
    <p:extLst>
      <p:ext uri="{BB962C8B-B14F-4D97-AF65-F5344CB8AC3E}">
        <p14:creationId xmlns:p14="http://schemas.microsoft.com/office/powerpoint/2010/main" val="2284049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FEDD12-2D0B-4088-92FD-16D54C427F81}"/>
              </a:ext>
            </a:extLst>
          </p:cNvPr>
          <p:cNvSpPr>
            <a:spLocks noGrp="1"/>
          </p:cNvSpPr>
          <p:nvPr>
            <p:ph type="title"/>
          </p:nvPr>
        </p:nvSpPr>
        <p:spPr/>
        <p:txBody>
          <a:bodyPr/>
          <a:lstStyle/>
          <a:p>
            <a:r>
              <a:rPr lang="en-US" dirty="0"/>
              <a:t>Privacy Technical Assistance Center</a:t>
            </a:r>
          </a:p>
        </p:txBody>
      </p:sp>
      <p:sp>
        <p:nvSpPr>
          <p:cNvPr id="3" name="Content Placeholder 2">
            <a:extLst>
              <a:ext uri="{FF2B5EF4-FFF2-40B4-BE49-F238E27FC236}">
                <a16:creationId xmlns:a16="http://schemas.microsoft.com/office/drawing/2014/main" xmlns="" id="{1E336A7A-AFDA-40CD-84BF-984621E6836A}"/>
              </a:ext>
            </a:extLst>
          </p:cNvPr>
          <p:cNvSpPr>
            <a:spLocks noGrp="1"/>
          </p:cNvSpPr>
          <p:nvPr>
            <p:ph idx="1"/>
          </p:nvPr>
        </p:nvSpPr>
        <p:spPr/>
        <p:txBody>
          <a:bodyPr>
            <a:normAutofit/>
          </a:bodyPr>
          <a:lstStyle/>
          <a:p>
            <a:r>
              <a:rPr lang="en-US" dirty="0"/>
              <a:t>“One-stop” resource for education stakeholders </a:t>
            </a:r>
          </a:p>
          <a:p>
            <a:r>
              <a:rPr lang="en-US" dirty="0"/>
              <a:t>Learn about data privacy, confidentiality, and security practices </a:t>
            </a:r>
          </a:p>
          <a:p>
            <a:r>
              <a:rPr lang="en-US" dirty="0"/>
              <a:t>Resources include training materials and direct assistance</a:t>
            </a:r>
          </a:p>
        </p:txBody>
      </p:sp>
    </p:spTree>
    <p:extLst>
      <p:ext uri="{BB962C8B-B14F-4D97-AF65-F5344CB8AC3E}">
        <p14:creationId xmlns:p14="http://schemas.microsoft.com/office/powerpoint/2010/main" val="404674296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E110C-B894-4318-989B-438E4CFF24E2}"/>
              </a:ext>
            </a:extLst>
          </p:cNvPr>
          <p:cNvSpPr>
            <a:spLocks noGrp="1"/>
          </p:cNvSpPr>
          <p:nvPr>
            <p:ph type="title"/>
          </p:nvPr>
        </p:nvSpPr>
        <p:spPr/>
        <p:txBody>
          <a:bodyPr>
            <a:normAutofit/>
          </a:bodyPr>
          <a:lstStyle/>
          <a:p>
            <a:r>
              <a:rPr lang="en-US" dirty="0"/>
              <a:t>Protecting Student Privacy</a:t>
            </a:r>
          </a:p>
        </p:txBody>
      </p:sp>
    </p:spTree>
    <p:extLst>
      <p:ext uri="{BB962C8B-B14F-4D97-AF65-F5344CB8AC3E}">
        <p14:creationId xmlns:p14="http://schemas.microsoft.com/office/powerpoint/2010/main" val="690150260"/>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1910</TotalTime>
  <Words>1052</Words>
  <Application>Microsoft Macintosh PowerPoint</Application>
  <PresentationFormat>On-screen Show (16:9)</PresentationFormat>
  <Paragraphs>136</Paragraphs>
  <Slides>20</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Open Sans</vt:lpstr>
      <vt:lpstr>Arial</vt:lpstr>
      <vt:lpstr>Tranforming_Digital_Learning_final</vt:lpstr>
      <vt:lpstr>PowerPoint Presentation</vt:lpstr>
      <vt:lpstr>Session Overview</vt:lpstr>
      <vt:lpstr>Purpose of the Workshop</vt:lpstr>
      <vt:lpstr>Objectives</vt:lpstr>
      <vt:lpstr>What is Important to You?</vt:lpstr>
      <vt:lpstr>Overview</vt:lpstr>
      <vt:lpstr>Overview</vt:lpstr>
      <vt:lpstr>Privacy Technical Assistance Center</vt:lpstr>
      <vt:lpstr>Protecting Student Privacy</vt:lpstr>
      <vt:lpstr>Discussion Questions</vt:lpstr>
      <vt:lpstr>Exemplar Rapid Fire Presentations</vt:lpstr>
      <vt:lpstr>Federal Policies</vt:lpstr>
      <vt:lpstr>Federal Policies</vt:lpstr>
      <vt:lpstr>State Policies</vt:lpstr>
      <vt:lpstr>Developing a Privacy Program</vt:lpstr>
      <vt:lpstr>Strengths &amp; Challenges</vt:lpstr>
      <vt:lpstr>Parent Engagement</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62</cp:revision>
  <dcterms:created xsi:type="dcterms:W3CDTF">2017-03-29T05:27:33Z</dcterms:created>
  <dcterms:modified xsi:type="dcterms:W3CDTF">2018-03-05T16:08:15Z</dcterms:modified>
</cp:coreProperties>
</file>