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19"/>
  </p:notesMasterIdLst>
  <p:sldIdLst>
    <p:sldId id="303" r:id="rId2"/>
    <p:sldId id="261" r:id="rId3"/>
    <p:sldId id="260" r:id="rId4"/>
    <p:sldId id="282" r:id="rId5"/>
    <p:sldId id="268" r:id="rId6"/>
    <p:sldId id="295" r:id="rId7"/>
    <p:sldId id="299" r:id="rId8"/>
    <p:sldId id="300" r:id="rId9"/>
    <p:sldId id="298" r:id="rId10"/>
    <p:sldId id="287" r:id="rId11"/>
    <p:sldId id="275" r:id="rId12"/>
    <p:sldId id="277" r:id="rId13"/>
    <p:sldId id="301" r:id="rId14"/>
    <p:sldId id="302" r:id="rId15"/>
    <p:sldId id="279" r:id="rId16"/>
    <p:sldId id="283" r:id="rId17"/>
    <p:sldId id="286" r:id="rId1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nn Angela" initials="" lastIdx="2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79D"/>
    <a:srgbClr val="4B4E53"/>
    <a:srgbClr val="E75200"/>
    <a:srgbClr val="29417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14" autoAdjust="0"/>
    <p:restoredTop sz="91079" autoAdjust="0"/>
  </p:normalViewPr>
  <p:slideViewPr>
    <p:cSldViewPr snapToGrid="0" snapToObjects="1">
      <p:cViewPr varScale="1">
        <p:scale>
          <a:sx n="159" d="100"/>
          <a:sy n="159" d="100"/>
        </p:scale>
        <p:origin x="760" y="176"/>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492"/>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commentAuthors" Target="commentAuthors.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25"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375A20-3704-47A8-B31B-3B35893E0AB4}" type="datetimeFigureOut">
              <a:rPr lang="en-US" smtClean="0"/>
              <a:t>3/5/18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36BBDD-DBE1-48E2-A118-897C2AF1BC3F}" type="slidenum">
              <a:rPr lang="en-US" smtClean="0"/>
              <a:t>‹#›</a:t>
            </a:fld>
            <a:endParaRPr lang="en-US"/>
          </a:p>
        </p:txBody>
      </p:sp>
    </p:spTree>
    <p:extLst>
      <p:ext uri="{BB962C8B-B14F-4D97-AF65-F5344CB8AC3E}">
        <p14:creationId xmlns:p14="http://schemas.microsoft.com/office/powerpoint/2010/main" val="939099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 Id="rId3" Type="http://schemas.openxmlformats.org/officeDocument/2006/relationships/hyperlink" Target="https://youtu.be/cDnrsC-Ioug"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Introduce yourself, review the key sections and any logistics for the session. </a:t>
            </a:r>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2</a:t>
            </a:fld>
            <a:endParaRPr lang="en-US"/>
          </a:p>
        </p:txBody>
      </p:sp>
    </p:spTree>
    <p:extLst>
      <p:ext uri="{BB962C8B-B14F-4D97-AF65-F5344CB8AC3E}">
        <p14:creationId xmlns:p14="http://schemas.microsoft.com/office/powerpoint/2010/main" val="2412911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Ask one or two exemplar schools/districts to share their background and experience regarding collaborative leadership for learning. The presentations should be 5-7 minutes and prepared in advance of the workshop. Additional information about presentations can be found in the Logistics resource. </a:t>
            </a:r>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14</a:t>
            </a:fld>
            <a:endParaRPr lang="en-US"/>
          </a:p>
        </p:txBody>
      </p:sp>
    </p:spTree>
    <p:extLst>
      <p:ext uri="{BB962C8B-B14F-4D97-AF65-F5344CB8AC3E}">
        <p14:creationId xmlns:p14="http://schemas.microsoft.com/office/powerpoint/2010/main" val="42123886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Take a few moments to reflect on the session, share details about additional events related to the remainder of the day and engage the participants to take action when they return to their schools/districts. </a:t>
            </a:r>
            <a:endParaRPr lang="en-US" dirty="0"/>
          </a:p>
          <a:p>
            <a:r>
              <a:rPr lang="en-US" dirty="0"/>
              <a:t>Refer to the FG, Reflection,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15</a:t>
            </a:fld>
            <a:endParaRPr lang="en-US"/>
          </a:p>
        </p:txBody>
      </p:sp>
    </p:spTree>
    <p:extLst>
      <p:ext uri="{BB962C8B-B14F-4D97-AF65-F5344CB8AC3E}">
        <p14:creationId xmlns:p14="http://schemas.microsoft.com/office/powerpoint/2010/main" val="7410365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Wrap Up,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16</a:t>
            </a:fld>
            <a:endParaRPr lang="en-US"/>
          </a:p>
        </p:txBody>
      </p:sp>
    </p:spTree>
    <p:extLst>
      <p:ext uri="{BB962C8B-B14F-4D97-AF65-F5344CB8AC3E}">
        <p14:creationId xmlns:p14="http://schemas.microsoft.com/office/powerpoint/2010/main" val="2529700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17</a:t>
            </a:fld>
            <a:endParaRPr lang="en-US"/>
          </a:p>
        </p:txBody>
      </p:sp>
    </p:spTree>
    <p:extLst>
      <p:ext uri="{BB962C8B-B14F-4D97-AF65-F5344CB8AC3E}">
        <p14:creationId xmlns:p14="http://schemas.microsoft.com/office/powerpoint/2010/main" val="541510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Page 1-2.</a:t>
            </a:r>
          </a:p>
        </p:txBody>
      </p:sp>
      <p:sp>
        <p:nvSpPr>
          <p:cNvPr id="4" name="Slide Number Placeholder 3"/>
          <p:cNvSpPr>
            <a:spLocks noGrp="1"/>
          </p:cNvSpPr>
          <p:nvPr>
            <p:ph type="sldNum" sz="quarter" idx="10"/>
          </p:nvPr>
        </p:nvSpPr>
        <p:spPr/>
        <p:txBody>
          <a:bodyPr/>
          <a:lstStyle/>
          <a:p>
            <a:fld id="{EE36BBDD-DBE1-48E2-A118-897C2AF1BC3F}" type="slidenum">
              <a:rPr lang="en-US" smtClean="0"/>
              <a:t>3</a:t>
            </a:fld>
            <a:endParaRPr lang="en-US"/>
          </a:p>
        </p:txBody>
      </p:sp>
    </p:spTree>
    <p:extLst>
      <p:ext uri="{BB962C8B-B14F-4D97-AF65-F5344CB8AC3E}">
        <p14:creationId xmlns:p14="http://schemas.microsoft.com/office/powerpoint/2010/main" val="4213619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FG, Page 1-2.</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4</a:t>
            </a:fld>
            <a:endParaRPr lang="en-US"/>
          </a:p>
        </p:txBody>
      </p:sp>
    </p:spTree>
    <p:extLst>
      <p:ext uri="{BB962C8B-B14F-4D97-AF65-F5344CB8AC3E}">
        <p14:creationId xmlns:p14="http://schemas.microsoft.com/office/powerpoint/2010/main" val="1662373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Introduce the welcome activity to help you better understand who is in the audience and to get participants engaged. </a:t>
            </a:r>
            <a:endParaRPr lang="en-US" dirty="0"/>
          </a:p>
          <a:p>
            <a:r>
              <a:rPr lang="en-US" dirty="0"/>
              <a:t>Refer to FG, Welcome Activity, page 2 for activity instructions</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5</a:t>
            </a:fld>
            <a:endParaRPr lang="en-US"/>
          </a:p>
        </p:txBody>
      </p:sp>
    </p:spTree>
    <p:extLst>
      <p:ext uri="{BB962C8B-B14F-4D97-AF65-F5344CB8AC3E}">
        <p14:creationId xmlns:p14="http://schemas.microsoft.com/office/powerpoint/2010/main" val="766399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Background</a:t>
            </a:r>
          </a:p>
        </p:txBody>
      </p:sp>
      <p:sp>
        <p:nvSpPr>
          <p:cNvPr id="4" name="Slide Number Placeholder 3"/>
          <p:cNvSpPr>
            <a:spLocks noGrp="1"/>
          </p:cNvSpPr>
          <p:nvPr>
            <p:ph type="sldNum" sz="quarter" idx="10"/>
          </p:nvPr>
        </p:nvSpPr>
        <p:spPr/>
        <p:txBody>
          <a:bodyPr/>
          <a:lstStyle/>
          <a:p>
            <a:fld id="{EE36BBDD-DBE1-48E2-A118-897C2AF1BC3F}" type="slidenum">
              <a:rPr lang="en-US" smtClean="0"/>
              <a:t>7</a:t>
            </a:fld>
            <a:endParaRPr lang="en-US"/>
          </a:p>
        </p:txBody>
      </p:sp>
    </p:spTree>
    <p:extLst>
      <p:ext uri="{BB962C8B-B14F-4D97-AF65-F5344CB8AC3E}">
        <p14:creationId xmlns:p14="http://schemas.microsoft.com/office/powerpoint/2010/main" val="2639358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Background. Video Link</a:t>
            </a:r>
          </a:p>
          <a:p>
            <a:r>
              <a:rPr lang="en-US" sz="1200" b="1" kern="1200" dirty="0">
                <a:solidFill>
                  <a:schemeClr val="tx1"/>
                </a:solidFill>
                <a:effectLst/>
                <a:latin typeface="+mn-lt"/>
                <a:ea typeface="+mn-ea"/>
                <a:cs typeface="+mn-cs"/>
              </a:rPr>
              <a:t>Is PLAYDATE right for you?</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hlinkClick r:id="rId3"/>
              </a:rPr>
              <a:t>https://youtu.be/cDnrsC-Ioug</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9</a:t>
            </a:fld>
            <a:endParaRPr lang="en-US"/>
          </a:p>
        </p:txBody>
      </p:sp>
    </p:spTree>
    <p:extLst>
      <p:ext uri="{BB962C8B-B14F-4D97-AF65-F5344CB8AC3E}">
        <p14:creationId xmlns:p14="http://schemas.microsoft.com/office/powerpoint/2010/main" val="3320097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10</a:t>
            </a:fld>
            <a:endParaRPr lang="en-US"/>
          </a:p>
        </p:txBody>
      </p:sp>
    </p:spTree>
    <p:extLst>
      <p:ext uri="{BB962C8B-B14F-4D97-AF65-F5344CB8AC3E}">
        <p14:creationId xmlns:p14="http://schemas.microsoft.com/office/powerpoint/2010/main" val="236676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Brainstorming, page 5 for activity instructions</a:t>
            </a:r>
          </a:p>
        </p:txBody>
      </p:sp>
      <p:sp>
        <p:nvSpPr>
          <p:cNvPr id="4" name="Slide Number Placeholder 3"/>
          <p:cNvSpPr>
            <a:spLocks noGrp="1"/>
          </p:cNvSpPr>
          <p:nvPr>
            <p:ph type="sldNum" sz="quarter" idx="10"/>
          </p:nvPr>
        </p:nvSpPr>
        <p:spPr/>
        <p:txBody>
          <a:bodyPr/>
          <a:lstStyle/>
          <a:p>
            <a:fld id="{EE36BBDD-DBE1-48E2-A118-897C2AF1BC3F}" type="slidenum">
              <a:rPr lang="en-US" smtClean="0"/>
              <a:t>11</a:t>
            </a:fld>
            <a:endParaRPr lang="en-US"/>
          </a:p>
        </p:txBody>
      </p:sp>
    </p:spTree>
    <p:extLst>
      <p:ext uri="{BB962C8B-B14F-4D97-AF65-F5344CB8AC3E}">
        <p14:creationId xmlns:p14="http://schemas.microsoft.com/office/powerpoint/2010/main" val="11617762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page 6 for activity instructions</a:t>
            </a:r>
          </a:p>
        </p:txBody>
      </p:sp>
      <p:sp>
        <p:nvSpPr>
          <p:cNvPr id="4" name="Slide Number Placeholder 3"/>
          <p:cNvSpPr>
            <a:spLocks noGrp="1"/>
          </p:cNvSpPr>
          <p:nvPr>
            <p:ph type="sldNum" sz="quarter" idx="10"/>
          </p:nvPr>
        </p:nvSpPr>
        <p:spPr/>
        <p:txBody>
          <a:bodyPr/>
          <a:lstStyle/>
          <a:p>
            <a:fld id="{EE36BBDD-DBE1-48E2-A118-897C2AF1BC3F}" type="slidenum">
              <a:rPr lang="en-US" smtClean="0"/>
              <a:t>12</a:t>
            </a:fld>
            <a:endParaRPr lang="en-US"/>
          </a:p>
        </p:txBody>
      </p:sp>
    </p:spTree>
    <p:extLst>
      <p:ext uri="{BB962C8B-B14F-4D97-AF65-F5344CB8AC3E}">
        <p14:creationId xmlns:p14="http://schemas.microsoft.com/office/powerpoint/2010/main" val="813877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0632" y="1597819"/>
            <a:ext cx="7307568"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70866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853414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9"/>
            <a:ext cx="8229600" cy="667781"/>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93773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587868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79321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7485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5467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37485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5467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71306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51144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188719"/>
            <a:ext cx="5486400" cy="235696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99154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010264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66778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94052" y="1356765"/>
            <a:ext cx="7492747" cy="323785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91270337"/>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txStyles>
    <p:titleStyle>
      <a:lvl1pPr algn="ctr" defTabSz="457200" rtl="0" eaLnBrk="1" latinLnBrk="0" hangingPunct="1">
        <a:spcBef>
          <a:spcPct val="0"/>
        </a:spcBef>
        <a:buNone/>
        <a:defRPr sz="3400" kern="1200">
          <a:solidFill>
            <a:srgbClr val="00A79D"/>
          </a:solidFill>
          <a:latin typeface="Open Sans"/>
          <a:ea typeface="+mj-ea"/>
          <a:cs typeface="Open Sans"/>
        </a:defRPr>
      </a:lvl1pPr>
    </p:titleStyle>
    <p:bodyStyle>
      <a:lvl1pPr marL="342900" indent="-342900" algn="l" defTabSz="457200" rtl="0" eaLnBrk="1" latinLnBrk="0" hangingPunct="1">
        <a:spcBef>
          <a:spcPct val="20000"/>
        </a:spcBef>
        <a:buClr>
          <a:srgbClr val="00A79D"/>
        </a:buClr>
        <a:buFont typeface="Arial"/>
        <a:buChar char="•"/>
        <a:defRPr sz="3200" kern="1200">
          <a:solidFill>
            <a:srgbClr val="4B4E53"/>
          </a:solidFill>
          <a:latin typeface="Open Sans"/>
          <a:ea typeface="+mn-ea"/>
          <a:cs typeface="Open Sans"/>
        </a:defRPr>
      </a:lvl1pPr>
      <a:lvl2pPr marL="742950" indent="-285750" algn="l" defTabSz="457200" rtl="0" eaLnBrk="1" latinLnBrk="0" hangingPunct="1">
        <a:spcBef>
          <a:spcPct val="20000"/>
        </a:spcBef>
        <a:buClr>
          <a:srgbClr val="00A79D"/>
        </a:buClr>
        <a:buFont typeface="Arial"/>
        <a:buChar char="–"/>
        <a:defRPr sz="2800" kern="1200">
          <a:solidFill>
            <a:srgbClr val="4B4E53"/>
          </a:solidFill>
          <a:latin typeface="Open Sans"/>
          <a:ea typeface="+mn-ea"/>
          <a:cs typeface="Open Sans"/>
        </a:defRPr>
      </a:lvl2pPr>
      <a:lvl3pPr marL="1143000" indent="-228600" algn="l" defTabSz="457200" rtl="0" eaLnBrk="1" latinLnBrk="0" hangingPunct="1">
        <a:spcBef>
          <a:spcPct val="20000"/>
        </a:spcBef>
        <a:buClr>
          <a:srgbClr val="00A79D"/>
        </a:buClr>
        <a:buFont typeface="Arial"/>
        <a:buChar char="•"/>
        <a:defRPr sz="2400" kern="1200">
          <a:solidFill>
            <a:srgbClr val="4B4E53"/>
          </a:solidFill>
          <a:latin typeface="Open Sans"/>
          <a:ea typeface="+mn-ea"/>
          <a:cs typeface="Open Sans"/>
        </a:defRPr>
      </a:lvl3pPr>
      <a:lvl4pPr marL="16002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4pPr>
      <a:lvl5pPr marL="20574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hyperlink" Target="https://tech.ed.gov/wp-content/uploads/2014/11/Section-2-Readiness-Self-Assessment-Tool-FINAL.pdf" TargetMode="External"/><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ech.ed.gov/futureready/professional-learnin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sites.google.com/site/playdatechicago13/home" TargetMode="Externa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image" Target="../media/image5.jpeg"/><Relationship Id="rId1" Type="http://schemas.openxmlformats.org/officeDocument/2006/relationships/video" Target="https://www.youtube.com/embed/cDnrsC-Ioug" TargetMode="Externa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662862" y="3457074"/>
            <a:ext cx="3240505" cy="461665"/>
          </a:xfrm>
          <a:prstGeom prst="rect">
            <a:avLst/>
          </a:prstGeom>
          <a:noFill/>
        </p:spPr>
        <p:txBody>
          <a:bodyPr wrap="square" rtlCol="0">
            <a:spAutoFit/>
          </a:bodyPr>
          <a:lstStyle/>
          <a:p>
            <a:r>
              <a:rPr lang="en-US" sz="2400" b="1" dirty="0">
                <a:solidFill>
                  <a:srgbClr val="00A79D"/>
                </a:solidFill>
              </a:rPr>
              <a:t>Professional Learning</a:t>
            </a:r>
          </a:p>
        </p:txBody>
      </p:sp>
    </p:spTree>
    <p:extLst>
      <p:ext uri="{BB962C8B-B14F-4D97-AF65-F5344CB8AC3E}">
        <p14:creationId xmlns:p14="http://schemas.microsoft.com/office/powerpoint/2010/main" val="1591310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61AABF2-7588-4513-890F-0948118CF8BD}"/>
              </a:ext>
            </a:extLst>
          </p:cNvPr>
          <p:cNvSpPr>
            <a:spLocks noGrp="1"/>
          </p:cNvSpPr>
          <p:nvPr>
            <p:ph type="title"/>
          </p:nvPr>
        </p:nvSpPr>
        <p:spPr/>
        <p:txBody>
          <a:bodyPr/>
          <a:lstStyle/>
          <a:p>
            <a:r>
              <a:rPr lang="en-US" dirty="0"/>
              <a:t>Discussion Questions</a:t>
            </a:r>
          </a:p>
        </p:txBody>
      </p:sp>
      <p:sp>
        <p:nvSpPr>
          <p:cNvPr id="3" name="Content Placeholder 2">
            <a:extLst>
              <a:ext uri="{FF2B5EF4-FFF2-40B4-BE49-F238E27FC236}">
                <a16:creationId xmlns="" xmlns:a16="http://schemas.microsoft.com/office/drawing/2014/main" id="{938907BF-7FE4-4017-AC54-2D0267BF3644}"/>
              </a:ext>
            </a:extLst>
          </p:cNvPr>
          <p:cNvSpPr>
            <a:spLocks noGrp="1"/>
          </p:cNvSpPr>
          <p:nvPr>
            <p:ph idx="1"/>
          </p:nvPr>
        </p:nvSpPr>
        <p:spPr/>
        <p:txBody>
          <a:bodyPr>
            <a:normAutofit fontScale="92500"/>
          </a:bodyPr>
          <a:lstStyle/>
          <a:p>
            <a:pPr lvl="0"/>
            <a:r>
              <a:rPr lang="en-US" dirty="0"/>
              <a:t>Why might learning a tool or an app through play/tinkering rather than demonstration be an effective way for educators to learn?</a:t>
            </a:r>
          </a:p>
          <a:p>
            <a:pPr lvl="0"/>
            <a:r>
              <a:rPr lang="en-US" dirty="0"/>
              <a:t>What is exciting about having a “playdate” at your school or district?</a:t>
            </a:r>
          </a:p>
          <a:p>
            <a:pPr lvl="0"/>
            <a:r>
              <a:rPr lang="en-US" dirty="0"/>
              <a:t>What are the challenges?</a:t>
            </a:r>
          </a:p>
          <a:p>
            <a:endParaRPr lang="en-US" dirty="0"/>
          </a:p>
        </p:txBody>
      </p:sp>
    </p:spTree>
    <p:extLst>
      <p:ext uri="{BB962C8B-B14F-4D97-AF65-F5344CB8AC3E}">
        <p14:creationId xmlns:p14="http://schemas.microsoft.com/office/powerpoint/2010/main" val="3419683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6A8918-7CEC-4ACA-AE7A-6A32F9174C60}"/>
              </a:ext>
            </a:extLst>
          </p:cNvPr>
          <p:cNvSpPr>
            <a:spLocks noGrp="1"/>
          </p:cNvSpPr>
          <p:nvPr>
            <p:ph type="title"/>
          </p:nvPr>
        </p:nvSpPr>
        <p:spPr/>
        <p:txBody>
          <a:bodyPr>
            <a:normAutofit/>
          </a:bodyPr>
          <a:lstStyle/>
          <a:p>
            <a:r>
              <a:rPr lang="en-US" dirty="0"/>
              <a:t>Professional Learning Readiness Activity</a:t>
            </a:r>
          </a:p>
        </p:txBody>
      </p:sp>
      <p:pic>
        <p:nvPicPr>
          <p:cNvPr id="7" name="Content Placeholder 6">
            <a:extLst>
              <a:ext uri="{FF2B5EF4-FFF2-40B4-BE49-F238E27FC236}">
                <a16:creationId xmlns="" xmlns:a16="http://schemas.microsoft.com/office/drawing/2014/main" id="{57F475C3-943A-4AC6-8093-8B6151A40F70}"/>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822960" y="1975326"/>
            <a:ext cx="1828800" cy="1828800"/>
          </a:xfrm>
        </p:spPr>
      </p:pic>
      <p:sp>
        <p:nvSpPr>
          <p:cNvPr id="5" name="Content Placeholder 4">
            <a:extLst>
              <a:ext uri="{FF2B5EF4-FFF2-40B4-BE49-F238E27FC236}">
                <a16:creationId xmlns="" xmlns:a16="http://schemas.microsoft.com/office/drawing/2014/main" id="{D31F9561-BD74-4CF0-8A70-75ADDA5002E1}"/>
              </a:ext>
            </a:extLst>
          </p:cNvPr>
          <p:cNvSpPr>
            <a:spLocks noGrp="1"/>
          </p:cNvSpPr>
          <p:nvPr>
            <p:ph sz="half" idx="2"/>
          </p:nvPr>
        </p:nvSpPr>
        <p:spPr>
          <a:xfrm>
            <a:off x="2880360" y="1245552"/>
            <a:ext cx="5806440" cy="3288348"/>
          </a:xfrm>
        </p:spPr>
        <p:txBody>
          <a:bodyPr>
            <a:normAutofit fontScale="92500" lnSpcReduction="20000"/>
          </a:bodyPr>
          <a:lstStyle/>
          <a:p>
            <a:pPr marL="0" indent="0">
              <a:buNone/>
            </a:pPr>
            <a:r>
              <a:rPr lang="en-US" u="sng" dirty="0">
                <a:hlinkClick r:id="rId4"/>
              </a:rPr>
              <a:t>Professional Learning Readiness Self-Assessment Tool</a:t>
            </a:r>
            <a:endParaRPr lang="en-US" dirty="0"/>
          </a:p>
          <a:p>
            <a:r>
              <a:rPr lang="en-US" dirty="0"/>
              <a:t>Helps districts assess their capacity for effective, comprehensive professional learning</a:t>
            </a:r>
          </a:p>
          <a:p>
            <a:r>
              <a:rPr lang="en-US" dirty="0"/>
              <a:t>Comprehensive professional learning includes face-to-face and virtual learning experiences, formal and informal learning opportunities.</a:t>
            </a:r>
          </a:p>
          <a:p>
            <a:pPr marL="0" indent="0">
              <a:buNone/>
            </a:pPr>
            <a:endParaRPr lang="en-US" dirty="0"/>
          </a:p>
        </p:txBody>
      </p:sp>
    </p:spTree>
    <p:extLst>
      <p:ext uri="{BB962C8B-B14F-4D97-AF65-F5344CB8AC3E}">
        <p14:creationId xmlns:p14="http://schemas.microsoft.com/office/powerpoint/2010/main" val="2855753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9980CF6F-0369-4B81-96A8-BB7E102EFFC8}"/>
              </a:ext>
            </a:extLst>
          </p:cNvPr>
          <p:cNvSpPr>
            <a:spLocks noGrp="1"/>
          </p:cNvSpPr>
          <p:nvPr>
            <p:ph type="title"/>
          </p:nvPr>
        </p:nvSpPr>
        <p:spPr/>
        <p:txBody>
          <a:bodyPr/>
          <a:lstStyle/>
          <a:p>
            <a:r>
              <a:rPr lang="en-US" dirty="0"/>
              <a:t>Professional Learning Activity</a:t>
            </a:r>
          </a:p>
        </p:txBody>
      </p:sp>
      <p:sp>
        <p:nvSpPr>
          <p:cNvPr id="3" name="Content Placeholder 2">
            <a:extLst>
              <a:ext uri="{FF2B5EF4-FFF2-40B4-BE49-F238E27FC236}">
                <a16:creationId xmlns="" xmlns:a16="http://schemas.microsoft.com/office/drawing/2014/main" id="{022B7BAE-B6CA-4510-88AA-75C19C6BA7E1}"/>
              </a:ext>
            </a:extLst>
          </p:cNvPr>
          <p:cNvSpPr>
            <a:spLocks noGrp="1"/>
          </p:cNvSpPr>
          <p:nvPr>
            <p:ph idx="1"/>
          </p:nvPr>
        </p:nvSpPr>
        <p:spPr/>
        <p:txBody>
          <a:bodyPr>
            <a:normAutofit fontScale="85000" lnSpcReduction="10000"/>
          </a:bodyPr>
          <a:lstStyle/>
          <a:p>
            <a:pPr marL="0" indent="0">
              <a:buNone/>
            </a:pPr>
            <a:r>
              <a:rPr lang="en-US" u="sng" dirty="0">
                <a:hlinkClick r:id="rId3"/>
              </a:rPr>
              <a:t>Office of Education Technology, Empowering Educators through Professional Learning toolkit</a:t>
            </a:r>
            <a:r>
              <a:rPr lang="en-US" dirty="0"/>
              <a:t> </a:t>
            </a:r>
          </a:p>
          <a:p>
            <a:pPr lvl="0"/>
            <a:r>
              <a:rPr lang="en-US" dirty="0"/>
              <a:t>Determine District Readiness</a:t>
            </a:r>
          </a:p>
          <a:p>
            <a:pPr lvl="0"/>
            <a:r>
              <a:rPr lang="en-US" dirty="0"/>
              <a:t>Assess Current Professional Learning</a:t>
            </a:r>
          </a:p>
          <a:p>
            <a:pPr lvl="0"/>
            <a:r>
              <a:rPr lang="en-US" dirty="0"/>
              <a:t>Refine Professional Learning</a:t>
            </a:r>
          </a:p>
          <a:p>
            <a:pPr lvl="0"/>
            <a:r>
              <a:rPr lang="en-US" dirty="0"/>
              <a:t>Implement Professional Learning</a:t>
            </a:r>
          </a:p>
          <a:p>
            <a:pPr lvl="0"/>
            <a:r>
              <a:rPr lang="en-US" dirty="0"/>
              <a:t>Measure Refined Professional Learning</a:t>
            </a:r>
          </a:p>
          <a:p>
            <a:pPr marL="0" indent="0">
              <a:buNone/>
            </a:pPr>
            <a:endParaRPr lang="en-US" dirty="0"/>
          </a:p>
        </p:txBody>
      </p:sp>
    </p:spTree>
    <p:extLst>
      <p:ext uri="{BB962C8B-B14F-4D97-AF65-F5344CB8AC3E}">
        <p14:creationId xmlns:p14="http://schemas.microsoft.com/office/powerpoint/2010/main" val="4042168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03E18841-C6FF-455F-BBB4-9D41E9A42349}"/>
              </a:ext>
            </a:extLst>
          </p:cNvPr>
          <p:cNvSpPr>
            <a:spLocks noGrp="1"/>
          </p:cNvSpPr>
          <p:nvPr>
            <p:ph type="title"/>
          </p:nvPr>
        </p:nvSpPr>
        <p:spPr/>
        <p:txBody>
          <a:bodyPr/>
          <a:lstStyle/>
          <a:p>
            <a:r>
              <a:rPr lang="en-US" dirty="0"/>
              <a:t>Discussion Questions</a:t>
            </a:r>
          </a:p>
        </p:txBody>
      </p:sp>
      <p:sp>
        <p:nvSpPr>
          <p:cNvPr id="3" name="Content Placeholder 2">
            <a:extLst>
              <a:ext uri="{FF2B5EF4-FFF2-40B4-BE49-F238E27FC236}">
                <a16:creationId xmlns="" xmlns:a16="http://schemas.microsoft.com/office/drawing/2014/main" id="{2805AF2F-A76B-4399-BEE7-5AED6F97B008}"/>
              </a:ext>
            </a:extLst>
          </p:cNvPr>
          <p:cNvSpPr>
            <a:spLocks noGrp="1"/>
          </p:cNvSpPr>
          <p:nvPr>
            <p:ph idx="1"/>
          </p:nvPr>
        </p:nvSpPr>
        <p:spPr/>
        <p:txBody>
          <a:bodyPr>
            <a:normAutofit fontScale="70000" lnSpcReduction="20000"/>
          </a:bodyPr>
          <a:lstStyle/>
          <a:p>
            <a:pPr lvl="0"/>
            <a:r>
              <a:rPr lang="en-US" dirty="0"/>
              <a:t>Are you stronger in some sections of the self-assessment?</a:t>
            </a:r>
          </a:p>
          <a:p>
            <a:pPr lvl="0"/>
            <a:r>
              <a:rPr lang="en-US" dirty="0"/>
              <a:t>Depending on the level of readiness of your district, what would it take to increase the level of readiness? Who needs to be involved in increasing the level of readiness?</a:t>
            </a:r>
          </a:p>
          <a:p>
            <a:pPr lvl="0"/>
            <a:r>
              <a:rPr lang="en-US" dirty="0"/>
              <a:t>How could current professional learning in your school, district or state be personalized to meet the needs of teachers?</a:t>
            </a:r>
          </a:p>
          <a:p>
            <a:pPr lvl="0"/>
            <a:r>
              <a:rPr lang="en-US" dirty="0"/>
              <a:t>What are some ways that your school/district can leverage digital tools to support your professional learning strategies?</a:t>
            </a:r>
          </a:p>
        </p:txBody>
      </p:sp>
    </p:spTree>
    <p:extLst>
      <p:ext uri="{BB962C8B-B14F-4D97-AF65-F5344CB8AC3E}">
        <p14:creationId xmlns:p14="http://schemas.microsoft.com/office/powerpoint/2010/main" val="1478363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B399E4-C8B4-4B79-8873-800D58856C35}"/>
              </a:ext>
            </a:extLst>
          </p:cNvPr>
          <p:cNvSpPr>
            <a:spLocks noGrp="1"/>
          </p:cNvSpPr>
          <p:nvPr>
            <p:ph type="title"/>
          </p:nvPr>
        </p:nvSpPr>
        <p:spPr/>
        <p:txBody>
          <a:bodyPr/>
          <a:lstStyle/>
          <a:p>
            <a:r>
              <a:rPr lang="en-US" dirty="0"/>
              <a:t>Exemplar Rapid Fire Presentations</a:t>
            </a:r>
          </a:p>
        </p:txBody>
      </p:sp>
      <p:sp>
        <p:nvSpPr>
          <p:cNvPr id="3" name="Content Placeholder 2">
            <a:extLst>
              <a:ext uri="{FF2B5EF4-FFF2-40B4-BE49-F238E27FC236}">
                <a16:creationId xmlns="" xmlns:a16="http://schemas.microsoft.com/office/drawing/2014/main" id="{035D5C2C-CD56-4265-A4A7-287F2AE4DE93}"/>
              </a:ext>
            </a:extLst>
          </p:cNvPr>
          <p:cNvSpPr>
            <a:spLocks noGrp="1"/>
          </p:cNvSpPr>
          <p:nvPr>
            <p:ph sz="half" idx="1"/>
          </p:nvPr>
        </p:nvSpPr>
        <p:spPr/>
        <p:txBody>
          <a:bodyPr/>
          <a:lstStyle/>
          <a:p>
            <a:r>
              <a:rPr lang="en-US" dirty="0"/>
              <a:t>Add presenter name, district, school</a:t>
            </a:r>
          </a:p>
          <a:p>
            <a:endParaRPr lang="en-US" dirty="0"/>
          </a:p>
        </p:txBody>
      </p:sp>
      <p:sp>
        <p:nvSpPr>
          <p:cNvPr id="4" name="Content Placeholder 3">
            <a:extLst>
              <a:ext uri="{FF2B5EF4-FFF2-40B4-BE49-F238E27FC236}">
                <a16:creationId xmlns="" xmlns:a16="http://schemas.microsoft.com/office/drawing/2014/main" id="{DC36C723-744B-4A53-93C7-7E5827D67CAF}"/>
              </a:ext>
            </a:extLst>
          </p:cNvPr>
          <p:cNvSpPr>
            <a:spLocks noGrp="1"/>
          </p:cNvSpPr>
          <p:nvPr>
            <p:ph sz="half" idx="2"/>
          </p:nvPr>
        </p:nvSpPr>
        <p:spPr>
          <a:xfrm>
            <a:off x="4648200" y="1245552"/>
            <a:ext cx="4038600" cy="3210211"/>
          </a:xfrm>
        </p:spPr>
        <p:txBody>
          <a:bodyPr>
            <a:normAutofit fontScale="77500" lnSpcReduction="20000"/>
          </a:bodyPr>
          <a:lstStyle/>
          <a:p>
            <a:pPr lvl="0"/>
            <a:r>
              <a:rPr lang="en-US" dirty="0"/>
              <a:t>How is your school/district similar to the exemplar?</a:t>
            </a:r>
          </a:p>
          <a:p>
            <a:pPr lvl="0"/>
            <a:r>
              <a:rPr lang="en-US" dirty="0"/>
              <a:t>Are there policies/practices shared that your school/district can implement within the next quarter? </a:t>
            </a:r>
          </a:p>
          <a:p>
            <a:pPr lvl="0"/>
            <a:r>
              <a:rPr lang="en-US" dirty="0"/>
              <a:t>Share some of your professional learning opportunities with the group. </a:t>
            </a:r>
          </a:p>
          <a:p>
            <a:endParaRPr lang="en-US" dirty="0"/>
          </a:p>
        </p:txBody>
      </p:sp>
    </p:spTree>
    <p:extLst>
      <p:ext uri="{BB962C8B-B14F-4D97-AF65-F5344CB8AC3E}">
        <p14:creationId xmlns:p14="http://schemas.microsoft.com/office/powerpoint/2010/main" val="1083207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B03C73E-C785-4CFE-B760-00175C83F4CC}"/>
              </a:ext>
            </a:extLst>
          </p:cNvPr>
          <p:cNvSpPr>
            <a:spLocks noGrp="1"/>
          </p:cNvSpPr>
          <p:nvPr>
            <p:ph type="title"/>
          </p:nvPr>
        </p:nvSpPr>
        <p:spPr/>
        <p:txBody>
          <a:bodyPr/>
          <a:lstStyle/>
          <a:p>
            <a:r>
              <a:rPr lang="en-US" dirty="0"/>
              <a:t>Reflection &amp; Wrap-Up</a:t>
            </a:r>
          </a:p>
        </p:txBody>
      </p:sp>
      <p:sp>
        <p:nvSpPr>
          <p:cNvPr id="7" name="Content Placeholder 6">
            <a:extLst>
              <a:ext uri="{FF2B5EF4-FFF2-40B4-BE49-F238E27FC236}">
                <a16:creationId xmlns="" xmlns:a16="http://schemas.microsoft.com/office/drawing/2014/main" id="{114A6345-CD35-4AFB-8A43-A233F50F7DA7}"/>
              </a:ext>
            </a:extLst>
          </p:cNvPr>
          <p:cNvSpPr>
            <a:spLocks noGrp="1"/>
          </p:cNvSpPr>
          <p:nvPr>
            <p:ph sz="half" idx="1"/>
          </p:nvPr>
        </p:nvSpPr>
        <p:spPr>
          <a:xfrm>
            <a:off x="457200" y="1245552"/>
            <a:ext cx="5699760" cy="3585528"/>
          </a:xfrm>
        </p:spPr>
        <p:txBody>
          <a:bodyPr>
            <a:normAutofit/>
          </a:bodyPr>
          <a:lstStyle/>
          <a:p>
            <a:pPr marL="0" indent="0">
              <a:buNone/>
            </a:pPr>
            <a:r>
              <a:rPr lang="en-US" sz="2400" b="1" dirty="0"/>
              <a:t>3+2+1 Activity</a:t>
            </a:r>
            <a:endParaRPr lang="en-US" sz="2400" dirty="0"/>
          </a:p>
          <a:p>
            <a:r>
              <a:rPr lang="en-US" sz="2400" dirty="0"/>
              <a:t>Participants should write the following on a piece of paper:</a:t>
            </a:r>
          </a:p>
          <a:p>
            <a:pPr lvl="0"/>
            <a:r>
              <a:rPr lang="en-US" sz="2400" dirty="0"/>
              <a:t>3 things you learned from today’s session</a:t>
            </a:r>
          </a:p>
          <a:p>
            <a:pPr lvl="0"/>
            <a:r>
              <a:rPr lang="en-US" sz="2400" dirty="0"/>
              <a:t>2 questions you still have</a:t>
            </a:r>
          </a:p>
          <a:p>
            <a:pPr lvl="0"/>
            <a:r>
              <a:rPr lang="en-US" sz="2400" dirty="0"/>
              <a:t>1 idea that stuck with you</a:t>
            </a:r>
          </a:p>
          <a:p>
            <a:endParaRPr lang="en-US" dirty="0"/>
          </a:p>
          <a:p>
            <a:pPr marL="0" indent="0">
              <a:buNone/>
            </a:pPr>
            <a:endParaRPr lang="en-US" dirty="0"/>
          </a:p>
        </p:txBody>
      </p:sp>
      <p:pic>
        <p:nvPicPr>
          <p:cNvPr id="10" name="Content Placeholder 9">
            <a:extLst>
              <a:ext uri="{FF2B5EF4-FFF2-40B4-BE49-F238E27FC236}">
                <a16:creationId xmlns="" xmlns:a16="http://schemas.microsoft.com/office/drawing/2014/main" id="{85B00035-8185-45BF-A4F1-10B7E91AFA4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341246" y="1570878"/>
            <a:ext cx="1828800" cy="1828800"/>
          </a:xfrm>
        </p:spPr>
      </p:pic>
    </p:spTree>
    <p:extLst>
      <p:ext uri="{BB962C8B-B14F-4D97-AF65-F5344CB8AC3E}">
        <p14:creationId xmlns:p14="http://schemas.microsoft.com/office/powerpoint/2010/main" val="76963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Wrap Up</a:t>
            </a:r>
          </a:p>
        </p:txBody>
      </p:sp>
      <p:sp>
        <p:nvSpPr>
          <p:cNvPr id="5" name="Content Placeholder 4">
            <a:extLst>
              <a:ext uri="{FF2B5EF4-FFF2-40B4-BE49-F238E27FC236}">
                <a16:creationId xmlns="" xmlns:a16="http://schemas.microsoft.com/office/drawing/2014/main" id="{DE288268-7480-435A-BAE7-F58AA5429F96}"/>
              </a:ext>
            </a:extLst>
          </p:cNvPr>
          <p:cNvSpPr>
            <a:spLocks noGrp="1"/>
          </p:cNvSpPr>
          <p:nvPr>
            <p:ph idx="1"/>
          </p:nvPr>
        </p:nvSpPr>
        <p:spPr/>
        <p:txBody>
          <a:bodyPr>
            <a:normAutofit/>
          </a:bodyPr>
          <a:lstStyle/>
          <a:p>
            <a:r>
              <a:rPr lang="en-US" dirty="0"/>
              <a:t>Think about what tools and resources you can use to:</a:t>
            </a:r>
          </a:p>
          <a:p>
            <a:pPr lvl="1"/>
            <a:r>
              <a:rPr lang="en-US" dirty="0"/>
              <a:t>Maintain relationships </a:t>
            </a:r>
          </a:p>
          <a:p>
            <a:pPr lvl="1"/>
            <a:r>
              <a:rPr lang="en-US" dirty="0"/>
              <a:t>Encourage collaboration</a:t>
            </a:r>
          </a:p>
          <a:p>
            <a:pPr lvl="1"/>
            <a:r>
              <a:rPr lang="en-US" dirty="0"/>
              <a:t>Identify opportunities for on-going professional learning and workshops.</a:t>
            </a:r>
          </a:p>
        </p:txBody>
      </p:sp>
    </p:spTree>
    <p:extLst>
      <p:ext uri="{BB962C8B-B14F-4D97-AF65-F5344CB8AC3E}">
        <p14:creationId xmlns:p14="http://schemas.microsoft.com/office/powerpoint/2010/main" val="650146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95D83D-A388-4511-AFE7-14EA72247C04}"/>
              </a:ext>
            </a:extLst>
          </p:cNvPr>
          <p:cNvSpPr>
            <a:spLocks noGrp="1"/>
          </p:cNvSpPr>
          <p:nvPr>
            <p:ph type="title"/>
          </p:nvPr>
        </p:nvSpPr>
        <p:spPr/>
        <p:txBody>
          <a:bodyPr/>
          <a:lstStyle/>
          <a:p>
            <a:r>
              <a:rPr lang="en-US" dirty="0"/>
              <a:t>Thank You!</a:t>
            </a:r>
          </a:p>
        </p:txBody>
      </p:sp>
      <p:sp>
        <p:nvSpPr>
          <p:cNvPr id="5" name="Content Placeholder 4">
            <a:extLst>
              <a:ext uri="{FF2B5EF4-FFF2-40B4-BE49-F238E27FC236}">
                <a16:creationId xmlns="" xmlns:a16="http://schemas.microsoft.com/office/drawing/2014/main" id="{1184E95B-3488-4815-BA6E-A5AD4A0E1252}"/>
              </a:ext>
            </a:extLst>
          </p:cNvPr>
          <p:cNvSpPr>
            <a:spLocks noGrp="1"/>
          </p:cNvSpPr>
          <p:nvPr>
            <p:ph idx="1"/>
          </p:nvPr>
        </p:nvSpPr>
        <p:spPr/>
        <p:txBody>
          <a:bodyPr/>
          <a:lstStyle/>
          <a:p>
            <a:pPr marL="0" indent="0" algn="ctr">
              <a:buNone/>
            </a:pPr>
            <a:r>
              <a:rPr lang="en-US" dirty="0"/>
              <a:t>Learn more at: </a:t>
            </a:r>
          </a:p>
          <a:p>
            <a:pPr marL="0" indent="0" algn="ctr">
              <a:buNone/>
            </a:pPr>
            <a:r>
              <a:rPr lang="en-US" smtClean="0"/>
              <a:t>Transforming Digital Learning: </a:t>
            </a:r>
            <a:r>
              <a:rPr lang="en-US" dirty="0"/>
              <a:t>Toolkit to Support Educators and Stakeholders</a:t>
            </a:r>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1332170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4E181D5-C8B3-447C-AB52-8637456A8D49}"/>
              </a:ext>
            </a:extLst>
          </p:cNvPr>
          <p:cNvSpPr>
            <a:spLocks noGrp="1"/>
          </p:cNvSpPr>
          <p:nvPr>
            <p:ph type="title"/>
          </p:nvPr>
        </p:nvSpPr>
        <p:spPr/>
        <p:txBody>
          <a:bodyPr/>
          <a:lstStyle/>
          <a:p>
            <a:r>
              <a:rPr lang="en-US" dirty="0"/>
              <a:t>Session Overview</a:t>
            </a:r>
          </a:p>
        </p:txBody>
      </p:sp>
      <p:sp>
        <p:nvSpPr>
          <p:cNvPr id="3" name="Content Placeholder 2">
            <a:extLst>
              <a:ext uri="{FF2B5EF4-FFF2-40B4-BE49-F238E27FC236}">
                <a16:creationId xmlns="" xmlns:a16="http://schemas.microsoft.com/office/drawing/2014/main" id="{261806EE-9370-4191-8586-1AE771E35548}"/>
              </a:ext>
            </a:extLst>
          </p:cNvPr>
          <p:cNvSpPr>
            <a:spLocks noGrp="1"/>
          </p:cNvSpPr>
          <p:nvPr>
            <p:ph idx="1"/>
          </p:nvPr>
        </p:nvSpPr>
        <p:spPr/>
        <p:txBody>
          <a:bodyPr>
            <a:normAutofit lnSpcReduction="10000"/>
          </a:bodyPr>
          <a:lstStyle/>
          <a:p>
            <a:r>
              <a:rPr lang="en-US" dirty="0"/>
              <a:t>Welcome &amp; Introductions</a:t>
            </a:r>
          </a:p>
          <a:p>
            <a:r>
              <a:rPr lang="en-US" dirty="0"/>
              <a:t>Background</a:t>
            </a:r>
          </a:p>
          <a:p>
            <a:r>
              <a:rPr lang="en-US" dirty="0"/>
              <a:t>Professional Learning Readiness</a:t>
            </a:r>
          </a:p>
          <a:p>
            <a:r>
              <a:rPr lang="en-US" dirty="0"/>
              <a:t>Professional Learning Activity</a:t>
            </a:r>
          </a:p>
          <a:p>
            <a:r>
              <a:rPr lang="en-US" dirty="0"/>
              <a:t>Exemplar Rapid Fire Presentations</a:t>
            </a:r>
          </a:p>
          <a:p>
            <a:r>
              <a:rPr lang="en-US" dirty="0"/>
              <a:t>Reflection &amp; Wrap-Up</a:t>
            </a:r>
          </a:p>
        </p:txBody>
      </p:sp>
    </p:spTree>
    <p:extLst>
      <p:ext uri="{BB962C8B-B14F-4D97-AF65-F5344CB8AC3E}">
        <p14:creationId xmlns:p14="http://schemas.microsoft.com/office/powerpoint/2010/main" val="3184925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the Workshop</a:t>
            </a:r>
          </a:p>
        </p:txBody>
      </p:sp>
      <p:sp>
        <p:nvSpPr>
          <p:cNvPr id="3" name="Content Placeholder 2"/>
          <p:cNvSpPr>
            <a:spLocks noGrp="1"/>
          </p:cNvSpPr>
          <p:nvPr>
            <p:ph idx="1"/>
          </p:nvPr>
        </p:nvSpPr>
        <p:spPr/>
        <p:txBody>
          <a:bodyPr/>
          <a:lstStyle/>
          <a:p>
            <a:pPr marL="0" indent="0">
              <a:buNone/>
            </a:pPr>
            <a:r>
              <a:rPr lang="en-US" dirty="0"/>
              <a:t>Provide participants with the opportunity to gain knowledge around strategies for implementing professional learning in your school/district</a:t>
            </a:r>
          </a:p>
        </p:txBody>
      </p:sp>
      <p:pic>
        <p:nvPicPr>
          <p:cNvPr id="7" name="Picture 6">
            <a:extLst>
              <a:ext uri="{FF2B5EF4-FFF2-40B4-BE49-F238E27FC236}">
                <a16:creationId xmlns="" xmlns:a16="http://schemas.microsoft.com/office/drawing/2014/main" id="{56B23979-A3C7-4DEA-BFB4-CC66B41DE3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7542" y="2996985"/>
            <a:ext cx="1828800" cy="1830994"/>
          </a:xfrm>
          <a:prstGeom prst="rect">
            <a:avLst/>
          </a:prstGeom>
        </p:spPr>
      </p:pic>
    </p:spTree>
    <p:extLst>
      <p:ext uri="{BB962C8B-B14F-4D97-AF65-F5344CB8AC3E}">
        <p14:creationId xmlns:p14="http://schemas.microsoft.com/office/powerpoint/2010/main" val="24336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fontScale="77500" lnSpcReduction="20000"/>
          </a:bodyPr>
          <a:lstStyle/>
          <a:p>
            <a:pPr lvl="0"/>
            <a:r>
              <a:rPr lang="en-US" dirty="0"/>
              <a:t>Learn more about professional learning strategies.</a:t>
            </a:r>
          </a:p>
          <a:p>
            <a:pPr lvl="0"/>
            <a:r>
              <a:rPr lang="en-US" dirty="0"/>
              <a:t>Complete the professional learning readiness assessment.</a:t>
            </a:r>
          </a:p>
          <a:p>
            <a:pPr lvl="0"/>
            <a:r>
              <a:rPr lang="en-US" dirty="0"/>
              <a:t>Discuss the results of the assessment with your peers and strategize ways to improve professional learning in your school/district.</a:t>
            </a:r>
          </a:p>
          <a:p>
            <a:pPr lvl="0"/>
            <a:r>
              <a:rPr lang="en-US" dirty="0"/>
              <a:t>Learn best practices from your colleagues.</a:t>
            </a:r>
          </a:p>
          <a:p>
            <a:pPr lvl="0"/>
            <a:r>
              <a:rPr lang="en-US" dirty="0"/>
              <a:t>Develop and maintain relationships with other district and state leaders.</a:t>
            </a:r>
          </a:p>
          <a:p>
            <a:pPr lvl="0"/>
            <a:endParaRPr lang="en-US" dirty="0"/>
          </a:p>
        </p:txBody>
      </p:sp>
    </p:spTree>
    <p:extLst>
      <p:ext uri="{BB962C8B-B14F-4D97-AF65-F5344CB8AC3E}">
        <p14:creationId xmlns:p14="http://schemas.microsoft.com/office/powerpoint/2010/main" val="2068625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3FD7298-9F56-4C7D-800E-29A7FCDB020E}"/>
              </a:ext>
            </a:extLst>
          </p:cNvPr>
          <p:cNvSpPr>
            <a:spLocks noGrp="1"/>
          </p:cNvSpPr>
          <p:nvPr>
            <p:ph type="title"/>
          </p:nvPr>
        </p:nvSpPr>
        <p:spPr/>
        <p:txBody>
          <a:bodyPr/>
          <a:lstStyle/>
          <a:p>
            <a:r>
              <a:rPr lang="en-US" dirty="0"/>
              <a:t>My Favorite Things</a:t>
            </a:r>
          </a:p>
        </p:txBody>
      </p:sp>
      <p:pic>
        <p:nvPicPr>
          <p:cNvPr id="5" name="Content Placeholder 4">
            <a:extLst>
              <a:ext uri="{FF2B5EF4-FFF2-40B4-BE49-F238E27FC236}">
                <a16:creationId xmlns="" xmlns:a16="http://schemas.microsoft.com/office/drawing/2014/main" id="{C2D8E8D4-FAE2-42D9-9FE9-975CF58805EE}"/>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708946" y="1840383"/>
            <a:ext cx="1828800" cy="1789764"/>
          </a:xfrm>
        </p:spPr>
      </p:pic>
      <p:sp>
        <p:nvSpPr>
          <p:cNvPr id="6" name="Content Placeholder 5">
            <a:extLst>
              <a:ext uri="{FF2B5EF4-FFF2-40B4-BE49-F238E27FC236}">
                <a16:creationId xmlns="" xmlns:a16="http://schemas.microsoft.com/office/drawing/2014/main" id="{298A9B94-6CC0-431C-83F4-D3BC4ED6F745}"/>
              </a:ext>
            </a:extLst>
          </p:cNvPr>
          <p:cNvSpPr>
            <a:spLocks noGrp="1"/>
          </p:cNvSpPr>
          <p:nvPr>
            <p:ph sz="half" idx="2"/>
          </p:nvPr>
        </p:nvSpPr>
        <p:spPr>
          <a:xfrm>
            <a:off x="2743200" y="1623059"/>
            <a:ext cx="5943600" cy="2848201"/>
          </a:xfrm>
        </p:spPr>
        <p:txBody>
          <a:bodyPr>
            <a:normAutofit/>
          </a:bodyPr>
          <a:lstStyle/>
          <a:p>
            <a:r>
              <a:rPr lang="en-US" dirty="0"/>
              <a:t>Introduce yourselves</a:t>
            </a:r>
          </a:p>
          <a:p>
            <a:r>
              <a:rPr lang="en-US" dirty="0"/>
              <a:t>Share your favorite tool or app you have used for professional learning </a:t>
            </a:r>
          </a:p>
          <a:p>
            <a:r>
              <a:rPr lang="en-US" dirty="0"/>
              <a:t>Share why it is effective </a:t>
            </a:r>
          </a:p>
          <a:p>
            <a:pPr marL="0" indent="0">
              <a:buNone/>
            </a:pPr>
            <a:endParaRPr lang="en-US" dirty="0"/>
          </a:p>
        </p:txBody>
      </p:sp>
    </p:spTree>
    <p:extLst>
      <p:ext uri="{BB962C8B-B14F-4D97-AF65-F5344CB8AC3E}">
        <p14:creationId xmlns:p14="http://schemas.microsoft.com/office/powerpoint/2010/main" val="3352386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66763587-50AF-4FA3-A6C7-4E2CD3714995}"/>
              </a:ext>
            </a:extLst>
          </p:cNvPr>
          <p:cNvSpPr>
            <a:spLocks noGrp="1"/>
          </p:cNvSpPr>
          <p:nvPr>
            <p:ph type="title"/>
          </p:nvPr>
        </p:nvSpPr>
        <p:spPr/>
        <p:txBody>
          <a:bodyPr/>
          <a:lstStyle/>
          <a:p>
            <a:r>
              <a:rPr lang="en-US" dirty="0"/>
              <a:t>Overview</a:t>
            </a:r>
          </a:p>
        </p:txBody>
      </p:sp>
      <p:sp>
        <p:nvSpPr>
          <p:cNvPr id="6" name="Content Placeholder 5">
            <a:extLst>
              <a:ext uri="{FF2B5EF4-FFF2-40B4-BE49-F238E27FC236}">
                <a16:creationId xmlns="" xmlns:a16="http://schemas.microsoft.com/office/drawing/2014/main" id="{ECBCB1FE-33D8-4395-955F-51038E8AF0DB}"/>
              </a:ext>
            </a:extLst>
          </p:cNvPr>
          <p:cNvSpPr>
            <a:spLocks noGrp="1"/>
          </p:cNvSpPr>
          <p:nvPr>
            <p:ph idx="1"/>
          </p:nvPr>
        </p:nvSpPr>
        <p:spPr>
          <a:xfrm>
            <a:off x="457200" y="1200151"/>
            <a:ext cx="8229600" cy="3565578"/>
          </a:xfrm>
        </p:spPr>
        <p:txBody>
          <a:bodyPr>
            <a:normAutofit fontScale="92500" lnSpcReduction="20000"/>
          </a:bodyPr>
          <a:lstStyle/>
          <a:p>
            <a:r>
              <a:rPr lang="en-US" dirty="0"/>
              <a:t>Technology offers the opportunity for teachers to become more collaborative and extend learning beyond the classroom </a:t>
            </a:r>
          </a:p>
          <a:p>
            <a:r>
              <a:rPr lang="en-US" dirty="0"/>
              <a:t>Educators can create learning communities with colleagues and experts around the world</a:t>
            </a:r>
          </a:p>
          <a:p>
            <a:r>
              <a:rPr lang="en-US" dirty="0"/>
              <a:t>Educators need continuous, just-in-time support that includes professional development, mentors, and informal collaborations</a:t>
            </a:r>
            <a:r>
              <a:rPr lang="en-US" b="1" dirty="0"/>
              <a:t> </a:t>
            </a:r>
            <a:endParaRPr lang="en-US" dirty="0"/>
          </a:p>
          <a:p>
            <a:endParaRPr lang="en-US" dirty="0"/>
          </a:p>
        </p:txBody>
      </p:sp>
    </p:spTree>
    <p:extLst>
      <p:ext uri="{BB962C8B-B14F-4D97-AF65-F5344CB8AC3E}">
        <p14:creationId xmlns:p14="http://schemas.microsoft.com/office/powerpoint/2010/main" val="140388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5C14A47-5006-42F9-904C-FAC00809B466}"/>
              </a:ext>
            </a:extLst>
          </p:cNvPr>
          <p:cNvSpPr>
            <a:spLocks noGrp="1"/>
          </p:cNvSpPr>
          <p:nvPr>
            <p:ph type="title"/>
          </p:nvPr>
        </p:nvSpPr>
        <p:spPr/>
        <p:txBody>
          <a:bodyPr/>
          <a:lstStyle/>
          <a:p>
            <a:r>
              <a:rPr lang="en-US" dirty="0"/>
              <a:t>Professional Learning Plan</a:t>
            </a:r>
          </a:p>
        </p:txBody>
      </p:sp>
      <p:sp>
        <p:nvSpPr>
          <p:cNvPr id="3" name="Content Placeholder 2">
            <a:extLst>
              <a:ext uri="{FF2B5EF4-FFF2-40B4-BE49-F238E27FC236}">
                <a16:creationId xmlns="" xmlns:a16="http://schemas.microsoft.com/office/drawing/2014/main" id="{CD047E37-18CC-4952-A2B2-A0A6E6BA9C56}"/>
              </a:ext>
            </a:extLst>
          </p:cNvPr>
          <p:cNvSpPr>
            <a:spLocks noGrp="1"/>
          </p:cNvSpPr>
          <p:nvPr>
            <p:ph idx="1"/>
          </p:nvPr>
        </p:nvSpPr>
        <p:spPr/>
        <p:txBody>
          <a:bodyPr>
            <a:normAutofit/>
          </a:bodyPr>
          <a:lstStyle/>
          <a:p>
            <a:r>
              <a:rPr lang="en-US" dirty="0"/>
              <a:t>Provides the opportunity to establish short- and long-term professional learning goals for instruction</a:t>
            </a:r>
          </a:p>
          <a:p>
            <a:r>
              <a:rPr lang="en-US" dirty="0"/>
              <a:t>Articulates how professional learning will take place</a:t>
            </a:r>
          </a:p>
          <a:p>
            <a:r>
              <a:rPr lang="en-US" dirty="0"/>
              <a:t>Delineates desired outcomes</a:t>
            </a:r>
          </a:p>
        </p:txBody>
      </p:sp>
    </p:spTree>
    <p:extLst>
      <p:ext uri="{BB962C8B-B14F-4D97-AF65-F5344CB8AC3E}">
        <p14:creationId xmlns:p14="http://schemas.microsoft.com/office/powerpoint/2010/main" val="3767830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BFE2581-8BEF-474F-9779-1835D860ADDC}"/>
              </a:ext>
            </a:extLst>
          </p:cNvPr>
          <p:cNvSpPr>
            <a:spLocks noGrp="1"/>
          </p:cNvSpPr>
          <p:nvPr>
            <p:ph type="title"/>
          </p:nvPr>
        </p:nvSpPr>
        <p:spPr/>
        <p:txBody>
          <a:bodyPr/>
          <a:lstStyle/>
          <a:p>
            <a:r>
              <a:rPr lang="en-US" dirty="0"/>
              <a:t>Playdate</a:t>
            </a:r>
          </a:p>
        </p:txBody>
      </p:sp>
      <p:sp>
        <p:nvSpPr>
          <p:cNvPr id="3" name="Content Placeholder 2">
            <a:extLst>
              <a:ext uri="{FF2B5EF4-FFF2-40B4-BE49-F238E27FC236}">
                <a16:creationId xmlns="" xmlns:a16="http://schemas.microsoft.com/office/drawing/2014/main" id="{293405C3-875D-4DE0-9198-FDA36C1ED7DD}"/>
              </a:ext>
            </a:extLst>
          </p:cNvPr>
          <p:cNvSpPr>
            <a:spLocks noGrp="1"/>
          </p:cNvSpPr>
          <p:nvPr>
            <p:ph idx="1"/>
          </p:nvPr>
        </p:nvSpPr>
        <p:spPr/>
        <p:txBody>
          <a:bodyPr>
            <a:normAutofit lnSpcReduction="10000"/>
          </a:bodyPr>
          <a:lstStyle/>
          <a:p>
            <a:pPr marL="0" indent="0">
              <a:buNone/>
            </a:pPr>
            <a:r>
              <a:rPr lang="en-US" u="sng" dirty="0">
                <a:hlinkClick r:id="rId2"/>
              </a:rPr>
              <a:t>PLAYDATE - People Learning and Asking "Y": Digital Age Teacher Exploration</a:t>
            </a:r>
            <a:endParaRPr lang="en-US" dirty="0"/>
          </a:p>
          <a:p>
            <a:r>
              <a:rPr lang="en-US" dirty="0"/>
              <a:t>Educators sit in a room for a few hours</a:t>
            </a:r>
          </a:p>
          <a:p>
            <a:r>
              <a:rPr lang="en-US" dirty="0"/>
              <a:t>Play and learn about apps, programs and tools </a:t>
            </a:r>
          </a:p>
          <a:p>
            <a:r>
              <a:rPr lang="en-US" dirty="0"/>
              <a:t>No presenters, no experts and no agenda </a:t>
            </a:r>
          </a:p>
          <a:p>
            <a:endParaRPr lang="en-US" dirty="0"/>
          </a:p>
        </p:txBody>
      </p:sp>
    </p:spTree>
    <p:extLst>
      <p:ext uri="{BB962C8B-B14F-4D97-AF65-F5344CB8AC3E}">
        <p14:creationId xmlns:p14="http://schemas.microsoft.com/office/powerpoint/2010/main" val="2781739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2E110C-B894-4318-989B-438E4CFF24E2}"/>
              </a:ext>
            </a:extLst>
          </p:cNvPr>
          <p:cNvSpPr>
            <a:spLocks noGrp="1"/>
          </p:cNvSpPr>
          <p:nvPr>
            <p:ph type="title"/>
          </p:nvPr>
        </p:nvSpPr>
        <p:spPr/>
        <p:txBody>
          <a:bodyPr>
            <a:normAutofit/>
          </a:bodyPr>
          <a:lstStyle/>
          <a:p>
            <a:r>
              <a:rPr lang="en-US" dirty="0"/>
              <a:t>Playdate</a:t>
            </a:r>
          </a:p>
        </p:txBody>
      </p:sp>
      <p:pic>
        <p:nvPicPr>
          <p:cNvPr id="3" name="cDnrsC-Ioug">
            <a:hlinkClick r:id="" action="ppaction://media"/>
            <a:extLst>
              <a:ext uri="{FF2B5EF4-FFF2-40B4-BE49-F238E27FC236}">
                <a16:creationId xmlns="" xmlns:a16="http://schemas.microsoft.com/office/drawing/2014/main" id="{74D3DDFB-8527-4B6A-866D-0269472F85B5}"/>
              </a:ext>
            </a:extLst>
          </p:cNvPr>
          <p:cNvPicPr>
            <a:picLocks noGrp="1" noRot="1" noChangeAspect="1"/>
          </p:cNvPicPr>
          <p:nvPr>
            <p:ph idx="1"/>
            <a:videoFile r:link="rId1"/>
          </p:nvPr>
        </p:nvPicPr>
        <p:blipFill>
          <a:blip r:embed="rId4"/>
          <a:stretch>
            <a:fillRect/>
          </a:stretch>
        </p:blipFill>
        <p:spPr>
          <a:xfrm>
            <a:off x="2908300" y="1452563"/>
            <a:ext cx="4064000" cy="3048000"/>
          </a:xfrm>
          <a:prstGeom prst="rect">
            <a:avLst/>
          </a:prstGeom>
        </p:spPr>
      </p:pic>
    </p:spTree>
    <p:extLst>
      <p:ext uri="{BB962C8B-B14F-4D97-AF65-F5344CB8AC3E}">
        <p14:creationId xmlns:p14="http://schemas.microsoft.com/office/powerpoint/2010/main" val="3079867864"/>
      </p:ext>
    </p:extLst>
  </p:cSld>
  <p:clrMapOvr>
    <a:masterClrMapping/>
  </p:clrMapOvr>
</p:sld>
</file>

<file path=ppt/theme/theme1.xml><?xml version="1.0" encoding="utf-8"?>
<a:theme xmlns:a="http://schemas.openxmlformats.org/drawingml/2006/main" name="Tranforming_Digital_Learning_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Tranforming_Digital_Learning_final</Template>
  <TotalTime>1894</TotalTime>
  <Words>760</Words>
  <Application>Microsoft Macintosh PowerPoint</Application>
  <PresentationFormat>On-screen Show (16:9)</PresentationFormat>
  <Paragraphs>101</Paragraphs>
  <Slides>17</Slides>
  <Notes>13</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Calibri</vt:lpstr>
      <vt:lpstr>Open Sans</vt:lpstr>
      <vt:lpstr>Arial</vt:lpstr>
      <vt:lpstr>Tranforming_Digital_Learning_final</vt:lpstr>
      <vt:lpstr>PowerPoint Presentation</vt:lpstr>
      <vt:lpstr>Session Overview</vt:lpstr>
      <vt:lpstr>Purpose of the Workshop</vt:lpstr>
      <vt:lpstr>Objectives</vt:lpstr>
      <vt:lpstr>My Favorite Things</vt:lpstr>
      <vt:lpstr>Overview</vt:lpstr>
      <vt:lpstr>Professional Learning Plan</vt:lpstr>
      <vt:lpstr>Playdate</vt:lpstr>
      <vt:lpstr>Playdate</vt:lpstr>
      <vt:lpstr>Discussion Questions</vt:lpstr>
      <vt:lpstr>Professional Learning Readiness Activity</vt:lpstr>
      <vt:lpstr>Professional Learning Activity</vt:lpstr>
      <vt:lpstr>Discussion Questions</vt:lpstr>
      <vt:lpstr>Exemplar Rapid Fire Presentations</vt:lpstr>
      <vt:lpstr>Reflection &amp; Wrap-Up</vt:lpstr>
      <vt:lpstr>Wrap Up</vt:lpstr>
      <vt:lpstr>Thank You!</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Immanuel</dc:creator>
  <cp:lastModifiedBy>Lauren Jenkins</cp:lastModifiedBy>
  <cp:revision>58</cp:revision>
  <dcterms:created xsi:type="dcterms:W3CDTF">2017-03-29T05:27:33Z</dcterms:created>
  <dcterms:modified xsi:type="dcterms:W3CDTF">2018-03-05T16:05:47Z</dcterms:modified>
</cp:coreProperties>
</file>