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9" r:id="rId1"/>
  </p:sldMasterIdLst>
  <p:notesMasterIdLst>
    <p:notesMasterId r:id="rId17"/>
  </p:notesMasterIdLst>
  <p:sldIdLst>
    <p:sldId id="302" r:id="rId2"/>
    <p:sldId id="261" r:id="rId3"/>
    <p:sldId id="260" r:id="rId4"/>
    <p:sldId id="282" r:id="rId5"/>
    <p:sldId id="297" r:id="rId6"/>
    <p:sldId id="295" r:id="rId7"/>
    <p:sldId id="296" r:id="rId8"/>
    <p:sldId id="300" r:id="rId9"/>
    <p:sldId id="299" r:id="rId10"/>
    <p:sldId id="301" r:id="rId11"/>
    <p:sldId id="277" r:id="rId12"/>
    <p:sldId id="278" r:id="rId13"/>
    <p:sldId id="279" r:id="rId14"/>
    <p:sldId id="283" r:id="rId15"/>
    <p:sldId id="286" r:id="rId16"/>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ann Angela" initials="" lastIdx="2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79D"/>
    <a:srgbClr val="4B4E53"/>
    <a:srgbClr val="E75200"/>
    <a:srgbClr val="29417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614" autoAdjust="0"/>
    <p:restoredTop sz="91079" autoAdjust="0"/>
  </p:normalViewPr>
  <p:slideViewPr>
    <p:cSldViewPr snapToGrid="0" snapToObjects="1">
      <p:cViewPr>
        <p:scale>
          <a:sx n="82" d="100"/>
          <a:sy n="82" d="100"/>
        </p:scale>
        <p:origin x="2960" y="1408"/>
      </p:cViewPr>
      <p:guideLst>
        <p:guide orient="horz" pos="162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23" Type="http://schemas.microsoft.com/office/2015/10/relationships/revisionInfo" Target="revisionInfo.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commentAuthors" Target="commentAuthors.xml"/><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375A20-3704-47A8-B31B-3B35893E0AB4}" type="datetimeFigureOut">
              <a:rPr lang="en-US" smtClean="0"/>
              <a:t>3/6/18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36BBDD-DBE1-48E2-A118-897C2AF1BC3F}" type="slidenum">
              <a:rPr lang="en-US" smtClean="0"/>
              <a:t>‹#›</a:t>
            </a:fld>
            <a:endParaRPr lang="en-US"/>
          </a:p>
        </p:txBody>
      </p:sp>
    </p:spTree>
    <p:extLst>
      <p:ext uri="{BB962C8B-B14F-4D97-AF65-F5344CB8AC3E}">
        <p14:creationId xmlns:p14="http://schemas.microsoft.com/office/powerpoint/2010/main" val="939099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Introduce yourself, review the key sections and any logistics for the session. </a:t>
            </a:r>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2</a:t>
            </a:fld>
            <a:endParaRPr lang="en-US"/>
          </a:p>
        </p:txBody>
      </p:sp>
    </p:spTree>
    <p:extLst>
      <p:ext uri="{BB962C8B-B14F-4D97-AF65-F5344CB8AC3E}">
        <p14:creationId xmlns:p14="http://schemas.microsoft.com/office/powerpoint/2010/main" val="24129113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Page 1-2.</a:t>
            </a:r>
          </a:p>
        </p:txBody>
      </p:sp>
      <p:sp>
        <p:nvSpPr>
          <p:cNvPr id="4" name="Slide Number Placeholder 3"/>
          <p:cNvSpPr>
            <a:spLocks noGrp="1"/>
          </p:cNvSpPr>
          <p:nvPr>
            <p:ph type="sldNum" sz="quarter" idx="10"/>
          </p:nvPr>
        </p:nvSpPr>
        <p:spPr/>
        <p:txBody>
          <a:bodyPr/>
          <a:lstStyle/>
          <a:p>
            <a:fld id="{EE36BBDD-DBE1-48E2-A118-897C2AF1BC3F}" type="slidenum">
              <a:rPr lang="en-US" smtClean="0"/>
              <a:t>3</a:t>
            </a:fld>
            <a:endParaRPr lang="en-US"/>
          </a:p>
        </p:txBody>
      </p:sp>
    </p:spTree>
    <p:extLst>
      <p:ext uri="{BB962C8B-B14F-4D97-AF65-F5344CB8AC3E}">
        <p14:creationId xmlns:p14="http://schemas.microsoft.com/office/powerpoint/2010/main" val="4213619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Refer to FG, Page 1-2.</a:t>
            </a:r>
          </a:p>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4</a:t>
            </a:fld>
            <a:endParaRPr lang="en-US"/>
          </a:p>
        </p:txBody>
      </p:sp>
    </p:spTree>
    <p:extLst>
      <p:ext uri="{BB962C8B-B14F-4D97-AF65-F5344CB8AC3E}">
        <p14:creationId xmlns:p14="http://schemas.microsoft.com/office/powerpoint/2010/main" val="1662373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Introduce the welcome activity to help you better understand who is in the audience and to get participants engaged. </a:t>
            </a:r>
            <a:endParaRPr lang="en-US" dirty="0"/>
          </a:p>
          <a:p>
            <a:r>
              <a:rPr lang="en-US" dirty="0"/>
              <a:t>Refer to FG, Welcome Activity, page 2 for activity instructions</a:t>
            </a:r>
          </a:p>
        </p:txBody>
      </p:sp>
      <p:sp>
        <p:nvSpPr>
          <p:cNvPr id="4" name="Slide Number Placeholder 3"/>
          <p:cNvSpPr>
            <a:spLocks noGrp="1"/>
          </p:cNvSpPr>
          <p:nvPr>
            <p:ph type="sldNum" sz="quarter" idx="10"/>
          </p:nvPr>
        </p:nvSpPr>
        <p:spPr/>
        <p:txBody>
          <a:bodyPr/>
          <a:lstStyle/>
          <a:p>
            <a:fld id="{EE36BBDD-DBE1-48E2-A118-897C2AF1BC3F}" type="slidenum">
              <a:rPr lang="en-US" smtClean="0"/>
              <a:t>5</a:t>
            </a:fld>
            <a:endParaRPr lang="en-US"/>
          </a:p>
        </p:txBody>
      </p:sp>
    </p:spTree>
    <p:extLst>
      <p:ext uri="{BB962C8B-B14F-4D97-AF65-F5344CB8AC3E}">
        <p14:creationId xmlns:p14="http://schemas.microsoft.com/office/powerpoint/2010/main" val="25883736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Collaborative Leadership, page 6 for activity instructions</a:t>
            </a:r>
          </a:p>
        </p:txBody>
      </p:sp>
      <p:sp>
        <p:nvSpPr>
          <p:cNvPr id="4" name="Slide Number Placeholder 3"/>
          <p:cNvSpPr>
            <a:spLocks noGrp="1"/>
          </p:cNvSpPr>
          <p:nvPr>
            <p:ph type="sldNum" sz="quarter" idx="10"/>
          </p:nvPr>
        </p:nvSpPr>
        <p:spPr/>
        <p:txBody>
          <a:bodyPr/>
          <a:lstStyle/>
          <a:p>
            <a:fld id="{EE36BBDD-DBE1-48E2-A118-897C2AF1BC3F}" type="slidenum">
              <a:rPr lang="en-US" smtClean="0"/>
              <a:t>11</a:t>
            </a:fld>
            <a:endParaRPr lang="en-US"/>
          </a:p>
        </p:txBody>
      </p:sp>
    </p:spTree>
    <p:extLst>
      <p:ext uri="{BB962C8B-B14F-4D97-AF65-F5344CB8AC3E}">
        <p14:creationId xmlns:p14="http://schemas.microsoft.com/office/powerpoint/2010/main" val="8138770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Discuss how state and local leaders can build capacity. These questions can also be used as key topic areas for follow-up workshops.</a:t>
            </a:r>
            <a:r>
              <a:rPr lang="en-US" sz="1200" kern="1200" dirty="0">
                <a:solidFill>
                  <a:schemeClr val="tx1"/>
                </a:solidFill>
                <a:effectLst/>
                <a:latin typeface="+mn-lt"/>
                <a:ea typeface="+mn-ea"/>
                <a:cs typeface="+mn-cs"/>
              </a:rPr>
              <a:t> </a:t>
            </a:r>
          </a:p>
          <a:p>
            <a:r>
              <a:rPr lang="en-US" dirty="0"/>
              <a:t>Refer to FG, Policies &amp; Initiatives, page 7</a:t>
            </a:r>
          </a:p>
        </p:txBody>
      </p:sp>
      <p:sp>
        <p:nvSpPr>
          <p:cNvPr id="4" name="Slide Number Placeholder 3"/>
          <p:cNvSpPr>
            <a:spLocks noGrp="1"/>
          </p:cNvSpPr>
          <p:nvPr>
            <p:ph type="sldNum" sz="quarter" idx="10"/>
          </p:nvPr>
        </p:nvSpPr>
        <p:spPr/>
        <p:txBody>
          <a:bodyPr/>
          <a:lstStyle/>
          <a:p>
            <a:fld id="{EE36BBDD-DBE1-48E2-A118-897C2AF1BC3F}" type="slidenum">
              <a:rPr lang="en-US" smtClean="0"/>
              <a:t>12</a:t>
            </a:fld>
            <a:endParaRPr lang="en-US"/>
          </a:p>
        </p:txBody>
      </p:sp>
    </p:spTree>
    <p:extLst>
      <p:ext uri="{BB962C8B-B14F-4D97-AF65-F5344CB8AC3E}">
        <p14:creationId xmlns:p14="http://schemas.microsoft.com/office/powerpoint/2010/main" val="38572968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i="1" kern="1200" dirty="0">
                <a:solidFill>
                  <a:schemeClr val="tx1"/>
                </a:solidFill>
                <a:effectLst/>
                <a:latin typeface="+mn-lt"/>
                <a:ea typeface="+mn-ea"/>
                <a:cs typeface="+mn-cs"/>
              </a:rPr>
              <a:t>Take a few moments to reflect on the session, share details about additional events related to the remainder of the day and engage the participants to take action when they return to their schools/districts. </a:t>
            </a:r>
            <a:endParaRPr lang="en-US" dirty="0"/>
          </a:p>
          <a:p>
            <a:r>
              <a:rPr lang="en-US" dirty="0"/>
              <a:t>Refer to the FG, Reflection, page 7</a:t>
            </a:r>
          </a:p>
        </p:txBody>
      </p:sp>
      <p:sp>
        <p:nvSpPr>
          <p:cNvPr id="4" name="Slide Number Placeholder 3"/>
          <p:cNvSpPr>
            <a:spLocks noGrp="1"/>
          </p:cNvSpPr>
          <p:nvPr>
            <p:ph type="sldNum" sz="quarter" idx="10"/>
          </p:nvPr>
        </p:nvSpPr>
        <p:spPr/>
        <p:txBody>
          <a:bodyPr/>
          <a:lstStyle/>
          <a:p>
            <a:fld id="{EE36BBDD-DBE1-48E2-A118-897C2AF1BC3F}" type="slidenum">
              <a:rPr lang="en-US" smtClean="0"/>
              <a:t>13</a:t>
            </a:fld>
            <a:endParaRPr lang="en-US"/>
          </a:p>
        </p:txBody>
      </p:sp>
    </p:spTree>
    <p:extLst>
      <p:ext uri="{BB962C8B-B14F-4D97-AF65-F5344CB8AC3E}">
        <p14:creationId xmlns:p14="http://schemas.microsoft.com/office/powerpoint/2010/main" val="7410365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FG, Wrap Up, page 7.</a:t>
            </a:r>
          </a:p>
        </p:txBody>
      </p:sp>
      <p:sp>
        <p:nvSpPr>
          <p:cNvPr id="4" name="Slide Number Placeholder 3"/>
          <p:cNvSpPr>
            <a:spLocks noGrp="1"/>
          </p:cNvSpPr>
          <p:nvPr>
            <p:ph type="sldNum" sz="quarter" idx="10"/>
          </p:nvPr>
        </p:nvSpPr>
        <p:spPr/>
        <p:txBody>
          <a:bodyPr/>
          <a:lstStyle/>
          <a:p>
            <a:fld id="{EE36BBDD-DBE1-48E2-A118-897C2AF1BC3F}" type="slidenum">
              <a:rPr lang="en-US" smtClean="0"/>
              <a:t>14</a:t>
            </a:fld>
            <a:endParaRPr lang="en-US"/>
          </a:p>
        </p:txBody>
      </p:sp>
    </p:spTree>
    <p:extLst>
      <p:ext uri="{BB962C8B-B14F-4D97-AF65-F5344CB8AC3E}">
        <p14:creationId xmlns:p14="http://schemas.microsoft.com/office/powerpoint/2010/main" val="2529700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36BBDD-DBE1-48E2-A118-897C2AF1BC3F}" type="slidenum">
              <a:rPr lang="en-US" smtClean="0"/>
              <a:t>15</a:t>
            </a:fld>
            <a:endParaRPr lang="en-US"/>
          </a:p>
        </p:txBody>
      </p:sp>
    </p:spTree>
    <p:extLst>
      <p:ext uri="{BB962C8B-B14F-4D97-AF65-F5344CB8AC3E}">
        <p14:creationId xmlns:p14="http://schemas.microsoft.com/office/powerpoint/2010/main" val="541510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0632" y="1597819"/>
            <a:ext cx="7307568"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70866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1861463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099"/>
            <a:ext cx="8229600" cy="667781"/>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688547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540739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4555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4555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5629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37485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5467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37485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5467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77256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78912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188719"/>
            <a:ext cx="5486400" cy="235696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96860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125455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theme" Target="../theme/theme1.xml"/><Relationship Id="rId10"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0"/>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66778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94052" y="1356765"/>
            <a:ext cx="7492747" cy="323785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147130491"/>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Lst>
  <p:txStyles>
    <p:titleStyle>
      <a:lvl1pPr algn="ctr" defTabSz="457200" rtl="0" eaLnBrk="1" latinLnBrk="0" hangingPunct="1">
        <a:spcBef>
          <a:spcPct val="0"/>
        </a:spcBef>
        <a:buNone/>
        <a:defRPr sz="3400" kern="1200">
          <a:solidFill>
            <a:srgbClr val="00A79D"/>
          </a:solidFill>
          <a:latin typeface="Open Sans"/>
          <a:ea typeface="+mj-ea"/>
          <a:cs typeface="Open Sans"/>
        </a:defRPr>
      </a:lvl1pPr>
    </p:titleStyle>
    <p:bodyStyle>
      <a:lvl1pPr marL="342900" indent="-342900" algn="l" defTabSz="457200" rtl="0" eaLnBrk="1" latinLnBrk="0" hangingPunct="1">
        <a:spcBef>
          <a:spcPct val="20000"/>
        </a:spcBef>
        <a:buClr>
          <a:srgbClr val="00A79D"/>
        </a:buClr>
        <a:buFont typeface="Arial"/>
        <a:buChar char="•"/>
        <a:defRPr sz="3200" kern="1200">
          <a:solidFill>
            <a:srgbClr val="4B4E53"/>
          </a:solidFill>
          <a:latin typeface="Open Sans"/>
          <a:ea typeface="+mn-ea"/>
          <a:cs typeface="Open Sans"/>
        </a:defRPr>
      </a:lvl1pPr>
      <a:lvl2pPr marL="742950" indent="-285750" algn="l" defTabSz="457200" rtl="0" eaLnBrk="1" latinLnBrk="0" hangingPunct="1">
        <a:spcBef>
          <a:spcPct val="20000"/>
        </a:spcBef>
        <a:buClr>
          <a:srgbClr val="00A79D"/>
        </a:buClr>
        <a:buFont typeface="Arial"/>
        <a:buChar char="–"/>
        <a:defRPr sz="2800" kern="1200">
          <a:solidFill>
            <a:srgbClr val="4B4E53"/>
          </a:solidFill>
          <a:latin typeface="Open Sans"/>
          <a:ea typeface="+mn-ea"/>
          <a:cs typeface="Open Sans"/>
        </a:defRPr>
      </a:lvl2pPr>
      <a:lvl3pPr marL="1143000" indent="-228600" algn="l" defTabSz="457200" rtl="0" eaLnBrk="1" latinLnBrk="0" hangingPunct="1">
        <a:spcBef>
          <a:spcPct val="20000"/>
        </a:spcBef>
        <a:buClr>
          <a:srgbClr val="00A79D"/>
        </a:buClr>
        <a:buFont typeface="Arial"/>
        <a:buChar char="•"/>
        <a:defRPr sz="2400" kern="1200">
          <a:solidFill>
            <a:srgbClr val="4B4E53"/>
          </a:solidFill>
          <a:latin typeface="Open Sans"/>
          <a:ea typeface="+mn-ea"/>
          <a:cs typeface="Open Sans"/>
        </a:defRPr>
      </a:lvl3pPr>
      <a:lvl4pPr marL="1600200" indent="-228600" algn="l" defTabSz="457200" rtl="0" eaLnBrk="1" latinLnBrk="0" hangingPunct="1">
        <a:spcBef>
          <a:spcPct val="20000"/>
        </a:spcBef>
        <a:buClr>
          <a:srgbClr val="00A79D"/>
        </a:buClr>
        <a:buFont typeface="Arial"/>
        <a:buChar char="–"/>
        <a:defRPr sz="2000" kern="1200">
          <a:solidFill>
            <a:srgbClr val="4B4E53"/>
          </a:solidFill>
          <a:latin typeface="Open Sans"/>
          <a:ea typeface="+mn-ea"/>
          <a:cs typeface="Open Sans"/>
        </a:defRPr>
      </a:lvl4pPr>
      <a:lvl5pPr marL="2057400" indent="-228600" algn="l" defTabSz="457200" rtl="0" eaLnBrk="1" latinLnBrk="0" hangingPunct="1">
        <a:spcBef>
          <a:spcPct val="20000"/>
        </a:spcBef>
        <a:buClr>
          <a:srgbClr val="00A79D"/>
        </a:buClr>
        <a:buFont typeface="Arial"/>
        <a:buChar char="»"/>
        <a:defRPr sz="2000" kern="1200">
          <a:solidFill>
            <a:srgbClr val="4B4E53"/>
          </a:solidFill>
          <a:latin typeface="Open Sans"/>
          <a:ea typeface="+mn-ea"/>
          <a:cs typeface="Open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 Id="rId3" Type="http://schemas.openxmlformats.org/officeDocument/2006/relationships/image" Target="../media/image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dmaps.setda.org/"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6121831" y="3409627"/>
            <a:ext cx="2557220" cy="461665"/>
          </a:xfrm>
          <a:prstGeom prst="rect">
            <a:avLst/>
          </a:prstGeom>
          <a:noFill/>
        </p:spPr>
        <p:txBody>
          <a:bodyPr wrap="square" rtlCol="0">
            <a:spAutoFit/>
          </a:bodyPr>
          <a:lstStyle/>
          <a:p>
            <a:r>
              <a:rPr lang="en-US" sz="2400" b="1" dirty="0">
                <a:solidFill>
                  <a:srgbClr val="00A79D"/>
                </a:solidFill>
              </a:rPr>
              <a:t>Procurement</a:t>
            </a:r>
          </a:p>
        </p:txBody>
      </p:sp>
    </p:spTree>
    <p:extLst>
      <p:ext uri="{BB962C8B-B14F-4D97-AF65-F5344CB8AC3E}">
        <p14:creationId xmlns:p14="http://schemas.microsoft.com/office/powerpoint/2010/main" val="1591310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F9A48F-9393-4E9B-B32B-2E5AC9C1201E}"/>
              </a:ext>
            </a:extLst>
          </p:cNvPr>
          <p:cNvSpPr>
            <a:spLocks noGrp="1"/>
          </p:cNvSpPr>
          <p:nvPr>
            <p:ph type="title"/>
          </p:nvPr>
        </p:nvSpPr>
        <p:spPr/>
        <p:txBody>
          <a:bodyPr/>
          <a:lstStyle/>
          <a:p>
            <a:r>
              <a:rPr lang="en-US" dirty="0"/>
              <a:t>Improving Ed-Tech Purchasing Report</a:t>
            </a:r>
          </a:p>
        </p:txBody>
      </p:sp>
      <p:sp>
        <p:nvSpPr>
          <p:cNvPr id="3" name="Content Placeholder 2">
            <a:extLst>
              <a:ext uri="{FF2B5EF4-FFF2-40B4-BE49-F238E27FC236}">
                <a16:creationId xmlns:a16="http://schemas.microsoft.com/office/drawing/2014/main" xmlns="" id="{5BC0CBB1-9A71-4C53-945F-5C05C1779046}"/>
              </a:ext>
            </a:extLst>
          </p:cNvPr>
          <p:cNvSpPr>
            <a:spLocks noGrp="1"/>
          </p:cNvSpPr>
          <p:nvPr>
            <p:ph idx="1"/>
          </p:nvPr>
        </p:nvSpPr>
        <p:spPr>
          <a:xfrm>
            <a:off x="457200" y="1200150"/>
            <a:ext cx="8229600" cy="3689565"/>
          </a:xfrm>
        </p:spPr>
        <p:txBody>
          <a:bodyPr>
            <a:normAutofit fontScale="77500" lnSpcReduction="20000"/>
          </a:bodyPr>
          <a:lstStyle/>
          <a:p>
            <a:pPr lvl="0"/>
            <a:r>
              <a:rPr lang="en-US"/>
              <a:t>Pilot </a:t>
            </a:r>
            <a:r>
              <a:rPr lang="en-US" dirty="0"/>
              <a:t>approaches that increase rigor and drive purchasing decisions without over-burdening teachers </a:t>
            </a:r>
          </a:p>
          <a:p>
            <a:pPr lvl="0"/>
            <a:r>
              <a:rPr lang="en-US" dirty="0"/>
              <a:t>Incentives for providers to get results and show evidence, such as performance-based contracting and prizes </a:t>
            </a:r>
          </a:p>
          <a:p>
            <a:pPr lvl="0"/>
            <a:r>
              <a:rPr lang="en-US" dirty="0"/>
              <a:t>Websites with trusted information about educational technology tools and district procurement policies and better ways to match providers and products with educators </a:t>
            </a:r>
          </a:p>
          <a:p>
            <a:pPr lvl="0"/>
            <a:r>
              <a:rPr lang="en-US" dirty="0"/>
              <a:t>More research about funding strategies for acquiring educational technology products</a:t>
            </a:r>
          </a:p>
        </p:txBody>
      </p:sp>
    </p:spTree>
    <p:extLst>
      <p:ext uri="{BB962C8B-B14F-4D97-AF65-F5344CB8AC3E}">
        <p14:creationId xmlns:p14="http://schemas.microsoft.com/office/powerpoint/2010/main" val="15051018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9980CF6F-0369-4B81-96A8-BB7E102EFFC8}"/>
              </a:ext>
            </a:extLst>
          </p:cNvPr>
          <p:cNvSpPr>
            <a:spLocks noGrp="1"/>
          </p:cNvSpPr>
          <p:nvPr>
            <p:ph type="title"/>
          </p:nvPr>
        </p:nvSpPr>
        <p:spPr/>
        <p:txBody>
          <a:bodyPr>
            <a:normAutofit/>
          </a:bodyPr>
          <a:lstStyle/>
          <a:p>
            <a:r>
              <a:rPr lang="en-US" dirty="0"/>
              <a:t>Draw the Solution Activity</a:t>
            </a:r>
          </a:p>
        </p:txBody>
      </p:sp>
    </p:spTree>
    <p:extLst>
      <p:ext uri="{BB962C8B-B14F-4D97-AF65-F5344CB8AC3E}">
        <p14:creationId xmlns:p14="http://schemas.microsoft.com/office/powerpoint/2010/main" val="40421686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xmlns="" id="{E9789752-261B-4E27-A605-90907C43E6F0}"/>
              </a:ext>
            </a:extLst>
          </p:cNvPr>
          <p:cNvSpPr>
            <a:spLocks noGrp="1"/>
          </p:cNvSpPr>
          <p:nvPr>
            <p:ph type="title"/>
          </p:nvPr>
        </p:nvSpPr>
        <p:spPr/>
        <p:txBody>
          <a:bodyPr/>
          <a:lstStyle/>
          <a:p>
            <a:r>
              <a:rPr lang="en-US" dirty="0"/>
              <a:t>Policies &amp; Initiatives</a:t>
            </a:r>
          </a:p>
        </p:txBody>
      </p:sp>
      <p:sp>
        <p:nvSpPr>
          <p:cNvPr id="6" name="Content Placeholder 5">
            <a:extLst>
              <a:ext uri="{FF2B5EF4-FFF2-40B4-BE49-F238E27FC236}">
                <a16:creationId xmlns:a16="http://schemas.microsoft.com/office/drawing/2014/main" xmlns="" id="{3B9425DE-2783-4705-90C3-2C324756B282}"/>
              </a:ext>
            </a:extLst>
          </p:cNvPr>
          <p:cNvSpPr>
            <a:spLocks noGrp="1"/>
          </p:cNvSpPr>
          <p:nvPr>
            <p:ph idx="1"/>
          </p:nvPr>
        </p:nvSpPr>
        <p:spPr/>
        <p:txBody>
          <a:bodyPr>
            <a:normAutofit fontScale="92500" lnSpcReduction="10000"/>
          </a:bodyPr>
          <a:lstStyle/>
          <a:p>
            <a:r>
              <a:rPr lang="en-US" dirty="0"/>
              <a:t>Are there local policies/practices that can be updated to support procurement or RFP management? </a:t>
            </a:r>
          </a:p>
          <a:p>
            <a:pPr lvl="0"/>
            <a:r>
              <a:rPr lang="en-US" dirty="0"/>
              <a:t>Which stakeholders need to be involved in the conversations?</a:t>
            </a:r>
          </a:p>
          <a:p>
            <a:pPr lvl="0"/>
            <a:r>
              <a:rPr lang="en-US" dirty="0"/>
              <a:t>How can you in your role at the state/district improve the procurement process?</a:t>
            </a:r>
          </a:p>
          <a:p>
            <a:endParaRPr lang="en-US" dirty="0"/>
          </a:p>
        </p:txBody>
      </p:sp>
    </p:spTree>
    <p:extLst>
      <p:ext uri="{BB962C8B-B14F-4D97-AF65-F5344CB8AC3E}">
        <p14:creationId xmlns:p14="http://schemas.microsoft.com/office/powerpoint/2010/main" val="2267560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xEl>
                                              <p:pRg st="2" end="2"/>
                                            </p:txEl>
                                          </p:spTgt>
                                        </p:tgtEl>
                                        <p:attrNameLst>
                                          <p:attrName>style.visibility</p:attrName>
                                        </p:attrNameLst>
                                      </p:cBhvr>
                                      <p:to>
                                        <p:strVal val="visible"/>
                                      </p:to>
                                    </p:set>
                                    <p:animEffect transition="in" filter="fade">
                                      <p:cBhvr>
                                        <p:cTn id="21" dur="1000"/>
                                        <p:tgtEl>
                                          <p:spTgt spid="6">
                                            <p:txEl>
                                              <p:pRg st="2" end="2"/>
                                            </p:txEl>
                                          </p:spTgt>
                                        </p:tgtEl>
                                      </p:cBhvr>
                                    </p:animEffect>
                                    <p:anim calcmode="lin" valueType="num">
                                      <p:cBhvr>
                                        <p:cTn id="2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03C73E-C785-4CFE-B760-00175C83F4CC}"/>
              </a:ext>
            </a:extLst>
          </p:cNvPr>
          <p:cNvSpPr>
            <a:spLocks noGrp="1"/>
          </p:cNvSpPr>
          <p:nvPr>
            <p:ph type="title"/>
          </p:nvPr>
        </p:nvSpPr>
        <p:spPr/>
        <p:txBody>
          <a:bodyPr/>
          <a:lstStyle/>
          <a:p>
            <a:r>
              <a:rPr lang="en-US" dirty="0"/>
              <a:t>Reflection &amp; Wrap-Up</a:t>
            </a:r>
          </a:p>
        </p:txBody>
      </p:sp>
      <p:sp>
        <p:nvSpPr>
          <p:cNvPr id="7" name="Content Placeholder 6">
            <a:extLst>
              <a:ext uri="{FF2B5EF4-FFF2-40B4-BE49-F238E27FC236}">
                <a16:creationId xmlns:a16="http://schemas.microsoft.com/office/drawing/2014/main" xmlns="" id="{114A6345-CD35-4AFB-8A43-A233F50F7DA7}"/>
              </a:ext>
            </a:extLst>
          </p:cNvPr>
          <p:cNvSpPr>
            <a:spLocks noGrp="1"/>
          </p:cNvSpPr>
          <p:nvPr>
            <p:ph sz="half" idx="1"/>
          </p:nvPr>
        </p:nvSpPr>
        <p:spPr>
          <a:xfrm>
            <a:off x="457200" y="1245552"/>
            <a:ext cx="5699760" cy="3585528"/>
          </a:xfrm>
        </p:spPr>
        <p:txBody>
          <a:bodyPr>
            <a:normAutofit/>
          </a:bodyPr>
          <a:lstStyle/>
          <a:p>
            <a:pPr marL="0" indent="0">
              <a:buNone/>
            </a:pPr>
            <a:r>
              <a:rPr lang="en-US" b="1" dirty="0"/>
              <a:t>Out-the-Door Activity</a:t>
            </a:r>
            <a:endParaRPr lang="en-US" dirty="0"/>
          </a:p>
          <a:p>
            <a:pPr lvl="0"/>
            <a:r>
              <a:rPr lang="en-US" dirty="0"/>
              <a:t>Stop (I'm totally confused.)</a:t>
            </a:r>
          </a:p>
          <a:p>
            <a:pPr lvl="0"/>
            <a:r>
              <a:rPr lang="en-US" dirty="0"/>
              <a:t>Go (I'm ready to move on.)</a:t>
            </a:r>
          </a:p>
          <a:p>
            <a:pPr lvl="0"/>
            <a:r>
              <a:rPr lang="en-US" dirty="0"/>
              <a:t>Proceed with caution (I could use some clarification on . . .)</a:t>
            </a:r>
          </a:p>
          <a:p>
            <a:endParaRPr lang="en-US" dirty="0"/>
          </a:p>
          <a:p>
            <a:pPr marL="0" indent="0">
              <a:buNone/>
            </a:pPr>
            <a:endParaRPr lang="en-US" dirty="0"/>
          </a:p>
        </p:txBody>
      </p:sp>
      <p:pic>
        <p:nvPicPr>
          <p:cNvPr id="10" name="Content Placeholder 9">
            <a:extLst>
              <a:ext uri="{FF2B5EF4-FFF2-40B4-BE49-F238E27FC236}">
                <a16:creationId xmlns:a16="http://schemas.microsoft.com/office/drawing/2014/main" xmlns="" id="{85B00035-8185-45BF-A4F1-10B7E91AFA45}"/>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330412" y="1716532"/>
            <a:ext cx="1828800" cy="1828800"/>
          </a:xfrm>
        </p:spPr>
      </p:pic>
    </p:spTree>
    <p:extLst>
      <p:ext uri="{BB962C8B-B14F-4D97-AF65-F5344CB8AC3E}">
        <p14:creationId xmlns:p14="http://schemas.microsoft.com/office/powerpoint/2010/main" val="769633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Wrap Up</a:t>
            </a:r>
          </a:p>
        </p:txBody>
      </p:sp>
      <p:sp>
        <p:nvSpPr>
          <p:cNvPr id="5" name="Content Placeholder 4">
            <a:extLst>
              <a:ext uri="{FF2B5EF4-FFF2-40B4-BE49-F238E27FC236}">
                <a16:creationId xmlns:a16="http://schemas.microsoft.com/office/drawing/2014/main" xmlns="" id="{DE288268-7480-435A-BAE7-F58AA5429F96}"/>
              </a:ext>
            </a:extLst>
          </p:cNvPr>
          <p:cNvSpPr>
            <a:spLocks noGrp="1"/>
          </p:cNvSpPr>
          <p:nvPr>
            <p:ph idx="1"/>
          </p:nvPr>
        </p:nvSpPr>
        <p:spPr/>
        <p:txBody>
          <a:bodyPr>
            <a:normAutofit/>
          </a:bodyPr>
          <a:lstStyle/>
          <a:p>
            <a:r>
              <a:rPr lang="en-US" dirty="0"/>
              <a:t>Think about what tools and resources you can use to:</a:t>
            </a:r>
          </a:p>
          <a:p>
            <a:pPr lvl="1"/>
            <a:r>
              <a:rPr lang="en-US" dirty="0"/>
              <a:t>Maintain relationships </a:t>
            </a:r>
          </a:p>
          <a:p>
            <a:pPr lvl="1"/>
            <a:r>
              <a:rPr lang="en-US" dirty="0"/>
              <a:t>Encourage collaboration</a:t>
            </a:r>
          </a:p>
          <a:p>
            <a:pPr lvl="1"/>
            <a:r>
              <a:rPr lang="en-US" dirty="0"/>
              <a:t>Identify opportunities for on-going professional learning and workshops.</a:t>
            </a:r>
          </a:p>
        </p:txBody>
      </p:sp>
    </p:spTree>
    <p:extLst>
      <p:ext uri="{BB962C8B-B14F-4D97-AF65-F5344CB8AC3E}">
        <p14:creationId xmlns:p14="http://schemas.microsoft.com/office/powerpoint/2010/main" val="6501465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95D83D-A388-4511-AFE7-14EA72247C04}"/>
              </a:ext>
            </a:extLst>
          </p:cNvPr>
          <p:cNvSpPr>
            <a:spLocks noGrp="1"/>
          </p:cNvSpPr>
          <p:nvPr>
            <p:ph type="title"/>
          </p:nvPr>
        </p:nvSpPr>
        <p:spPr/>
        <p:txBody>
          <a:bodyPr/>
          <a:lstStyle/>
          <a:p>
            <a:r>
              <a:rPr lang="en-US" dirty="0"/>
              <a:t>Thank You!</a:t>
            </a:r>
          </a:p>
        </p:txBody>
      </p:sp>
      <p:sp>
        <p:nvSpPr>
          <p:cNvPr id="5" name="Content Placeholder 4">
            <a:extLst>
              <a:ext uri="{FF2B5EF4-FFF2-40B4-BE49-F238E27FC236}">
                <a16:creationId xmlns:a16="http://schemas.microsoft.com/office/drawing/2014/main" xmlns="" id="{1184E95B-3488-4815-BA6E-A5AD4A0E1252}"/>
              </a:ext>
            </a:extLst>
          </p:cNvPr>
          <p:cNvSpPr>
            <a:spLocks noGrp="1"/>
          </p:cNvSpPr>
          <p:nvPr>
            <p:ph idx="1"/>
          </p:nvPr>
        </p:nvSpPr>
        <p:spPr>
          <a:xfrm>
            <a:off x="825626" y="1418758"/>
            <a:ext cx="7492747" cy="3237857"/>
          </a:xfrm>
        </p:spPr>
        <p:txBody>
          <a:bodyPr/>
          <a:lstStyle/>
          <a:p>
            <a:pPr marL="0" indent="0" algn="ctr">
              <a:buNone/>
            </a:pPr>
            <a:r>
              <a:rPr lang="en-US" dirty="0"/>
              <a:t>Learn more at: </a:t>
            </a:r>
          </a:p>
          <a:p>
            <a:pPr marL="0" indent="0" algn="ctr">
              <a:buNone/>
            </a:pPr>
            <a:r>
              <a:rPr lang="en-US" dirty="0" smtClean="0"/>
              <a:t>Transforming Digital Learning: </a:t>
            </a:r>
            <a:r>
              <a:rPr lang="en-US" dirty="0"/>
              <a:t>Toolkit to Support Educators and Stakeholders</a:t>
            </a:r>
          </a:p>
          <a:p>
            <a:pPr marL="0" indent="0" algn="ctr">
              <a:buNone/>
            </a:pPr>
            <a:endParaRPr lang="en-US" dirty="0"/>
          </a:p>
          <a:p>
            <a:pPr marL="0" indent="0">
              <a:buNone/>
            </a:pPr>
            <a:endParaRPr lang="en-US" dirty="0"/>
          </a:p>
        </p:txBody>
      </p:sp>
    </p:spTree>
    <p:extLst>
      <p:ext uri="{BB962C8B-B14F-4D97-AF65-F5344CB8AC3E}">
        <p14:creationId xmlns:p14="http://schemas.microsoft.com/office/powerpoint/2010/main" val="1332170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E181D5-C8B3-447C-AB52-8637456A8D49}"/>
              </a:ext>
            </a:extLst>
          </p:cNvPr>
          <p:cNvSpPr>
            <a:spLocks noGrp="1"/>
          </p:cNvSpPr>
          <p:nvPr>
            <p:ph type="title"/>
          </p:nvPr>
        </p:nvSpPr>
        <p:spPr/>
        <p:txBody>
          <a:bodyPr/>
          <a:lstStyle/>
          <a:p>
            <a:r>
              <a:rPr lang="en-US" dirty="0"/>
              <a:t>Session Overview</a:t>
            </a:r>
          </a:p>
        </p:txBody>
      </p:sp>
      <p:sp>
        <p:nvSpPr>
          <p:cNvPr id="3" name="Content Placeholder 2">
            <a:extLst>
              <a:ext uri="{FF2B5EF4-FFF2-40B4-BE49-F238E27FC236}">
                <a16:creationId xmlns:a16="http://schemas.microsoft.com/office/drawing/2014/main" xmlns="" id="{261806EE-9370-4191-8586-1AE771E35548}"/>
              </a:ext>
            </a:extLst>
          </p:cNvPr>
          <p:cNvSpPr>
            <a:spLocks noGrp="1"/>
          </p:cNvSpPr>
          <p:nvPr>
            <p:ph idx="1"/>
          </p:nvPr>
        </p:nvSpPr>
        <p:spPr/>
        <p:txBody>
          <a:bodyPr>
            <a:normAutofit lnSpcReduction="10000"/>
          </a:bodyPr>
          <a:lstStyle/>
          <a:p>
            <a:r>
              <a:rPr lang="en-US" dirty="0"/>
              <a:t>Welcome &amp; Introductions</a:t>
            </a:r>
          </a:p>
          <a:p>
            <a:r>
              <a:rPr lang="en-US" dirty="0"/>
              <a:t>Background</a:t>
            </a:r>
          </a:p>
          <a:p>
            <a:r>
              <a:rPr lang="en-US" dirty="0"/>
              <a:t>Procurement &amp; RFP</a:t>
            </a:r>
          </a:p>
          <a:p>
            <a:r>
              <a:rPr lang="en-US" dirty="0"/>
              <a:t>Draw the Solution Activity</a:t>
            </a:r>
          </a:p>
          <a:p>
            <a:r>
              <a:rPr lang="en-US" dirty="0"/>
              <a:t>Policies</a:t>
            </a:r>
          </a:p>
          <a:p>
            <a:r>
              <a:rPr lang="en-US" dirty="0"/>
              <a:t>Reflection &amp; Wrap-Up</a:t>
            </a:r>
          </a:p>
        </p:txBody>
      </p:sp>
    </p:spTree>
    <p:extLst>
      <p:ext uri="{BB962C8B-B14F-4D97-AF65-F5344CB8AC3E}">
        <p14:creationId xmlns:p14="http://schemas.microsoft.com/office/powerpoint/2010/main" val="3184925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Purpose of the Workshop</a:t>
            </a:r>
          </a:p>
        </p:txBody>
      </p:sp>
      <p:sp>
        <p:nvSpPr>
          <p:cNvPr id="3" name="Content Placeholder 2"/>
          <p:cNvSpPr>
            <a:spLocks noGrp="1"/>
          </p:cNvSpPr>
          <p:nvPr>
            <p:ph idx="1"/>
          </p:nvPr>
        </p:nvSpPr>
        <p:spPr/>
        <p:txBody>
          <a:bodyPr/>
          <a:lstStyle/>
          <a:p>
            <a:pPr marL="0" indent="0">
              <a:buNone/>
            </a:pPr>
            <a:r>
              <a:rPr lang="en-US" sz="2800" dirty="0"/>
              <a:t>Provide participants with the opportunity to gain knowledge and resources to develop and enhance procurement and RFP management to support digital learning.</a:t>
            </a:r>
          </a:p>
          <a:p>
            <a:pPr marL="0" indent="0">
              <a:buNone/>
            </a:pPr>
            <a:endParaRPr lang="en-US" dirty="0"/>
          </a:p>
          <a:p>
            <a:pPr marL="0" indent="0">
              <a:buNone/>
            </a:pPr>
            <a:endParaRPr lang="en-US" dirty="0"/>
          </a:p>
        </p:txBody>
      </p:sp>
      <p:pic>
        <p:nvPicPr>
          <p:cNvPr id="5" name="Picture 4">
            <a:extLst>
              <a:ext uri="{FF2B5EF4-FFF2-40B4-BE49-F238E27FC236}">
                <a16:creationId xmlns:a16="http://schemas.microsoft.com/office/drawing/2014/main" xmlns="" id="{7DBE5204-1167-43E9-90E8-139F50E76D4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91932" y="2975693"/>
            <a:ext cx="1371600" cy="1371600"/>
          </a:xfrm>
          <a:prstGeom prst="rect">
            <a:avLst/>
          </a:prstGeom>
        </p:spPr>
      </p:pic>
    </p:spTree>
    <p:extLst>
      <p:ext uri="{BB962C8B-B14F-4D97-AF65-F5344CB8AC3E}">
        <p14:creationId xmlns:p14="http://schemas.microsoft.com/office/powerpoint/2010/main" val="24336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normAutofit fontScale="77500" lnSpcReduction="20000"/>
          </a:bodyPr>
          <a:lstStyle/>
          <a:p>
            <a:pPr lvl="0"/>
            <a:r>
              <a:rPr lang="en-US" dirty="0"/>
              <a:t>Learn more about procurement and RFP management</a:t>
            </a:r>
          </a:p>
          <a:p>
            <a:pPr lvl="0"/>
            <a:r>
              <a:rPr lang="en-US" dirty="0"/>
              <a:t>Identify procurement challenges and success stories</a:t>
            </a:r>
          </a:p>
          <a:p>
            <a:pPr lvl="0"/>
            <a:r>
              <a:rPr lang="en-US" dirty="0"/>
              <a:t>Collaborate with colleagues and develop solutions for challenges</a:t>
            </a:r>
          </a:p>
          <a:p>
            <a:pPr lvl="0"/>
            <a:r>
              <a:rPr lang="en-US" dirty="0"/>
              <a:t>Discuss how changes in state/local policies can improvement the procurement process</a:t>
            </a:r>
          </a:p>
          <a:p>
            <a:pPr lvl="0"/>
            <a:r>
              <a:rPr lang="en-US" dirty="0"/>
              <a:t>Develop and maintain relationships with other district and state leaders</a:t>
            </a:r>
          </a:p>
          <a:p>
            <a:pPr lvl="0"/>
            <a:endParaRPr lang="en-US" dirty="0"/>
          </a:p>
        </p:txBody>
      </p:sp>
    </p:spTree>
    <p:extLst>
      <p:ext uri="{BB962C8B-B14F-4D97-AF65-F5344CB8AC3E}">
        <p14:creationId xmlns:p14="http://schemas.microsoft.com/office/powerpoint/2010/main" val="2068625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D7DBE6-D3CF-4680-973E-E62795493115}"/>
              </a:ext>
            </a:extLst>
          </p:cNvPr>
          <p:cNvSpPr>
            <a:spLocks noGrp="1"/>
          </p:cNvSpPr>
          <p:nvPr>
            <p:ph type="title"/>
          </p:nvPr>
        </p:nvSpPr>
        <p:spPr/>
        <p:txBody>
          <a:bodyPr/>
          <a:lstStyle/>
          <a:p>
            <a:r>
              <a:rPr lang="en-US" dirty="0"/>
              <a:t>Twitter Like Sharing</a:t>
            </a:r>
          </a:p>
        </p:txBody>
      </p:sp>
      <p:pic>
        <p:nvPicPr>
          <p:cNvPr id="6" name="Content Placeholder 5">
            <a:extLst>
              <a:ext uri="{FF2B5EF4-FFF2-40B4-BE49-F238E27FC236}">
                <a16:creationId xmlns:a16="http://schemas.microsoft.com/office/drawing/2014/main" xmlns="" id="{C190A878-3F29-4723-809D-07F9D5A7ED19}"/>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1333501" y="1399966"/>
            <a:ext cx="1865376" cy="1825560"/>
          </a:xfrm>
        </p:spPr>
      </p:pic>
      <p:sp>
        <p:nvSpPr>
          <p:cNvPr id="4" name="Content Placeholder 3">
            <a:extLst>
              <a:ext uri="{FF2B5EF4-FFF2-40B4-BE49-F238E27FC236}">
                <a16:creationId xmlns:a16="http://schemas.microsoft.com/office/drawing/2014/main" xmlns="" id="{7A89D85E-EAE3-419B-B1C8-DB597CE5778C}"/>
              </a:ext>
            </a:extLst>
          </p:cNvPr>
          <p:cNvSpPr>
            <a:spLocks noGrp="1"/>
          </p:cNvSpPr>
          <p:nvPr>
            <p:ph sz="half" idx="2"/>
          </p:nvPr>
        </p:nvSpPr>
        <p:spPr>
          <a:xfrm>
            <a:off x="3959817" y="1245553"/>
            <a:ext cx="4726983" cy="2815003"/>
          </a:xfrm>
        </p:spPr>
        <p:txBody>
          <a:bodyPr>
            <a:normAutofit fontScale="92500" lnSpcReduction="20000"/>
          </a:bodyPr>
          <a:lstStyle/>
          <a:p>
            <a:pPr lvl="0">
              <a:spcBef>
                <a:spcPts val="0"/>
              </a:spcBef>
              <a:buFont typeface="Symbol" panose="05050102010706020507" pitchFamily="18" charset="2"/>
              <a:buChar char=""/>
            </a:pPr>
            <a:r>
              <a:rPr lang="en-US" dirty="0">
                <a:solidFill>
                  <a:srgbClr val="000000"/>
                </a:solidFill>
                <a:latin typeface="Arial" panose="020B0604020202020204" pitchFamily="34" charset="0"/>
                <a:ea typeface="Arial" panose="020B0604020202020204" pitchFamily="34" charset="0"/>
              </a:rPr>
              <a:t>Describe your biggest procurement challenge this month—in a 140 characters or less</a:t>
            </a:r>
            <a:endParaRPr lang="en-US" sz="2400" dirty="0">
              <a:solidFill>
                <a:srgbClr val="000000"/>
              </a:solidFill>
              <a:latin typeface="Arial" panose="020B0604020202020204" pitchFamily="34" charset="0"/>
              <a:ea typeface="Arial" panose="020B0604020202020204" pitchFamily="34" charset="0"/>
            </a:endParaRPr>
          </a:p>
          <a:p>
            <a:pPr lvl="0">
              <a:spcBef>
                <a:spcPts val="0"/>
              </a:spcBef>
              <a:buFont typeface="Symbol" panose="05050102010706020507" pitchFamily="18" charset="2"/>
              <a:buChar char=""/>
            </a:pPr>
            <a:r>
              <a:rPr lang="en-US" dirty="0">
                <a:solidFill>
                  <a:srgbClr val="000000"/>
                </a:solidFill>
                <a:latin typeface="Arial" panose="020B0604020202020204" pitchFamily="34" charset="0"/>
                <a:ea typeface="Arial" panose="020B0604020202020204" pitchFamily="34" charset="0"/>
              </a:rPr>
              <a:t>Describe a recent procurement success story—in a 140 characters or less</a:t>
            </a:r>
            <a:endParaRPr lang="en-US" sz="2400" dirty="0">
              <a:solidFill>
                <a:srgbClr val="000000"/>
              </a:solidFill>
              <a:latin typeface="Arial" panose="020B0604020202020204" pitchFamily="34" charset="0"/>
              <a:ea typeface="Arial" panose="020B0604020202020204" pitchFamily="34" charset="0"/>
            </a:endParaRPr>
          </a:p>
          <a:p>
            <a:endParaRPr lang="en-US" dirty="0"/>
          </a:p>
        </p:txBody>
      </p:sp>
    </p:spTree>
    <p:extLst>
      <p:ext uri="{BB962C8B-B14F-4D97-AF65-F5344CB8AC3E}">
        <p14:creationId xmlns:p14="http://schemas.microsoft.com/office/powerpoint/2010/main" val="3706657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DC35581-838F-4CCA-B5DF-183BC687CE0F}"/>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xmlns="" id="{50EA184C-5F28-4014-B0BD-CF8071FED8DA}"/>
              </a:ext>
            </a:extLst>
          </p:cNvPr>
          <p:cNvSpPr>
            <a:spLocks noGrp="1"/>
          </p:cNvSpPr>
          <p:nvPr>
            <p:ph idx="1"/>
          </p:nvPr>
        </p:nvSpPr>
        <p:spPr/>
        <p:txBody>
          <a:bodyPr>
            <a:normAutofit fontScale="62500" lnSpcReduction="20000"/>
          </a:bodyPr>
          <a:lstStyle/>
          <a:p>
            <a:r>
              <a:rPr lang="en-US" dirty="0"/>
              <a:t>Some states have a procurement office specific to the department of education</a:t>
            </a:r>
          </a:p>
          <a:p>
            <a:r>
              <a:rPr lang="en-US" dirty="0"/>
              <a:t>Other states may use statewide central purchasing</a:t>
            </a:r>
          </a:p>
          <a:p>
            <a:r>
              <a:rPr lang="en-US" dirty="0"/>
              <a:t>Some districts utilize cooperative purchasing through regional consortia</a:t>
            </a:r>
          </a:p>
          <a:p>
            <a:r>
              <a:rPr lang="en-US" dirty="0"/>
              <a:t>Other districts may allow flexibility at the school level</a:t>
            </a:r>
          </a:p>
          <a:p>
            <a:r>
              <a:rPr lang="en-US" dirty="0"/>
              <a:t>Some states and districts might have policies for obtaining office furniture, but not for the acquisition of digital instructional resources</a:t>
            </a:r>
          </a:p>
          <a:p>
            <a:r>
              <a:rPr lang="en-US" dirty="0"/>
              <a:t>Other states may have policies for textbook adoption, but not for acquiring digital tools and resources or OER</a:t>
            </a:r>
          </a:p>
        </p:txBody>
      </p:sp>
    </p:spTree>
    <p:extLst>
      <p:ext uri="{BB962C8B-B14F-4D97-AF65-F5344CB8AC3E}">
        <p14:creationId xmlns:p14="http://schemas.microsoft.com/office/powerpoint/2010/main" val="2165280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62C6F2D-6DD7-44DD-A081-A4F247E611A6}"/>
              </a:ext>
            </a:extLst>
          </p:cNvPr>
          <p:cNvSpPr>
            <a:spLocks noGrp="1"/>
          </p:cNvSpPr>
          <p:nvPr>
            <p:ph type="title"/>
          </p:nvPr>
        </p:nvSpPr>
        <p:spPr/>
        <p:txBody>
          <a:bodyPr/>
          <a:lstStyle/>
          <a:p>
            <a:r>
              <a:rPr lang="en-US" dirty="0"/>
              <a:t>Quick Facts</a:t>
            </a:r>
          </a:p>
        </p:txBody>
      </p:sp>
      <p:sp>
        <p:nvSpPr>
          <p:cNvPr id="3" name="Content Placeholder 2">
            <a:extLst>
              <a:ext uri="{FF2B5EF4-FFF2-40B4-BE49-F238E27FC236}">
                <a16:creationId xmlns:a16="http://schemas.microsoft.com/office/drawing/2014/main" xmlns="" id="{40FC2E4E-0DA3-4910-895B-BF221972C746}"/>
              </a:ext>
            </a:extLst>
          </p:cNvPr>
          <p:cNvSpPr>
            <a:spLocks noGrp="1"/>
          </p:cNvSpPr>
          <p:nvPr>
            <p:ph idx="1"/>
          </p:nvPr>
        </p:nvSpPr>
        <p:spPr/>
        <p:txBody>
          <a:bodyPr>
            <a:normAutofit/>
          </a:bodyPr>
          <a:lstStyle/>
          <a:p>
            <a:pPr lvl="0"/>
            <a:r>
              <a:rPr lang="en-US" dirty="0"/>
              <a:t>27 states have guidelines for the sale and purchasing of instructional materials</a:t>
            </a:r>
            <a:endParaRPr lang="en-US" sz="2800" dirty="0"/>
          </a:p>
          <a:p>
            <a:pPr lvl="0"/>
            <a:r>
              <a:rPr lang="en-US" dirty="0"/>
              <a:t>8 states have policies and/or guidelines specifically addressing the procurement of digital instructional materials.</a:t>
            </a:r>
            <a:endParaRPr lang="en-US" sz="2800" dirty="0"/>
          </a:p>
          <a:p>
            <a:pPr lvl="1"/>
            <a:r>
              <a:rPr lang="en-US" dirty="0"/>
              <a:t> </a:t>
            </a:r>
            <a:r>
              <a:rPr lang="en-US" u="sng" dirty="0">
                <a:hlinkClick r:id="rId2"/>
              </a:rPr>
              <a:t>SETDA DMAPS portal</a:t>
            </a:r>
            <a:endParaRPr lang="en-US" sz="2400" dirty="0"/>
          </a:p>
          <a:p>
            <a:endParaRPr lang="en-US" dirty="0"/>
          </a:p>
        </p:txBody>
      </p:sp>
    </p:spTree>
    <p:extLst>
      <p:ext uri="{BB962C8B-B14F-4D97-AF65-F5344CB8AC3E}">
        <p14:creationId xmlns:p14="http://schemas.microsoft.com/office/powerpoint/2010/main" val="23425828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550816-73EA-4936-A96D-71240A535911}"/>
              </a:ext>
            </a:extLst>
          </p:cNvPr>
          <p:cNvSpPr>
            <a:spLocks noGrp="1"/>
          </p:cNvSpPr>
          <p:nvPr>
            <p:ph type="title"/>
          </p:nvPr>
        </p:nvSpPr>
        <p:spPr/>
        <p:txBody>
          <a:bodyPr/>
          <a:lstStyle/>
          <a:p>
            <a:r>
              <a:rPr lang="en-US" dirty="0"/>
              <a:t>Rapid Cycle Evaluation Coach</a:t>
            </a:r>
          </a:p>
        </p:txBody>
      </p:sp>
      <p:sp>
        <p:nvSpPr>
          <p:cNvPr id="3" name="Content Placeholder 2">
            <a:extLst>
              <a:ext uri="{FF2B5EF4-FFF2-40B4-BE49-F238E27FC236}">
                <a16:creationId xmlns:a16="http://schemas.microsoft.com/office/drawing/2014/main" xmlns="" id="{FEE9052B-3C60-4288-B473-37ED150FA71A}"/>
              </a:ext>
            </a:extLst>
          </p:cNvPr>
          <p:cNvSpPr>
            <a:spLocks noGrp="1"/>
          </p:cNvSpPr>
          <p:nvPr>
            <p:ph idx="1"/>
          </p:nvPr>
        </p:nvSpPr>
        <p:spPr/>
        <p:txBody>
          <a:bodyPr>
            <a:normAutofit fontScale="92500" lnSpcReduction="20000"/>
          </a:bodyPr>
          <a:lstStyle/>
          <a:p>
            <a:r>
              <a:rPr lang="en-US" dirty="0"/>
              <a:t>Goal is to support school and district’s procurement and implementation processes</a:t>
            </a:r>
          </a:p>
          <a:p>
            <a:r>
              <a:rPr lang="en-US" dirty="0"/>
              <a:t>Conduct short cycle evaluations of educational technologies</a:t>
            </a:r>
          </a:p>
          <a:p>
            <a:r>
              <a:rPr lang="en-US" dirty="0"/>
              <a:t>Free and openly licensed web-based platform</a:t>
            </a:r>
          </a:p>
          <a:p>
            <a:r>
              <a:rPr lang="en-US" dirty="0"/>
              <a:t>Includes evidence-based decision making</a:t>
            </a:r>
          </a:p>
          <a:p>
            <a:r>
              <a:rPr lang="en-US" dirty="0"/>
              <a:t>Five-step process includes intuitive tools </a:t>
            </a:r>
          </a:p>
          <a:p>
            <a:endParaRPr lang="en-US" dirty="0"/>
          </a:p>
        </p:txBody>
      </p:sp>
    </p:spTree>
    <p:extLst>
      <p:ext uri="{BB962C8B-B14F-4D97-AF65-F5344CB8AC3E}">
        <p14:creationId xmlns:p14="http://schemas.microsoft.com/office/powerpoint/2010/main" val="762959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F9A48F-9393-4E9B-B32B-2E5AC9C1201E}"/>
              </a:ext>
            </a:extLst>
          </p:cNvPr>
          <p:cNvSpPr>
            <a:spLocks noGrp="1"/>
          </p:cNvSpPr>
          <p:nvPr>
            <p:ph type="title"/>
          </p:nvPr>
        </p:nvSpPr>
        <p:spPr/>
        <p:txBody>
          <a:bodyPr/>
          <a:lstStyle/>
          <a:p>
            <a:r>
              <a:rPr lang="en-US" dirty="0"/>
              <a:t>Improving Ed-Tech Purchasing Report</a:t>
            </a:r>
          </a:p>
        </p:txBody>
      </p:sp>
      <p:sp>
        <p:nvSpPr>
          <p:cNvPr id="3" name="Content Placeholder 2">
            <a:extLst>
              <a:ext uri="{FF2B5EF4-FFF2-40B4-BE49-F238E27FC236}">
                <a16:creationId xmlns:a16="http://schemas.microsoft.com/office/drawing/2014/main" xmlns="" id="{5BC0CBB1-9A71-4C53-945F-5C05C1779046}"/>
              </a:ext>
            </a:extLst>
          </p:cNvPr>
          <p:cNvSpPr>
            <a:spLocks noGrp="1"/>
          </p:cNvSpPr>
          <p:nvPr>
            <p:ph idx="1"/>
          </p:nvPr>
        </p:nvSpPr>
        <p:spPr>
          <a:xfrm>
            <a:off x="457200" y="1200150"/>
            <a:ext cx="8229600" cy="3689565"/>
          </a:xfrm>
        </p:spPr>
        <p:txBody>
          <a:bodyPr>
            <a:normAutofit fontScale="85000" lnSpcReduction="10000"/>
          </a:bodyPr>
          <a:lstStyle/>
          <a:p>
            <a:pPr marL="0" indent="0">
              <a:buNone/>
            </a:pPr>
            <a:r>
              <a:rPr lang="en-US" dirty="0"/>
              <a:t>Recommendations to improve the procurement process: </a:t>
            </a:r>
          </a:p>
          <a:p>
            <a:pPr lvl="0"/>
            <a:r>
              <a:rPr lang="en-US" dirty="0"/>
              <a:t>Better guidelines for conducting needs assessments and including end users in the process </a:t>
            </a:r>
          </a:p>
          <a:p>
            <a:pPr lvl="0"/>
            <a:r>
              <a:rPr lang="en-US" dirty="0"/>
              <a:t>Faster methods of evaluating products and better ways of sharing results </a:t>
            </a:r>
          </a:p>
          <a:p>
            <a:pPr lvl="0"/>
            <a:r>
              <a:rPr lang="en-US" dirty="0"/>
              <a:t>Simplified Request for Proposal (RFP) processes to ensure a level playing field and high-quality results</a:t>
            </a:r>
          </a:p>
        </p:txBody>
      </p:sp>
    </p:spTree>
    <p:extLst>
      <p:ext uri="{BB962C8B-B14F-4D97-AF65-F5344CB8AC3E}">
        <p14:creationId xmlns:p14="http://schemas.microsoft.com/office/powerpoint/2010/main" val="1505101874"/>
      </p:ext>
    </p:extLst>
  </p:cSld>
  <p:clrMapOvr>
    <a:masterClrMapping/>
  </p:clrMapOvr>
</p:sld>
</file>

<file path=ppt/theme/theme1.xml><?xml version="1.0" encoding="utf-8"?>
<a:theme xmlns:a="http://schemas.openxmlformats.org/drawingml/2006/main" name="Tranforming_Digital_Learning_fin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Tranforming_Digital_Learning_final</Template>
  <TotalTime>1901</TotalTime>
  <Words>668</Words>
  <Application>Microsoft Macintosh PowerPoint</Application>
  <PresentationFormat>On-screen Show (16:9)</PresentationFormat>
  <Paragraphs>84</Paragraphs>
  <Slides>15</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Calibri</vt:lpstr>
      <vt:lpstr>Open Sans</vt:lpstr>
      <vt:lpstr>Symbol</vt:lpstr>
      <vt:lpstr>Arial</vt:lpstr>
      <vt:lpstr>Tranforming_Digital_Learning_final</vt:lpstr>
      <vt:lpstr>PowerPoint Presentation</vt:lpstr>
      <vt:lpstr>Session Overview</vt:lpstr>
      <vt:lpstr>Purpose of the Workshop</vt:lpstr>
      <vt:lpstr>Objectives</vt:lpstr>
      <vt:lpstr>Twitter Like Sharing</vt:lpstr>
      <vt:lpstr>Overview</vt:lpstr>
      <vt:lpstr>Quick Facts</vt:lpstr>
      <vt:lpstr>Rapid Cycle Evaluation Coach</vt:lpstr>
      <vt:lpstr>Improving Ed-Tech Purchasing Report</vt:lpstr>
      <vt:lpstr>Improving Ed-Tech Purchasing Report</vt:lpstr>
      <vt:lpstr>Draw the Solution Activity</vt:lpstr>
      <vt:lpstr>Policies &amp; Initiatives</vt:lpstr>
      <vt:lpstr>Reflection &amp; Wrap-Up</vt:lpstr>
      <vt:lpstr>Wrap Up</vt:lpstr>
      <vt:lpstr>Thank You!</vt:lpstr>
    </vt:vector>
  </TitlesOfParts>
  <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Catherine Immanuel</dc:creator>
  <cp:lastModifiedBy>Lauren Jenkins</cp:lastModifiedBy>
  <cp:revision>60</cp:revision>
  <dcterms:created xsi:type="dcterms:W3CDTF">2017-03-29T05:27:33Z</dcterms:created>
  <dcterms:modified xsi:type="dcterms:W3CDTF">2018-03-06T14:41:23Z</dcterms:modified>
</cp:coreProperties>
</file>