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3"/>
  </p:notesMasterIdLst>
  <p:sldIdLst>
    <p:sldId id="308" r:id="rId2"/>
    <p:sldId id="261" r:id="rId3"/>
    <p:sldId id="260" r:id="rId4"/>
    <p:sldId id="282" r:id="rId5"/>
    <p:sldId id="295" r:id="rId6"/>
    <p:sldId id="265" r:id="rId7"/>
    <p:sldId id="304" r:id="rId8"/>
    <p:sldId id="269" r:id="rId9"/>
    <p:sldId id="287" r:id="rId10"/>
    <p:sldId id="303" r:id="rId11"/>
    <p:sldId id="296" r:id="rId12"/>
    <p:sldId id="306" r:id="rId13"/>
    <p:sldId id="305" r:id="rId14"/>
    <p:sldId id="299" r:id="rId15"/>
    <p:sldId id="307" r:id="rId16"/>
    <p:sldId id="302" r:id="rId17"/>
    <p:sldId id="300" r:id="rId18"/>
    <p:sldId id="301" r:id="rId19"/>
    <p:sldId id="279" r:id="rId20"/>
    <p:sldId id="283" r:id="rId21"/>
    <p:sldId id="286" r:id="rId2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1079" autoAdjust="0"/>
  </p:normalViewPr>
  <p:slideViewPr>
    <p:cSldViewPr snapToGrid="0" snapToObjects="1">
      <p:cViewPr>
        <p:scale>
          <a:sx n="82" d="100"/>
          <a:sy n="82" d="100"/>
        </p:scale>
        <p:origin x="2960" y="140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29"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 Id="rId3" Type="http://schemas.openxmlformats.org/officeDocument/2006/relationships/hyperlink" Target="https://youtu.be/OgxrAtKzHn4"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6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3386325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Engage the participants in a discussion regarding state and local policies related to interoperability.  </a:t>
            </a:r>
            <a:endParaRPr lang="en-US" sz="1200" kern="1200" dirty="0">
              <a:solidFill>
                <a:schemeClr val="tx1"/>
              </a:solidFill>
              <a:effectLst/>
              <a:latin typeface="+mn-lt"/>
              <a:ea typeface="+mn-ea"/>
              <a:cs typeface="+mn-cs"/>
            </a:endParaRPr>
          </a:p>
          <a:p>
            <a:r>
              <a:rPr lang="en-US" dirty="0"/>
              <a:t>Refer to FG,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2929031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20</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21</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989942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3. Video Link </a:t>
            </a:r>
            <a:r>
              <a:rPr lang="en-US" sz="1200" kern="1200" dirty="0">
                <a:solidFill>
                  <a:schemeClr val="tx1"/>
                </a:solidFill>
                <a:effectLst/>
                <a:latin typeface="+mn-lt"/>
                <a:ea typeface="+mn-ea"/>
                <a:cs typeface="+mn-cs"/>
                <a:hlinkClick r:id="rId3"/>
              </a:rPr>
              <a:t>https://youtu.be/OgxrAtKzHn4</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8</a:t>
            </a:fld>
            <a:endParaRPr lang="en-US"/>
          </a:p>
        </p:txBody>
      </p:sp>
    </p:spTree>
    <p:extLst>
      <p:ext uri="{BB962C8B-B14F-4D97-AF65-F5344CB8AC3E}">
        <p14:creationId xmlns:p14="http://schemas.microsoft.com/office/powerpoint/2010/main" val="22895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236676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a:p>
            <a:r>
              <a:rPr lang="en-US" dirty="0"/>
              <a:t>Refer to FG, Collaborative Leadership for instructions.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883449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Brainstorming, page 5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3213500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752934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4459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783718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33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4158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2693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1373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214555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3438000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esc.org/pesc-approved-standards.html" TargetMode="External"/><Relationship Id="rId3" Type="http://schemas.openxmlformats.org/officeDocument/2006/relationships/hyperlink" Target="https://www.a4l.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ech.ed.gov/wp-content/uploads/2014/11/Future-Ready-Schools-Building-Technology-Infrastructure-for-Learning-.pdf" TargetMode="External"/><Relationship Id="rId3" Type="http://schemas.openxmlformats.org/officeDocument/2006/relationships/hyperlink" Target="https://www.ed-fi.org/ed-fi-solution-action-2/"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385302" y="3533613"/>
            <a:ext cx="2355742" cy="461665"/>
          </a:xfrm>
          <a:prstGeom prst="rect">
            <a:avLst/>
          </a:prstGeom>
          <a:noFill/>
        </p:spPr>
        <p:txBody>
          <a:bodyPr wrap="square" rtlCol="0">
            <a:spAutoFit/>
          </a:bodyPr>
          <a:lstStyle/>
          <a:p>
            <a:r>
              <a:rPr lang="en-US" sz="2400" b="1" dirty="0" smtClean="0">
                <a:solidFill>
                  <a:srgbClr val="00A79D"/>
                </a:solidFill>
              </a:rPr>
              <a:t>Interoperability</a:t>
            </a:r>
            <a:endParaRPr lang="en-US" sz="2400" b="1" dirty="0">
              <a:solidFill>
                <a:srgbClr val="00A79D"/>
              </a:solidFill>
            </a:endParaRP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a16="http://schemas.microsoft.com/office/drawing/2014/main" xmlns="" id="{F19AA171-A631-43EA-B84C-8F8E487607BC}"/>
              </a:ext>
            </a:extLst>
          </p:cNvPr>
          <p:cNvSpPr>
            <a:spLocks noGrp="1"/>
          </p:cNvSpPr>
          <p:nvPr>
            <p:ph sz="half" idx="1"/>
          </p:nvPr>
        </p:nvSpPr>
        <p:spPr>
          <a:xfrm>
            <a:off x="457200" y="1245552"/>
            <a:ext cx="3337560" cy="3448367"/>
          </a:xfrm>
        </p:spPr>
        <p:txBody>
          <a:bodyPr>
            <a:normAutofit fontScale="70000" lnSpcReduction="20000"/>
          </a:bodyPr>
          <a:lstStyle/>
          <a:p>
            <a:r>
              <a:rPr lang="en-US" dirty="0"/>
              <a:t>Add presenter name, district/school</a:t>
            </a:r>
          </a:p>
        </p:txBody>
      </p:sp>
      <p:sp>
        <p:nvSpPr>
          <p:cNvPr id="4" name="Content Placeholder 3">
            <a:extLst>
              <a:ext uri="{FF2B5EF4-FFF2-40B4-BE49-F238E27FC236}">
                <a16:creationId xmlns:a16="http://schemas.microsoft.com/office/drawing/2014/main" xmlns="" id="{22E013F5-9D06-4F81-8E86-9E90508F6918}"/>
              </a:ext>
            </a:extLst>
          </p:cNvPr>
          <p:cNvSpPr>
            <a:spLocks noGrp="1"/>
          </p:cNvSpPr>
          <p:nvPr>
            <p:ph sz="half" idx="2"/>
          </p:nvPr>
        </p:nvSpPr>
        <p:spPr>
          <a:xfrm>
            <a:off x="4274820" y="1245552"/>
            <a:ext cx="4411980" cy="3235008"/>
          </a:xfrm>
        </p:spPr>
        <p:txBody>
          <a:bodyPr>
            <a:normAutofit fontScale="70000" lnSpcReduction="2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Are there practices shared that your school/district can implement in the short-term?</a:t>
            </a:r>
          </a:p>
          <a:p>
            <a:pPr lvl="0"/>
            <a:r>
              <a:rPr lang="en-US" dirty="0"/>
              <a:t>How has your school/district tackled interoperability challenges?</a:t>
            </a:r>
          </a:p>
          <a:p>
            <a:pPr lvl="0"/>
            <a:r>
              <a:rPr lang="en-US" dirty="0"/>
              <a:t>How much progress has your district made in establishing minimum standards?</a:t>
            </a:r>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EAE801-0D4E-4282-993E-F2BF458D3F21}"/>
              </a:ext>
            </a:extLst>
          </p:cNvPr>
          <p:cNvSpPr>
            <a:spLocks noGrp="1"/>
          </p:cNvSpPr>
          <p:nvPr>
            <p:ph type="title"/>
          </p:nvPr>
        </p:nvSpPr>
        <p:spPr/>
        <p:txBody>
          <a:bodyPr/>
          <a:lstStyle/>
          <a:p>
            <a:r>
              <a:rPr lang="en-US" dirty="0"/>
              <a:t>Interoperability Standards</a:t>
            </a:r>
          </a:p>
        </p:txBody>
      </p:sp>
      <p:sp>
        <p:nvSpPr>
          <p:cNvPr id="3" name="Content Placeholder 2">
            <a:extLst>
              <a:ext uri="{FF2B5EF4-FFF2-40B4-BE49-F238E27FC236}">
                <a16:creationId xmlns:a16="http://schemas.microsoft.com/office/drawing/2014/main" xmlns="" id="{F0158A0C-4B14-4837-A970-F64615A0932F}"/>
              </a:ext>
            </a:extLst>
          </p:cNvPr>
          <p:cNvSpPr>
            <a:spLocks noGrp="1"/>
          </p:cNvSpPr>
          <p:nvPr>
            <p:ph idx="1"/>
          </p:nvPr>
        </p:nvSpPr>
        <p:spPr/>
        <p:txBody>
          <a:bodyPr>
            <a:normAutofit/>
          </a:bodyPr>
          <a:lstStyle/>
          <a:p>
            <a:r>
              <a:rPr lang="en-US" dirty="0"/>
              <a:t>Allow data to flow between applications that are developed by different groups</a:t>
            </a:r>
          </a:p>
          <a:p>
            <a:r>
              <a:rPr lang="en-US" dirty="0"/>
              <a:t>Companies develop products to align to certain standards</a:t>
            </a:r>
          </a:p>
          <a:p>
            <a:r>
              <a:rPr lang="en-US" dirty="0"/>
              <a:t>Ensures compatibility with other products on the market </a:t>
            </a:r>
          </a:p>
        </p:txBody>
      </p:sp>
    </p:spTree>
    <p:extLst>
      <p:ext uri="{BB962C8B-B14F-4D97-AF65-F5344CB8AC3E}">
        <p14:creationId xmlns:p14="http://schemas.microsoft.com/office/powerpoint/2010/main" val="3372037561"/>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EAE801-0D4E-4282-993E-F2BF458D3F21}"/>
              </a:ext>
            </a:extLst>
          </p:cNvPr>
          <p:cNvSpPr>
            <a:spLocks noGrp="1"/>
          </p:cNvSpPr>
          <p:nvPr>
            <p:ph type="title"/>
          </p:nvPr>
        </p:nvSpPr>
        <p:spPr/>
        <p:txBody>
          <a:bodyPr/>
          <a:lstStyle/>
          <a:p>
            <a:r>
              <a:rPr lang="en-US" dirty="0"/>
              <a:t>Interoperability Standards</a:t>
            </a:r>
          </a:p>
        </p:txBody>
      </p:sp>
      <p:sp>
        <p:nvSpPr>
          <p:cNvPr id="3" name="Content Placeholder 2">
            <a:extLst>
              <a:ext uri="{FF2B5EF4-FFF2-40B4-BE49-F238E27FC236}">
                <a16:creationId xmlns:a16="http://schemas.microsoft.com/office/drawing/2014/main" xmlns="" id="{F0158A0C-4B14-4837-A970-F64615A0932F}"/>
              </a:ext>
            </a:extLst>
          </p:cNvPr>
          <p:cNvSpPr>
            <a:spLocks noGrp="1"/>
          </p:cNvSpPr>
          <p:nvPr>
            <p:ph idx="1"/>
          </p:nvPr>
        </p:nvSpPr>
        <p:spPr/>
        <p:txBody>
          <a:bodyPr>
            <a:normAutofit fontScale="92500"/>
          </a:bodyPr>
          <a:lstStyle/>
          <a:p>
            <a:r>
              <a:rPr lang="en-US" dirty="0"/>
              <a:t>Standards for student information, assessment, digital content, and other needs have emerged for educational applications</a:t>
            </a:r>
          </a:p>
          <a:p>
            <a:r>
              <a:rPr lang="en-US" dirty="0"/>
              <a:t>Educators should ensure that each product is aligned to the same interoperability standards </a:t>
            </a:r>
          </a:p>
        </p:txBody>
      </p:sp>
    </p:spTree>
    <p:extLst>
      <p:ext uri="{BB962C8B-B14F-4D97-AF65-F5344CB8AC3E}">
        <p14:creationId xmlns:p14="http://schemas.microsoft.com/office/powerpoint/2010/main" val="3372037561"/>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EAE801-0D4E-4282-993E-F2BF458D3F21}"/>
              </a:ext>
            </a:extLst>
          </p:cNvPr>
          <p:cNvSpPr>
            <a:spLocks noGrp="1"/>
          </p:cNvSpPr>
          <p:nvPr>
            <p:ph type="title"/>
          </p:nvPr>
        </p:nvSpPr>
        <p:spPr/>
        <p:txBody>
          <a:bodyPr/>
          <a:lstStyle/>
          <a:p>
            <a:r>
              <a:rPr lang="en-US" dirty="0"/>
              <a:t>Key Areas of Standards</a:t>
            </a:r>
          </a:p>
        </p:txBody>
      </p:sp>
      <p:sp>
        <p:nvSpPr>
          <p:cNvPr id="3" name="Content Placeholder 2">
            <a:extLst>
              <a:ext uri="{FF2B5EF4-FFF2-40B4-BE49-F238E27FC236}">
                <a16:creationId xmlns:a16="http://schemas.microsoft.com/office/drawing/2014/main" xmlns="" id="{F0158A0C-4B14-4837-A970-F64615A0932F}"/>
              </a:ext>
            </a:extLst>
          </p:cNvPr>
          <p:cNvSpPr>
            <a:spLocks noGrp="1"/>
          </p:cNvSpPr>
          <p:nvPr>
            <p:ph idx="1"/>
          </p:nvPr>
        </p:nvSpPr>
        <p:spPr/>
        <p:txBody>
          <a:bodyPr>
            <a:normAutofit fontScale="62500" lnSpcReduction="20000"/>
          </a:bodyPr>
          <a:lstStyle/>
          <a:p>
            <a:pPr marL="0" lvl="0" indent="0">
              <a:buNone/>
            </a:pPr>
            <a:r>
              <a:rPr lang="en-US" dirty="0" err="1"/>
              <a:t>CoSN</a:t>
            </a:r>
            <a:r>
              <a:rPr lang="en-US" dirty="0"/>
              <a:t> highlights the most important, widely used, and emerging key areas of standards:</a:t>
            </a:r>
          </a:p>
          <a:p>
            <a:pPr lvl="0"/>
            <a:r>
              <a:rPr lang="en-US" dirty="0"/>
              <a:t>Digital content</a:t>
            </a:r>
          </a:p>
          <a:p>
            <a:pPr lvl="0"/>
            <a:r>
              <a:rPr lang="en-US" dirty="0"/>
              <a:t>Data connectivity</a:t>
            </a:r>
          </a:p>
          <a:p>
            <a:pPr lvl="0"/>
            <a:r>
              <a:rPr lang="en-US" dirty="0"/>
              <a:t>Data integration</a:t>
            </a:r>
          </a:p>
          <a:p>
            <a:pPr lvl="0"/>
            <a:r>
              <a:rPr lang="en-US" dirty="0"/>
              <a:t>Authentication, authorization and identity management</a:t>
            </a:r>
          </a:p>
          <a:p>
            <a:pPr lvl="0"/>
            <a:r>
              <a:rPr lang="en-US" dirty="0"/>
              <a:t>Portals and portlets</a:t>
            </a:r>
          </a:p>
          <a:p>
            <a:pPr lvl="0"/>
            <a:r>
              <a:rPr lang="en-US" dirty="0"/>
              <a:t>File sharing</a:t>
            </a:r>
          </a:p>
          <a:p>
            <a:pPr lvl="0"/>
            <a:r>
              <a:rPr lang="en-US" dirty="0"/>
              <a:t>Network infrastructure</a:t>
            </a:r>
          </a:p>
          <a:p>
            <a:pPr lvl="0"/>
            <a:r>
              <a:rPr lang="en-US" dirty="0"/>
              <a:t>Digital accessibility</a:t>
            </a:r>
          </a:p>
        </p:txBody>
      </p:sp>
    </p:spTree>
    <p:extLst>
      <p:ext uri="{BB962C8B-B14F-4D97-AF65-F5344CB8AC3E}">
        <p14:creationId xmlns:p14="http://schemas.microsoft.com/office/powerpoint/2010/main" val="3372037561"/>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EAE801-0D4E-4282-993E-F2BF458D3F21}"/>
              </a:ext>
            </a:extLst>
          </p:cNvPr>
          <p:cNvSpPr>
            <a:spLocks noGrp="1"/>
          </p:cNvSpPr>
          <p:nvPr>
            <p:ph type="title"/>
          </p:nvPr>
        </p:nvSpPr>
        <p:spPr/>
        <p:txBody>
          <a:bodyPr/>
          <a:lstStyle/>
          <a:p>
            <a:r>
              <a:rPr lang="en-US" dirty="0"/>
              <a:t>Interoperability Standards</a:t>
            </a:r>
          </a:p>
        </p:txBody>
      </p:sp>
      <p:sp>
        <p:nvSpPr>
          <p:cNvPr id="3" name="Content Placeholder 2">
            <a:extLst>
              <a:ext uri="{FF2B5EF4-FFF2-40B4-BE49-F238E27FC236}">
                <a16:creationId xmlns:a16="http://schemas.microsoft.com/office/drawing/2014/main" xmlns="" id="{F0158A0C-4B14-4837-A970-F64615A0932F}"/>
              </a:ext>
            </a:extLst>
          </p:cNvPr>
          <p:cNvSpPr>
            <a:spLocks noGrp="1"/>
          </p:cNvSpPr>
          <p:nvPr>
            <p:ph idx="1"/>
          </p:nvPr>
        </p:nvSpPr>
        <p:spPr>
          <a:xfrm>
            <a:off x="457200" y="1200151"/>
            <a:ext cx="8229600" cy="3596574"/>
          </a:xfrm>
        </p:spPr>
        <p:txBody>
          <a:bodyPr>
            <a:normAutofit fontScale="47500" lnSpcReduction="20000"/>
          </a:bodyPr>
          <a:lstStyle/>
          <a:p>
            <a:pPr marL="0" indent="0">
              <a:buNone/>
            </a:pPr>
            <a:r>
              <a:rPr lang="en-US" b="1" dirty="0"/>
              <a:t>Common Education Data Standards (CEDS):</a:t>
            </a:r>
            <a:r>
              <a:rPr lang="en-US" dirty="0"/>
              <a:t> CEDS provides a common vocabulary and reference structure through a data dictionary and logical data model for information that needs to be shared across education organizations. </a:t>
            </a:r>
          </a:p>
          <a:p>
            <a:pPr marL="0" indent="0">
              <a:buNone/>
            </a:pPr>
            <a:endParaRPr lang="en-US" b="1" dirty="0"/>
          </a:p>
          <a:p>
            <a:pPr marL="0" indent="0">
              <a:buNone/>
            </a:pPr>
            <a:r>
              <a:rPr lang="en-US" b="1" dirty="0"/>
              <a:t>IMS Global Learning Consortium Specifications: </a:t>
            </a:r>
            <a:r>
              <a:rPr lang="en-US" dirty="0"/>
              <a:t>IMS content, application, and data standards enable teachers to mix and match educational content and software from different sources into the same learning platforms. </a:t>
            </a:r>
          </a:p>
          <a:p>
            <a:endParaRPr lang="en-US" u="sng" dirty="0">
              <a:hlinkClick r:id="rId2"/>
            </a:endParaRPr>
          </a:p>
          <a:p>
            <a:pPr marL="0" indent="0">
              <a:buNone/>
            </a:pPr>
            <a:r>
              <a:rPr lang="en-US" u="sng" dirty="0">
                <a:hlinkClick r:id="rId2"/>
              </a:rPr>
              <a:t>P20W Education Standards Council (PESC)</a:t>
            </a:r>
            <a:r>
              <a:rPr lang="en-US" dirty="0"/>
              <a:t>: PESC consists of numerous standards for sharing specific types of education data, such as financial aid, transcript, and admissions information. </a:t>
            </a:r>
          </a:p>
          <a:p>
            <a:pPr marL="0" indent="0">
              <a:buNone/>
            </a:pPr>
            <a:endParaRPr lang="en-US" u="sng" dirty="0">
              <a:hlinkClick r:id="rId3"/>
            </a:endParaRPr>
          </a:p>
          <a:p>
            <a:pPr marL="0" indent="0">
              <a:buNone/>
            </a:pPr>
            <a:r>
              <a:rPr lang="en-US" u="sng" dirty="0">
                <a:hlinkClick r:id="rId3"/>
              </a:rPr>
              <a:t>SIF Implementation Specification</a:t>
            </a:r>
            <a:r>
              <a:rPr lang="en-US" dirty="0"/>
              <a:t> is a technical standard that is used by developers of education software to ease the transfer of data among applications in use by schools, districts and state education agencies. </a:t>
            </a:r>
          </a:p>
        </p:txBody>
      </p:sp>
    </p:spTree>
    <p:extLst>
      <p:ext uri="{BB962C8B-B14F-4D97-AF65-F5344CB8AC3E}">
        <p14:creationId xmlns:p14="http://schemas.microsoft.com/office/powerpoint/2010/main" val="33720375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5CEB8B-1616-4AAB-9D64-50C66F8A0BA4}"/>
              </a:ext>
            </a:extLst>
          </p:cNvPr>
          <p:cNvSpPr>
            <a:spLocks noGrp="1"/>
          </p:cNvSpPr>
          <p:nvPr>
            <p:ph type="title"/>
          </p:nvPr>
        </p:nvSpPr>
        <p:spPr/>
        <p:txBody>
          <a:bodyPr/>
          <a:lstStyle/>
          <a:p>
            <a:r>
              <a:rPr lang="en-US" dirty="0"/>
              <a:t>Interoperability Tools</a:t>
            </a:r>
          </a:p>
        </p:txBody>
      </p:sp>
      <p:sp>
        <p:nvSpPr>
          <p:cNvPr id="3" name="Content Placeholder 2">
            <a:extLst>
              <a:ext uri="{FF2B5EF4-FFF2-40B4-BE49-F238E27FC236}">
                <a16:creationId xmlns:a16="http://schemas.microsoft.com/office/drawing/2014/main" xmlns="" id="{0B9F42EE-EBFF-4D6C-A787-2E7053D89B0A}"/>
              </a:ext>
            </a:extLst>
          </p:cNvPr>
          <p:cNvSpPr>
            <a:spLocks noGrp="1"/>
          </p:cNvSpPr>
          <p:nvPr>
            <p:ph idx="1"/>
          </p:nvPr>
        </p:nvSpPr>
        <p:spPr/>
        <p:txBody>
          <a:bodyPr>
            <a:normAutofit fontScale="47500" lnSpcReduction="20000"/>
          </a:bodyPr>
          <a:lstStyle/>
          <a:p>
            <a:pPr marL="0" indent="0">
              <a:buNone/>
            </a:pPr>
            <a:r>
              <a:rPr lang="en-US" u="sng" dirty="0">
                <a:hlinkClick r:id="rId2"/>
              </a:rPr>
              <a:t>Future Ready Schools: Building Technology Infrastructure for Learning</a:t>
            </a:r>
            <a:r>
              <a:rPr lang="en-US" dirty="0"/>
              <a:t> guide provides practical, actionable information intended to help district leaders (superintendents, principals, and teacher leaders) navigate the many decisions required to deliver cutting-edge connectivity to students. It presents a variety of options for district leaders to consider when making technology infrastructure decisions, recognizing that circumstances and context vary greatly from district to district.</a:t>
            </a:r>
          </a:p>
          <a:p>
            <a:pPr marL="0" indent="0">
              <a:buNone/>
            </a:pPr>
            <a:endParaRPr lang="en-US" u="sng" dirty="0">
              <a:hlinkClick r:id="rId3"/>
            </a:endParaRPr>
          </a:p>
          <a:p>
            <a:pPr marL="0" indent="0">
              <a:buNone/>
            </a:pPr>
            <a:r>
              <a:rPr lang="en-US" u="sng" dirty="0">
                <a:hlinkClick r:id="rId3"/>
              </a:rPr>
              <a:t>Ed-Fi Alliance</a:t>
            </a:r>
            <a:r>
              <a:rPr lang="en-US" dirty="0"/>
              <a:t> is a data model combined with a tool suite that streamlines the sharing of student data and also provides the dashboard elements for educators to improve the academic outcomes of students.</a:t>
            </a:r>
          </a:p>
          <a:p>
            <a:pPr marL="0" indent="0">
              <a:buNone/>
            </a:pPr>
            <a:endParaRPr lang="en-US" dirty="0"/>
          </a:p>
          <a:p>
            <a:pPr marL="0" indent="0">
              <a:buNone/>
            </a:pPr>
            <a:r>
              <a:rPr lang="en-US" dirty="0" err="1"/>
              <a:t>OneRoster</a:t>
            </a:r>
            <a:r>
              <a:rPr lang="en-US" dirty="0"/>
              <a:t>® is a subset of Learning Information Services (LIS) and focus on a school’s needs to exchange roster information, grades, and related data.</a:t>
            </a:r>
          </a:p>
          <a:p>
            <a:endParaRPr lang="en-US" dirty="0"/>
          </a:p>
        </p:txBody>
      </p:sp>
    </p:spTree>
    <p:extLst>
      <p:ext uri="{BB962C8B-B14F-4D97-AF65-F5344CB8AC3E}">
        <p14:creationId xmlns:p14="http://schemas.microsoft.com/office/powerpoint/2010/main" val="321585517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A8918-7CEC-4ACA-AE7A-6A32F9174C60}"/>
              </a:ext>
            </a:extLst>
          </p:cNvPr>
          <p:cNvSpPr>
            <a:spLocks noGrp="1"/>
          </p:cNvSpPr>
          <p:nvPr>
            <p:ph type="title"/>
          </p:nvPr>
        </p:nvSpPr>
        <p:spPr/>
        <p:txBody>
          <a:bodyPr/>
          <a:lstStyle/>
          <a:p>
            <a:r>
              <a:rPr lang="en-US"/>
              <a:t>Brainstorming Activity</a:t>
            </a:r>
            <a:endParaRPr lang="en-US" dirty="0"/>
          </a:p>
        </p:txBody>
      </p:sp>
      <p:pic>
        <p:nvPicPr>
          <p:cNvPr id="7" name="Content Placeholder 6">
            <a:extLst>
              <a:ext uri="{FF2B5EF4-FFF2-40B4-BE49-F238E27FC236}">
                <a16:creationId xmlns:a16="http://schemas.microsoft.com/office/drawing/2014/main" xmlns="" id="{57F475C3-943A-4AC6-8093-8B6151A40F7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22960" y="1975326"/>
            <a:ext cx="1828800" cy="1828800"/>
          </a:xfrm>
        </p:spPr>
      </p:pic>
      <p:sp>
        <p:nvSpPr>
          <p:cNvPr id="5" name="Content Placeholder 4">
            <a:extLst>
              <a:ext uri="{FF2B5EF4-FFF2-40B4-BE49-F238E27FC236}">
                <a16:creationId xmlns:a16="http://schemas.microsoft.com/office/drawing/2014/main" xmlns="" id="{D31F9561-BD74-4CF0-8A70-75ADDA5002E1}"/>
              </a:ext>
            </a:extLst>
          </p:cNvPr>
          <p:cNvSpPr>
            <a:spLocks noGrp="1"/>
          </p:cNvSpPr>
          <p:nvPr>
            <p:ph sz="half" idx="2"/>
          </p:nvPr>
        </p:nvSpPr>
        <p:spPr>
          <a:xfrm>
            <a:off x="2880360" y="1245552"/>
            <a:ext cx="5806440" cy="3288348"/>
          </a:xfrm>
        </p:spPr>
        <p:txBody>
          <a:bodyPr>
            <a:normAutofit fontScale="92500"/>
          </a:bodyPr>
          <a:lstStyle/>
          <a:p>
            <a:pPr lvl="0"/>
            <a:r>
              <a:rPr lang="en-US" dirty="0"/>
              <a:t>Has your school or district adopted any of these standards? If yes, which ones?</a:t>
            </a:r>
          </a:p>
          <a:p>
            <a:pPr lvl="0"/>
            <a:r>
              <a:rPr lang="en-US" dirty="0"/>
              <a:t>Are you familiar with these interoperability tools and resources?</a:t>
            </a:r>
          </a:p>
          <a:p>
            <a:pPr lvl="0"/>
            <a:r>
              <a:rPr lang="en-US" dirty="0"/>
              <a:t>Are you using any of these tools? If so, can you provide feedback to the group?</a:t>
            </a:r>
          </a:p>
          <a:p>
            <a:pPr marL="0" indent="0">
              <a:buNone/>
            </a:pPr>
            <a:endParaRPr lang="en-US" dirty="0"/>
          </a:p>
        </p:txBody>
      </p:sp>
    </p:spTree>
    <p:extLst>
      <p:ext uri="{BB962C8B-B14F-4D97-AF65-F5344CB8AC3E}">
        <p14:creationId xmlns:p14="http://schemas.microsoft.com/office/powerpoint/2010/main" val="2855753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CD9BC9-D6B9-4DE3-9CC3-E80E2033717E}"/>
              </a:ext>
            </a:extLst>
          </p:cNvPr>
          <p:cNvSpPr>
            <a:spLocks noGrp="1"/>
          </p:cNvSpPr>
          <p:nvPr>
            <p:ph type="title"/>
          </p:nvPr>
        </p:nvSpPr>
        <p:spPr/>
        <p:txBody>
          <a:bodyPr/>
          <a:lstStyle/>
          <a:p>
            <a:r>
              <a:rPr lang="en-US" dirty="0"/>
              <a:t>Diagram It Activity</a:t>
            </a:r>
          </a:p>
        </p:txBody>
      </p:sp>
      <p:sp>
        <p:nvSpPr>
          <p:cNvPr id="3" name="Content Placeholder 2">
            <a:extLst>
              <a:ext uri="{FF2B5EF4-FFF2-40B4-BE49-F238E27FC236}">
                <a16:creationId xmlns:a16="http://schemas.microsoft.com/office/drawing/2014/main" xmlns="" id="{913C1D58-4C51-4C41-8B98-A0BED46FE2B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16430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E29A6E-B59E-44FF-98A1-2F8CB855C686}"/>
              </a:ext>
            </a:extLst>
          </p:cNvPr>
          <p:cNvSpPr>
            <a:spLocks noGrp="1"/>
          </p:cNvSpPr>
          <p:nvPr>
            <p:ph type="title"/>
          </p:nvPr>
        </p:nvSpPr>
        <p:spPr/>
        <p:txBody>
          <a:bodyPr/>
          <a:lstStyle/>
          <a:p>
            <a:r>
              <a:rPr lang="en-US" dirty="0"/>
              <a:t>Policies</a:t>
            </a:r>
          </a:p>
        </p:txBody>
      </p:sp>
      <p:sp>
        <p:nvSpPr>
          <p:cNvPr id="3" name="Content Placeholder 2">
            <a:extLst>
              <a:ext uri="{FF2B5EF4-FFF2-40B4-BE49-F238E27FC236}">
                <a16:creationId xmlns:a16="http://schemas.microsoft.com/office/drawing/2014/main" xmlns="" id="{8566DA4F-FBFF-4A67-A350-CC09FDD237BD}"/>
              </a:ext>
            </a:extLst>
          </p:cNvPr>
          <p:cNvSpPr>
            <a:spLocks noGrp="1"/>
          </p:cNvSpPr>
          <p:nvPr>
            <p:ph idx="1"/>
          </p:nvPr>
        </p:nvSpPr>
        <p:spPr/>
        <p:txBody>
          <a:bodyPr/>
          <a:lstStyle/>
          <a:p>
            <a:pPr lvl="0"/>
            <a:r>
              <a:rPr lang="en-US" dirty="0"/>
              <a:t>Are there local policies/practices that can be updated to support interoperability?</a:t>
            </a:r>
          </a:p>
          <a:p>
            <a:pPr lvl="0"/>
            <a:r>
              <a:rPr lang="en-US" dirty="0"/>
              <a:t>Which stakeholders need to be involved in the conversations?</a:t>
            </a:r>
          </a:p>
          <a:p>
            <a:endParaRPr lang="en-US" dirty="0"/>
          </a:p>
        </p:txBody>
      </p:sp>
    </p:spTree>
    <p:extLst>
      <p:ext uri="{BB962C8B-B14F-4D97-AF65-F5344CB8AC3E}">
        <p14:creationId xmlns:p14="http://schemas.microsoft.com/office/powerpoint/2010/main" val="1658777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a16="http://schemas.microsoft.com/office/drawing/2014/main" xmlns="" id="{114A6345-CD35-4AFB-8A43-A233F50F7DA7}"/>
              </a:ext>
            </a:extLst>
          </p:cNvPr>
          <p:cNvSpPr>
            <a:spLocks noGrp="1"/>
          </p:cNvSpPr>
          <p:nvPr>
            <p:ph sz="half" idx="1"/>
          </p:nvPr>
        </p:nvSpPr>
        <p:spPr>
          <a:xfrm>
            <a:off x="457200" y="1245552"/>
            <a:ext cx="5699760" cy="3585528"/>
          </a:xfrm>
        </p:spPr>
        <p:txBody>
          <a:bodyPr>
            <a:normAutofit/>
          </a:bodyPr>
          <a:lstStyle/>
          <a:p>
            <a:pPr marL="0" indent="0">
              <a:buNone/>
            </a:pPr>
            <a:r>
              <a:rPr lang="en-US" b="1" dirty="0"/>
              <a:t>TAB</a:t>
            </a:r>
            <a:endParaRPr lang="en-US" dirty="0"/>
          </a:p>
          <a:p>
            <a:r>
              <a:rPr lang="en-US" dirty="0"/>
              <a:t>Ask the audience to share one “Ah-Ha” moment from the session discussions and share how they might implement that new information in their work.</a:t>
            </a:r>
          </a:p>
          <a:p>
            <a:endParaRPr lang="en-US" dirty="0"/>
          </a:p>
          <a:p>
            <a:pPr marL="0" indent="0">
              <a:buNone/>
            </a:pPr>
            <a:endParaRPr lang="en-US" dirty="0"/>
          </a:p>
        </p:txBody>
      </p:sp>
      <p:pic>
        <p:nvPicPr>
          <p:cNvPr id="10" name="Content Placeholder 9">
            <a:extLst>
              <a:ext uri="{FF2B5EF4-FFF2-40B4-BE49-F238E27FC236}">
                <a16:creationId xmlns:a16="http://schemas.microsoft.com/office/drawing/2014/main" xmlns=""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78385" y="1871514"/>
            <a:ext cx="1828800" cy="1828800"/>
          </a:xfrm>
        </p:spPr>
      </p:pic>
    </p:spTree>
    <p:extLst>
      <p:ext uri="{BB962C8B-B14F-4D97-AF65-F5344CB8AC3E}">
        <p14:creationId xmlns:p14="http://schemas.microsoft.com/office/powerpoint/2010/main" val="769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a16="http://schemas.microsoft.com/office/drawing/2014/main" xmlns="" id="{261806EE-9370-4191-8586-1AE771E35548}"/>
              </a:ext>
            </a:extLst>
          </p:cNvPr>
          <p:cNvSpPr>
            <a:spLocks noGrp="1"/>
          </p:cNvSpPr>
          <p:nvPr>
            <p:ph idx="1"/>
          </p:nvPr>
        </p:nvSpPr>
        <p:spPr/>
        <p:txBody>
          <a:bodyPr>
            <a:normAutofit fontScale="77500" lnSpcReduction="20000"/>
          </a:bodyPr>
          <a:lstStyle/>
          <a:p>
            <a:r>
              <a:rPr lang="en-US" dirty="0"/>
              <a:t>Welcome &amp; Introductions</a:t>
            </a:r>
          </a:p>
          <a:p>
            <a:r>
              <a:rPr lang="en-US" dirty="0"/>
              <a:t>Background</a:t>
            </a:r>
          </a:p>
          <a:p>
            <a:r>
              <a:rPr lang="en-US" dirty="0"/>
              <a:t>Exemplar Rapid Fire Presentations</a:t>
            </a:r>
          </a:p>
          <a:p>
            <a:r>
              <a:rPr lang="en-US" dirty="0"/>
              <a:t>Overview of Interoperability Standards</a:t>
            </a:r>
          </a:p>
          <a:p>
            <a:r>
              <a:rPr lang="en-US" dirty="0"/>
              <a:t>Brainstorming Activity</a:t>
            </a:r>
          </a:p>
          <a:p>
            <a:r>
              <a:rPr lang="en-US" dirty="0"/>
              <a:t>Diagram It Activity</a:t>
            </a:r>
          </a:p>
          <a:p>
            <a:r>
              <a:rPr lang="en-US" dirty="0"/>
              <a:t>Policies</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a16="http://schemas.microsoft.com/office/drawing/2014/main" xmlns=""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xmlns=""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normAutofit lnSpcReduction="10000"/>
          </a:bodyPr>
          <a:lstStyle/>
          <a:p>
            <a:pPr marL="0" indent="0">
              <a:buNone/>
            </a:pPr>
            <a:r>
              <a:rPr lang="en-US" dirty="0"/>
              <a:t>Provide participants with the opportunity to gain knowledge and resources to better understand interoperability standards and how to best address interoperability needs as current technology based education resources are reviewed and new resources are considered for purchase.</a:t>
            </a:r>
          </a:p>
          <a:p>
            <a:pPr marL="0" indent="0">
              <a:buNone/>
            </a:pPr>
            <a:endParaRPr lang="en-US" dirty="0"/>
          </a:p>
        </p:txBody>
      </p:sp>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77500" lnSpcReduction="20000"/>
          </a:bodyPr>
          <a:lstStyle/>
          <a:p>
            <a:pPr lvl="0"/>
            <a:r>
              <a:rPr lang="en-US" dirty="0"/>
              <a:t>Understand interoperability needs</a:t>
            </a:r>
          </a:p>
          <a:p>
            <a:pPr lvl="0"/>
            <a:r>
              <a:rPr lang="en-US" dirty="0"/>
              <a:t>Review national interoperability standards and tools</a:t>
            </a:r>
          </a:p>
          <a:p>
            <a:pPr lvl="0"/>
            <a:r>
              <a:rPr lang="en-US" dirty="0"/>
              <a:t>Hear from exemplars on how to overcome challenges</a:t>
            </a:r>
          </a:p>
          <a:p>
            <a:pPr lvl="0"/>
            <a:r>
              <a:rPr lang="en-US" dirty="0"/>
              <a:t>Interact with your peers to learn what tools they use</a:t>
            </a:r>
          </a:p>
          <a:p>
            <a:pPr lvl="0"/>
            <a:r>
              <a:rPr lang="en-US" dirty="0"/>
              <a:t>Develop and maintain relationships with other district and state leaders</a:t>
            </a:r>
          </a:p>
          <a:p>
            <a:pPr lvl="0"/>
            <a:endParaRPr lang="en-US" dirty="0"/>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FD7298-9F56-4C7D-800E-29A7FCDB020E}"/>
              </a:ext>
            </a:extLst>
          </p:cNvPr>
          <p:cNvSpPr>
            <a:spLocks noGrp="1"/>
          </p:cNvSpPr>
          <p:nvPr>
            <p:ph type="title"/>
          </p:nvPr>
        </p:nvSpPr>
        <p:spPr/>
        <p:txBody>
          <a:bodyPr/>
          <a:lstStyle/>
          <a:p>
            <a:r>
              <a:rPr lang="en-US" dirty="0"/>
              <a:t>Rank Yourself Activity</a:t>
            </a:r>
          </a:p>
        </p:txBody>
      </p:sp>
      <p:pic>
        <p:nvPicPr>
          <p:cNvPr id="5" name="Content Placeholder 4">
            <a:extLst>
              <a:ext uri="{FF2B5EF4-FFF2-40B4-BE49-F238E27FC236}">
                <a16:creationId xmlns:a16="http://schemas.microsoft.com/office/drawing/2014/main" xmlns=""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28800" cy="1789764"/>
          </a:xfrm>
        </p:spPr>
      </p:pic>
      <p:sp>
        <p:nvSpPr>
          <p:cNvPr id="6" name="Content Placeholder 5">
            <a:extLst>
              <a:ext uri="{FF2B5EF4-FFF2-40B4-BE49-F238E27FC236}">
                <a16:creationId xmlns:a16="http://schemas.microsoft.com/office/drawing/2014/main" xmlns="" id="{298A9B94-6CC0-431C-83F4-D3BC4ED6F745}"/>
              </a:ext>
            </a:extLst>
          </p:cNvPr>
          <p:cNvSpPr>
            <a:spLocks noGrp="1"/>
          </p:cNvSpPr>
          <p:nvPr>
            <p:ph sz="half" idx="2"/>
          </p:nvPr>
        </p:nvSpPr>
        <p:spPr>
          <a:xfrm>
            <a:off x="2910840" y="1623060"/>
            <a:ext cx="5775960" cy="2674620"/>
          </a:xfrm>
        </p:spPr>
        <p:txBody>
          <a:bodyPr>
            <a:normAutofit fontScale="70000" lnSpcReduction="20000"/>
          </a:bodyPr>
          <a:lstStyle/>
          <a:p>
            <a:pPr marL="0" indent="0">
              <a:buNone/>
            </a:pPr>
            <a:r>
              <a:rPr lang="en-US" dirty="0"/>
              <a:t>10 – I’m an expert and I am looking forward to sharing my expertise.</a:t>
            </a:r>
          </a:p>
          <a:p>
            <a:pPr marL="0" indent="0">
              <a:buNone/>
            </a:pPr>
            <a:r>
              <a:rPr lang="en-US" dirty="0"/>
              <a:t>7 – I deal with this topic regularly however, I’m here to learn more from others.</a:t>
            </a:r>
          </a:p>
          <a:p>
            <a:pPr marL="0" indent="0">
              <a:buNone/>
            </a:pPr>
            <a:r>
              <a:rPr lang="en-US" dirty="0"/>
              <a:t>5 – I know enough to be dangerous.</a:t>
            </a:r>
          </a:p>
          <a:p>
            <a:pPr marL="0" indent="0">
              <a:buNone/>
            </a:pPr>
            <a:r>
              <a:rPr lang="en-US" dirty="0"/>
              <a:t>3 – I have a general idea of the topic however, this is an area of growth for me.</a:t>
            </a:r>
          </a:p>
          <a:p>
            <a:pPr marL="0" indent="0">
              <a:buNone/>
            </a:pPr>
            <a:r>
              <a:rPr lang="en-US" dirty="0"/>
              <a:t>1 – I know this is an important topic so I am here to learn.</a:t>
            </a:r>
            <a:r>
              <a:rPr lang="en-US" b="1" dirty="0"/>
              <a:t> </a:t>
            </a:r>
            <a:endParaRPr lang="en-US" dirty="0"/>
          </a:p>
          <a:p>
            <a:pPr marL="0" indent="0">
              <a:buNone/>
            </a:pPr>
            <a:endParaRPr lang="en-US" dirty="0"/>
          </a:p>
        </p:txBody>
      </p:sp>
    </p:spTree>
    <p:extLst>
      <p:ext uri="{BB962C8B-B14F-4D97-AF65-F5344CB8AC3E}">
        <p14:creationId xmlns:p14="http://schemas.microsoft.com/office/powerpoint/2010/main" val="236738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p:txBody>
          <a:bodyPr>
            <a:normAutofit fontScale="92500" lnSpcReduction="10000"/>
          </a:bodyPr>
          <a:lstStyle/>
          <a:p>
            <a:r>
              <a:rPr lang="en-US" dirty="0"/>
              <a:t>School leaders and educators lack the ability to easily transform data to information to</a:t>
            </a:r>
          </a:p>
          <a:p>
            <a:pPr lvl="1"/>
            <a:r>
              <a:rPr lang="en-US" dirty="0"/>
              <a:t>Guide decisions about instruction, school administration, and operations. </a:t>
            </a:r>
          </a:p>
          <a:p>
            <a:r>
              <a:rPr lang="en-US" dirty="0"/>
              <a:t>Systems used to collect, manage, analyze, and report on data are often disconnected and don’t work well together</a:t>
            </a:r>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80AEC3-6DE4-4E5B-B269-A2178D57DAFF}"/>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xmlns="" id="{C199AE39-2EE9-4C35-A6F2-B5B20BCAFC02}"/>
              </a:ext>
            </a:extLst>
          </p:cNvPr>
          <p:cNvSpPr>
            <a:spLocks noGrp="1"/>
          </p:cNvSpPr>
          <p:nvPr>
            <p:ph idx="1"/>
          </p:nvPr>
        </p:nvSpPr>
        <p:spPr/>
        <p:txBody>
          <a:bodyPr>
            <a:normAutofit fontScale="85000" lnSpcReduction="10000"/>
          </a:bodyPr>
          <a:lstStyle/>
          <a:p>
            <a:r>
              <a:rPr lang="en-US" dirty="0"/>
              <a:t>Aggregate data accumulated over years and from multiple sources can  be used for program evaluation</a:t>
            </a:r>
          </a:p>
          <a:p>
            <a:r>
              <a:rPr lang="en-US" dirty="0"/>
              <a:t>Information generated through digital learning and various applications can track a specific student’s progress over time</a:t>
            </a:r>
          </a:p>
          <a:p>
            <a:r>
              <a:rPr lang="en-US" dirty="0"/>
              <a:t>Information can be made accessible to teachers and parents through real-time reporting tools</a:t>
            </a:r>
          </a:p>
          <a:p>
            <a:endParaRPr lang="en-US" dirty="0"/>
          </a:p>
        </p:txBody>
      </p:sp>
    </p:spTree>
    <p:extLst>
      <p:ext uri="{BB962C8B-B14F-4D97-AF65-F5344CB8AC3E}">
        <p14:creationId xmlns:p14="http://schemas.microsoft.com/office/powerpoint/2010/main" val="3009398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2E110C-B894-4318-989B-438E4CFF24E2}"/>
              </a:ext>
            </a:extLst>
          </p:cNvPr>
          <p:cNvSpPr>
            <a:spLocks noGrp="1"/>
          </p:cNvSpPr>
          <p:nvPr>
            <p:ph type="title"/>
          </p:nvPr>
        </p:nvSpPr>
        <p:spPr/>
        <p:txBody>
          <a:bodyPr>
            <a:normAutofit/>
          </a:bodyPr>
          <a:lstStyle/>
          <a:p>
            <a:r>
              <a:rPr lang="en-US" dirty="0"/>
              <a:t>Digital Learning &amp; Interoperability</a:t>
            </a:r>
          </a:p>
        </p:txBody>
      </p:sp>
    </p:spTree>
    <p:extLst>
      <p:ext uri="{BB962C8B-B14F-4D97-AF65-F5344CB8AC3E}">
        <p14:creationId xmlns:p14="http://schemas.microsoft.com/office/powerpoint/2010/main" val="690150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xmlns="" id="{938907BF-7FE4-4017-AC54-2D0267BF3644}"/>
              </a:ext>
            </a:extLst>
          </p:cNvPr>
          <p:cNvSpPr>
            <a:spLocks noGrp="1"/>
          </p:cNvSpPr>
          <p:nvPr>
            <p:ph idx="1"/>
          </p:nvPr>
        </p:nvSpPr>
        <p:spPr/>
        <p:txBody>
          <a:bodyPr>
            <a:normAutofit fontScale="77500" lnSpcReduction="20000"/>
          </a:bodyPr>
          <a:lstStyle/>
          <a:p>
            <a:pPr lvl="0"/>
            <a:r>
              <a:rPr lang="en-US" dirty="0"/>
              <a:t>How has your school/district addressed interoperability needs?</a:t>
            </a:r>
          </a:p>
          <a:p>
            <a:pPr lvl="0"/>
            <a:r>
              <a:rPr lang="en-US" dirty="0"/>
              <a:t>Has your school/district addressed the legal provisions and disclosures about student records?</a:t>
            </a:r>
          </a:p>
          <a:p>
            <a:pPr lvl="0"/>
            <a:r>
              <a:rPr lang="en-US" dirty="0"/>
              <a:t>How has your school/district addressed student and family access to a student’s personal data—such as test results or the need for special accommodations?</a:t>
            </a:r>
          </a:p>
          <a:p>
            <a:pPr lvl="0"/>
            <a:r>
              <a:rPr lang="en-US" dirty="0"/>
              <a:t>How has your district/school addressed data storage?</a:t>
            </a:r>
          </a:p>
          <a:p>
            <a:endParaRPr lang="en-US" dirty="0"/>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1921</TotalTime>
  <Words>1170</Words>
  <Application>Microsoft Macintosh PowerPoint</Application>
  <PresentationFormat>On-screen Show (16:9)</PresentationFormat>
  <Paragraphs>126</Paragraphs>
  <Slides>21</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Open Sans</vt:lpstr>
      <vt:lpstr>Arial</vt:lpstr>
      <vt:lpstr>Tranforming_Digital_Learning_final</vt:lpstr>
      <vt:lpstr>PowerPoint Presentation</vt:lpstr>
      <vt:lpstr>Session Overview</vt:lpstr>
      <vt:lpstr>Purpose of the Workshop</vt:lpstr>
      <vt:lpstr>Objectives</vt:lpstr>
      <vt:lpstr>Rank Yourself Activity</vt:lpstr>
      <vt:lpstr>Overview</vt:lpstr>
      <vt:lpstr>Overview</vt:lpstr>
      <vt:lpstr>Digital Learning &amp; Interoperability</vt:lpstr>
      <vt:lpstr>Discussion Questions</vt:lpstr>
      <vt:lpstr>Exemplar Rapid Fire Presentations</vt:lpstr>
      <vt:lpstr>Interoperability Standards</vt:lpstr>
      <vt:lpstr>Interoperability Standards</vt:lpstr>
      <vt:lpstr>Key Areas of Standards</vt:lpstr>
      <vt:lpstr>Interoperability Standards</vt:lpstr>
      <vt:lpstr>Interoperability Tools</vt:lpstr>
      <vt:lpstr>Brainstorming Activity</vt:lpstr>
      <vt:lpstr>Diagram It Activity</vt:lpstr>
      <vt:lpstr>Policies</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64</cp:revision>
  <dcterms:created xsi:type="dcterms:W3CDTF">2017-03-29T05:27:33Z</dcterms:created>
  <dcterms:modified xsi:type="dcterms:W3CDTF">2018-03-05T16:02:42Z</dcterms:modified>
</cp:coreProperties>
</file>