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1"/>
  </p:notesMasterIdLst>
  <p:sldIdLst>
    <p:sldId id="295" r:id="rId2"/>
    <p:sldId id="261" r:id="rId3"/>
    <p:sldId id="260" r:id="rId4"/>
    <p:sldId id="282" r:id="rId5"/>
    <p:sldId id="268" r:id="rId6"/>
    <p:sldId id="265" r:id="rId7"/>
    <p:sldId id="294" r:id="rId8"/>
    <p:sldId id="289" r:id="rId9"/>
    <p:sldId id="287" r:id="rId10"/>
    <p:sldId id="288" r:id="rId11"/>
    <p:sldId id="275" r:id="rId12"/>
    <p:sldId id="290" r:id="rId13"/>
    <p:sldId id="291" r:id="rId14"/>
    <p:sldId id="276" r:id="rId15"/>
    <p:sldId id="292" r:id="rId16"/>
    <p:sldId id="293" r:id="rId17"/>
    <p:sldId id="279" r:id="rId18"/>
    <p:sldId id="283" r:id="rId19"/>
    <p:sldId id="286"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s://www.youtube.com/watch?v=2lSscbqRZVM"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4-5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1754822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FG, Beyond the Search engine activity, page 5</a:t>
            </a:r>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720537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policies,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2974543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Policies, page 6 </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1681799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2-3.</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2167122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Show the featured video or one of your own. </a:t>
            </a:r>
            <a:r>
              <a:rPr lang="en-US" sz="1200" u="sng" kern="1200" dirty="0">
                <a:solidFill>
                  <a:schemeClr val="tx1"/>
                </a:solidFill>
                <a:effectLst/>
                <a:latin typeface="+mn-lt"/>
                <a:ea typeface="+mn-ea"/>
                <a:cs typeface="+mn-cs"/>
                <a:hlinkClick r:id="rId3"/>
              </a:rPr>
              <a:t>https://www.youtube.com/watch?v=2lSscbqRZVM</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2984149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4</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582911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4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116177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91171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233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9668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584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8639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5428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4687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3097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8088918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drive.google.com/file/d/0BxyHdKDFj7h-RGpzZUJBaVpQQm8/vie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qualitycontent.setda.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imra.us/wp/"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5.jpeg"/><Relationship Id="rId1" Type="http://schemas.openxmlformats.org/officeDocument/2006/relationships/video" Target="https://www.youtube.com/embed/2lSscbqRZVM"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56881" y="3533613"/>
            <a:ext cx="3192651" cy="461665"/>
          </a:xfrm>
          <a:prstGeom prst="rect">
            <a:avLst/>
          </a:prstGeom>
          <a:noFill/>
        </p:spPr>
        <p:txBody>
          <a:bodyPr wrap="square" rtlCol="0">
            <a:spAutoFit/>
          </a:bodyPr>
          <a:lstStyle/>
          <a:p>
            <a:r>
              <a:rPr lang="en-US" sz="2400" b="1" dirty="0">
                <a:solidFill>
                  <a:srgbClr val="00A79D"/>
                </a:solidFill>
              </a:rPr>
              <a:t>Instructional Materials</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571DF6-B787-4BBE-86E4-D5891F01FF7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300C9890-3382-4B40-957A-96C42674DBCD}"/>
              </a:ext>
            </a:extLst>
          </p:cNvPr>
          <p:cNvSpPr>
            <a:spLocks noGrp="1"/>
          </p:cNvSpPr>
          <p:nvPr>
            <p:ph idx="1"/>
          </p:nvPr>
        </p:nvSpPr>
        <p:spPr/>
        <p:txBody>
          <a:bodyPr/>
          <a:lstStyle/>
          <a:p>
            <a:pPr lvl="0"/>
            <a:r>
              <a:rPr lang="en-US" dirty="0"/>
              <a:t>Share one thing that is similar about your school/district and the featured video. </a:t>
            </a:r>
          </a:p>
          <a:p>
            <a:pPr lvl="0"/>
            <a:r>
              <a:rPr lang="en-US" dirty="0"/>
              <a:t>Do your students lack robust broadband access at home?</a:t>
            </a:r>
          </a:p>
          <a:p>
            <a:endParaRPr lang="en-US" dirty="0"/>
          </a:p>
        </p:txBody>
      </p:sp>
    </p:spTree>
    <p:extLst>
      <p:ext uri="{BB962C8B-B14F-4D97-AF65-F5344CB8AC3E}">
        <p14:creationId xmlns:p14="http://schemas.microsoft.com/office/powerpoint/2010/main" val="71029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lstStyle/>
          <a:p>
            <a:r>
              <a:rPr lang="en-US" dirty="0"/>
              <a:t>Quality Instructional Materials Activity</a:t>
            </a:r>
          </a:p>
        </p:txBody>
      </p:sp>
      <p:sp>
        <p:nvSpPr>
          <p:cNvPr id="5" name="Content Placeholder 4">
            <a:extLst>
              <a:ext uri="{FF2B5EF4-FFF2-40B4-BE49-F238E27FC236}">
                <a16:creationId xmlns="" xmlns:a16="http://schemas.microsoft.com/office/drawing/2014/main" id="{D31F9561-BD74-4CF0-8A70-75ADDA5002E1}"/>
              </a:ext>
            </a:extLst>
          </p:cNvPr>
          <p:cNvSpPr>
            <a:spLocks noGrp="1"/>
          </p:cNvSpPr>
          <p:nvPr>
            <p:ph idx="1"/>
          </p:nvPr>
        </p:nvSpPr>
        <p:spPr/>
        <p:txBody>
          <a:bodyPr>
            <a:normAutofit fontScale="92500" lnSpcReduction="10000"/>
          </a:bodyPr>
          <a:lstStyle/>
          <a:p>
            <a:pPr lvl="0"/>
            <a:r>
              <a:rPr lang="en-US" dirty="0"/>
              <a:t>Think: Have participants think about their definition for quality instructional materials.</a:t>
            </a:r>
          </a:p>
          <a:p>
            <a:pPr lvl="0"/>
            <a:r>
              <a:rPr lang="en-US" dirty="0"/>
              <a:t>Pair: Talk with a partner and discuss the elements of quality instructional materials. </a:t>
            </a:r>
          </a:p>
          <a:p>
            <a:pPr lvl="0"/>
            <a:r>
              <a:rPr lang="en-US" dirty="0"/>
              <a:t>Share: Share an “aha moment” with your partner or whole group depending on the size of the group.</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 xmlns:a16="http://schemas.microsoft.com/office/drawing/2014/main" id="{88E30794-ABC7-41C0-9744-91FD7B5843DE}"/>
              </a:ext>
            </a:extLst>
          </p:cNvPr>
          <p:cNvSpPr>
            <a:spLocks noGrp="1"/>
          </p:cNvSpPr>
          <p:nvPr>
            <p:ph type="title"/>
          </p:nvPr>
        </p:nvSpPr>
        <p:spPr/>
        <p:txBody>
          <a:bodyPr/>
          <a:lstStyle/>
          <a:p>
            <a:r>
              <a:rPr lang="en-US" dirty="0"/>
              <a:t>Beyond the Search Engine</a:t>
            </a:r>
          </a:p>
        </p:txBody>
      </p:sp>
      <p:sp>
        <p:nvSpPr>
          <p:cNvPr id="9" name="Content Placeholder 8">
            <a:extLst>
              <a:ext uri="{FF2B5EF4-FFF2-40B4-BE49-F238E27FC236}">
                <a16:creationId xmlns="" xmlns:a16="http://schemas.microsoft.com/office/drawing/2014/main" id="{FDB6C16A-4E00-41E7-A15F-AABC10D8BE1F}"/>
              </a:ext>
            </a:extLst>
          </p:cNvPr>
          <p:cNvSpPr>
            <a:spLocks noGrp="1"/>
          </p:cNvSpPr>
          <p:nvPr>
            <p:ph idx="1"/>
          </p:nvPr>
        </p:nvSpPr>
        <p:spPr>
          <a:xfrm>
            <a:off x="457200" y="1200150"/>
            <a:ext cx="8229600" cy="3697313"/>
          </a:xfrm>
        </p:spPr>
        <p:txBody>
          <a:bodyPr>
            <a:normAutofit fontScale="55000" lnSpcReduction="20000"/>
          </a:bodyPr>
          <a:lstStyle/>
          <a:p>
            <a:pPr marL="0" indent="0">
              <a:buNone/>
            </a:pPr>
            <a:r>
              <a:rPr lang="en-US" b="1" dirty="0"/>
              <a:t>Curate Materials</a:t>
            </a:r>
          </a:p>
          <a:p>
            <a:r>
              <a:rPr lang="en-US" dirty="0"/>
              <a:t>Consider how materials may help personalize learning for students</a:t>
            </a:r>
          </a:p>
          <a:p>
            <a:r>
              <a:rPr lang="en-US" dirty="0"/>
              <a:t>Ease of access for teachers</a:t>
            </a:r>
          </a:p>
          <a:p>
            <a:pPr marL="0" indent="0">
              <a:buNone/>
            </a:pPr>
            <a:endParaRPr lang="en-US" b="1" dirty="0"/>
          </a:p>
          <a:p>
            <a:pPr marL="0" indent="0">
              <a:buNone/>
            </a:pPr>
            <a:r>
              <a:rPr lang="en-US" b="1" dirty="0"/>
              <a:t>Hosting Content</a:t>
            </a:r>
            <a:endParaRPr lang="en-US" dirty="0"/>
          </a:p>
          <a:p>
            <a:pPr lvl="0"/>
            <a:r>
              <a:rPr lang="en-US" dirty="0"/>
              <a:t>State digital repository</a:t>
            </a:r>
          </a:p>
          <a:p>
            <a:pPr lvl="0"/>
            <a:r>
              <a:rPr lang="en-US" dirty="0"/>
              <a:t>District/school repository</a:t>
            </a:r>
          </a:p>
          <a:p>
            <a:pPr lvl="0"/>
            <a:r>
              <a:rPr lang="en-US" dirty="0"/>
              <a:t>Vendor platform</a:t>
            </a:r>
          </a:p>
          <a:p>
            <a:endParaRPr lang="en-US" dirty="0"/>
          </a:p>
          <a:p>
            <a:pPr marL="0" indent="0">
              <a:buNone/>
            </a:pPr>
            <a:r>
              <a:rPr lang="en-US" b="1" dirty="0"/>
              <a:t>Packaging the Content</a:t>
            </a:r>
            <a:endParaRPr lang="en-US" dirty="0"/>
          </a:p>
          <a:p>
            <a:pPr lvl="0"/>
            <a:r>
              <a:rPr lang="en-US" dirty="0"/>
              <a:t>Easily accessible for teachers</a:t>
            </a:r>
          </a:p>
          <a:p>
            <a:pPr lvl="0"/>
            <a:r>
              <a:rPr lang="en-US" dirty="0"/>
              <a:t>Useful to teachers</a:t>
            </a:r>
          </a:p>
          <a:p>
            <a:pPr lvl="0"/>
            <a:r>
              <a:rPr lang="en-US" dirty="0"/>
              <a:t>Searchable by content area, standard, or grade</a:t>
            </a:r>
          </a:p>
        </p:txBody>
      </p:sp>
    </p:spTree>
    <p:extLst>
      <p:ext uri="{BB962C8B-B14F-4D97-AF65-F5344CB8AC3E}">
        <p14:creationId xmlns:p14="http://schemas.microsoft.com/office/powerpoint/2010/main" val="644327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1759EB-4820-456C-8460-3A16CEBE2250}"/>
              </a:ext>
            </a:extLst>
          </p:cNvPr>
          <p:cNvSpPr>
            <a:spLocks noGrp="1"/>
          </p:cNvSpPr>
          <p:nvPr>
            <p:ph type="title"/>
          </p:nvPr>
        </p:nvSpPr>
        <p:spPr/>
        <p:txBody>
          <a:bodyPr>
            <a:normAutofit/>
          </a:bodyPr>
          <a:lstStyle/>
          <a:p>
            <a:r>
              <a:rPr lang="en-US" dirty="0"/>
              <a:t>Beyond the Search Engine Activity</a:t>
            </a:r>
          </a:p>
        </p:txBody>
      </p:sp>
      <p:sp>
        <p:nvSpPr>
          <p:cNvPr id="3" name="Content Placeholder 2">
            <a:extLst>
              <a:ext uri="{FF2B5EF4-FFF2-40B4-BE49-F238E27FC236}">
                <a16:creationId xmlns="" xmlns:a16="http://schemas.microsoft.com/office/drawing/2014/main" id="{5BEAF70A-132D-40B2-B731-4E05926EB94F}"/>
              </a:ext>
            </a:extLst>
          </p:cNvPr>
          <p:cNvSpPr>
            <a:spLocks noGrp="1"/>
          </p:cNvSpPr>
          <p:nvPr>
            <p:ph idx="1"/>
          </p:nvPr>
        </p:nvSpPr>
        <p:spPr/>
        <p:txBody>
          <a:bodyPr/>
          <a:lstStyle/>
          <a:p>
            <a:pPr lvl="0"/>
            <a:r>
              <a:rPr lang="en-US" dirty="0"/>
              <a:t>What are the benefits of your current system?</a:t>
            </a:r>
          </a:p>
          <a:p>
            <a:pPr lvl="0"/>
            <a:r>
              <a:rPr lang="en-US" dirty="0"/>
              <a:t>What are the areas of growth?</a:t>
            </a:r>
          </a:p>
          <a:p>
            <a:pPr lvl="0"/>
            <a:r>
              <a:rPr lang="en-US" dirty="0"/>
              <a:t>What are your pain points/challenges?</a:t>
            </a:r>
          </a:p>
          <a:p>
            <a:endParaRPr lang="en-US" dirty="0"/>
          </a:p>
        </p:txBody>
      </p:sp>
    </p:spTree>
    <p:extLst>
      <p:ext uri="{BB962C8B-B14F-4D97-AF65-F5344CB8AC3E}">
        <p14:creationId xmlns:p14="http://schemas.microsoft.com/office/powerpoint/2010/main" val="1196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77500" lnSpcReduction="2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Do you have specific outreach strategies to address out-of-school access?</a:t>
            </a:r>
          </a:p>
          <a:p>
            <a:pPr lvl="0"/>
            <a:r>
              <a:rPr lang="en-US" dirty="0"/>
              <a:t>Are there policies/practices shared that your school/district can implement within the next quarter?</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D7F17F11-EEE4-4756-8534-22F5CF9E6088}"/>
              </a:ext>
            </a:extLst>
          </p:cNvPr>
          <p:cNvSpPr>
            <a:spLocks noGrp="1"/>
          </p:cNvSpPr>
          <p:nvPr>
            <p:ph type="title"/>
          </p:nvPr>
        </p:nvSpPr>
        <p:spPr/>
        <p:txBody>
          <a:bodyPr/>
          <a:lstStyle/>
          <a:p>
            <a:r>
              <a:rPr lang="en-US" dirty="0"/>
              <a:t>Policies</a:t>
            </a:r>
          </a:p>
        </p:txBody>
      </p:sp>
      <p:sp>
        <p:nvSpPr>
          <p:cNvPr id="6" name="Content Placeholder 5">
            <a:extLst>
              <a:ext uri="{FF2B5EF4-FFF2-40B4-BE49-F238E27FC236}">
                <a16:creationId xmlns="" xmlns:a16="http://schemas.microsoft.com/office/drawing/2014/main" id="{B013DC73-584A-4D20-A808-F28D467A9EAF}"/>
              </a:ext>
            </a:extLst>
          </p:cNvPr>
          <p:cNvSpPr>
            <a:spLocks noGrp="1"/>
          </p:cNvSpPr>
          <p:nvPr>
            <p:ph idx="1"/>
          </p:nvPr>
        </p:nvSpPr>
        <p:spPr/>
        <p:txBody>
          <a:bodyPr>
            <a:normAutofit fontScale="92500"/>
          </a:bodyPr>
          <a:lstStyle/>
          <a:p>
            <a:r>
              <a:rPr lang="en-US" dirty="0"/>
              <a:t>Major shifts in state policy for the selection and implementation of instructional materials</a:t>
            </a:r>
          </a:p>
          <a:p>
            <a:r>
              <a:rPr lang="en-US" dirty="0"/>
              <a:t>More states have formal adoption policies for instructional materials</a:t>
            </a:r>
          </a:p>
          <a:p>
            <a:r>
              <a:rPr lang="en-US" dirty="0"/>
              <a:t>States requiring the implementation of digital instructional materials in the next five years</a:t>
            </a:r>
          </a:p>
        </p:txBody>
      </p:sp>
    </p:spTree>
    <p:extLst>
      <p:ext uri="{BB962C8B-B14F-4D97-AF65-F5344CB8AC3E}">
        <p14:creationId xmlns:p14="http://schemas.microsoft.com/office/powerpoint/2010/main" val="4042021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C75047-777D-49FC-B6EF-1966E8283806}"/>
              </a:ext>
            </a:extLst>
          </p:cNvPr>
          <p:cNvSpPr>
            <a:spLocks noGrp="1"/>
          </p:cNvSpPr>
          <p:nvPr>
            <p:ph type="title"/>
          </p:nvPr>
        </p:nvSpPr>
        <p:spPr/>
        <p:txBody>
          <a:bodyPr/>
          <a:lstStyle/>
          <a:p>
            <a:r>
              <a:rPr lang="en-US" dirty="0"/>
              <a:t>Policy Activity</a:t>
            </a:r>
          </a:p>
        </p:txBody>
      </p:sp>
      <p:sp>
        <p:nvSpPr>
          <p:cNvPr id="3" name="Content Placeholder 2">
            <a:extLst>
              <a:ext uri="{FF2B5EF4-FFF2-40B4-BE49-F238E27FC236}">
                <a16:creationId xmlns="" xmlns:a16="http://schemas.microsoft.com/office/drawing/2014/main" id="{2F47CF36-4E91-425E-9810-B1B41CEAA2F9}"/>
              </a:ext>
            </a:extLst>
          </p:cNvPr>
          <p:cNvSpPr>
            <a:spLocks noGrp="1"/>
          </p:cNvSpPr>
          <p:nvPr>
            <p:ph idx="1"/>
          </p:nvPr>
        </p:nvSpPr>
        <p:spPr/>
        <p:txBody>
          <a:bodyPr>
            <a:normAutofit fontScale="70000" lnSpcReduction="20000"/>
          </a:bodyPr>
          <a:lstStyle/>
          <a:p>
            <a:pPr lvl="0"/>
            <a:r>
              <a:rPr lang="en-US" dirty="0"/>
              <a:t>What is your adoption policy for textbooks? </a:t>
            </a:r>
          </a:p>
          <a:p>
            <a:pPr lvl="0"/>
            <a:r>
              <a:rPr lang="en-US" dirty="0"/>
              <a:t>What is your adoption policy for digital instructional materials?</a:t>
            </a:r>
          </a:p>
          <a:p>
            <a:pPr lvl="0"/>
            <a:r>
              <a:rPr lang="en-US" dirty="0"/>
              <a:t>What are the requirements for digital instructional materials implementation?</a:t>
            </a:r>
          </a:p>
          <a:p>
            <a:pPr lvl="0"/>
            <a:r>
              <a:rPr lang="en-US" dirty="0"/>
              <a:t>Do you have policies about OER?</a:t>
            </a:r>
          </a:p>
          <a:p>
            <a:pPr lvl="0"/>
            <a:r>
              <a:rPr lang="en-US" dirty="0"/>
              <a:t>Are there local policies/practices that can be updated? </a:t>
            </a:r>
          </a:p>
          <a:p>
            <a:pPr lvl="0"/>
            <a:r>
              <a:rPr lang="en-US" dirty="0"/>
              <a:t>Which stakeholders need to be involved in the conversations?</a:t>
            </a:r>
          </a:p>
          <a:p>
            <a:pPr lvl="0"/>
            <a:r>
              <a:rPr lang="en-US" dirty="0"/>
              <a:t>What is your best option for selecting and curating digital instructional materials?</a:t>
            </a:r>
          </a:p>
          <a:p>
            <a:endParaRPr lang="en-US" dirty="0"/>
          </a:p>
        </p:txBody>
      </p:sp>
    </p:spTree>
    <p:extLst>
      <p:ext uri="{BB962C8B-B14F-4D97-AF65-F5344CB8AC3E}">
        <p14:creationId xmlns:p14="http://schemas.microsoft.com/office/powerpoint/2010/main" val="2855648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fontScale="92500" lnSpcReduction="20000"/>
          </a:bodyPr>
          <a:lstStyle/>
          <a:p>
            <a:pPr marL="0" indent="0">
              <a:buNone/>
            </a:pPr>
            <a:r>
              <a:rPr lang="en-US" dirty="0"/>
              <a:t>Audience Challenge</a:t>
            </a:r>
          </a:p>
          <a:p>
            <a:pPr marL="0" indent="0">
              <a:buNone/>
            </a:pPr>
            <a:r>
              <a:rPr lang="en-US" dirty="0"/>
              <a:t>What can you do when you return to your position to help move the marker forward?</a:t>
            </a:r>
          </a:p>
          <a:p>
            <a:pPr lvl="0"/>
            <a:r>
              <a:rPr lang="en-US" dirty="0"/>
              <a:t>Create a calendar appointment to remind yourself</a:t>
            </a:r>
          </a:p>
          <a:p>
            <a:pPr lvl="0"/>
            <a:r>
              <a:rPr lang="en-US" dirty="0"/>
              <a:t>Mail a postcard to yourself</a:t>
            </a:r>
          </a:p>
          <a:p>
            <a:pPr lvl="0"/>
            <a:r>
              <a:rPr lang="en-US" dirty="0"/>
              <a:t>Invite your colleagues to discuss the issues</a:t>
            </a:r>
          </a:p>
          <a:p>
            <a:pPr marL="0" indent="0">
              <a:buNone/>
            </a:pPr>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00893" y="1732030"/>
            <a:ext cx="1828800" cy="1828800"/>
          </a:xfrm>
        </p:spPr>
      </p:pic>
    </p:spTree>
    <p:extLst>
      <p:ext uri="{BB962C8B-B14F-4D97-AF65-F5344CB8AC3E}">
        <p14:creationId xmlns:p14="http://schemas.microsoft.com/office/powerpoint/2010/main" val="76963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a:xfrm>
            <a:off x="825626" y="1372264"/>
            <a:ext cx="7492747" cy="3237857"/>
          </a:xfrm>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fontScale="92500" lnSpcReduction="20000"/>
          </a:bodyPr>
          <a:lstStyle/>
          <a:p>
            <a:r>
              <a:rPr lang="en-US" dirty="0"/>
              <a:t>Welcome &amp; Introductions</a:t>
            </a:r>
          </a:p>
          <a:p>
            <a:r>
              <a:rPr lang="en-US" dirty="0"/>
              <a:t>What are Quality Instructional Materials?</a:t>
            </a:r>
          </a:p>
          <a:p>
            <a:r>
              <a:rPr lang="en-US" dirty="0"/>
              <a:t>Quality Instructional Materials Activity</a:t>
            </a:r>
          </a:p>
          <a:p>
            <a:r>
              <a:rPr lang="en-US" dirty="0"/>
              <a:t>Beyond the Search Engine: Curation</a:t>
            </a:r>
          </a:p>
          <a:p>
            <a:r>
              <a:rPr lang="en-US" dirty="0"/>
              <a:t>Exemplar Rapid Fire Presentations</a:t>
            </a:r>
          </a:p>
          <a:p>
            <a:r>
              <a:rPr lang="en-US" dirty="0"/>
              <a:t>Policies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normAutofit/>
          </a:bodyPr>
          <a:lstStyle/>
          <a:p>
            <a:pPr marL="0" indent="0">
              <a:buNone/>
            </a:pPr>
            <a:r>
              <a:rPr lang="en-US" dirty="0"/>
              <a:t>Provide participants, typically school and district leaders, with the opportunity to gain knowledge around the implementation of digital instructional materials. </a:t>
            </a:r>
          </a:p>
          <a:p>
            <a:pPr marL="0" indent="0">
              <a:buNone/>
            </a:pPr>
            <a:endParaRPr lang="en-US" dirty="0"/>
          </a:p>
        </p:txBody>
      </p:sp>
      <p:pic>
        <p:nvPicPr>
          <p:cNvPr id="5" name="Picture 4">
            <a:extLst>
              <a:ext uri="{FF2B5EF4-FFF2-40B4-BE49-F238E27FC236}">
                <a16:creationId xmlns="" xmlns:a16="http://schemas.microsoft.com/office/drawing/2014/main" id="{CB7C28D2-6E78-4E82-AA85-8F4ABA17CD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7102" y="2975693"/>
            <a:ext cx="1828800" cy="18288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77500" lnSpcReduction="20000"/>
          </a:bodyPr>
          <a:lstStyle/>
          <a:p>
            <a:pPr lvl="0"/>
            <a:r>
              <a:rPr lang="en-US" dirty="0"/>
              <a:t>Analyze definitions of quality instructional materials including the elements necessary for quality digital materials.</a:t>
            </a:r>
          </a:p>
          <a:p>
            <a:pPr lvl="0"/>
            <a:r>
              <a:rPr lang="en-US" dirty="0"/>
              <a:t>Collaborate with peers.</a:t>
            </a:r>
          </a:p>
          <a:p>
            <a:pPr lvl="0"/>
            <a:r>
              <a:rPr lang="en-US" dirty="0"/>
              <a:t>Determine best options for curating digital instructional materials.</a:t>
            </a:r>
          </a:p>
          <a:p>
            <a:pPr lvl="0"/>
            <a:r>
              <a:rPr lang="en-US" dirty="0"/>
              <a:t>Learn more about how policies and practices can support the implementation of quality instructional materials for all learners. </a:t>
            </a:r>
          </a:p>
          <a:p>
            <a:pPr marL="0" lvl="0" indent="0">
              <a:buNone/>
            </a:pPr>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normAutofit/>
          </a:bodyPr>
          <a:lstStyle/>
          <a:p>
            <a:r>
              <a:rPr lang="en-US" dirty="0"/>
              <a:t>Ice-Breaker</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910840" y="1623060"/>
            <a:ext cx="5775960" cy="2999740"/>
          </a:xfrm>
        </p:spPr>
        <p:txBody>
          <a:bodyPr>
            <a:normAutofit fontScale="85000" lnSpcReduction="20000"/>
          </a:bodyPr>
          <a:lstStyle/>
          <a:p>
            <a:pPr lvl="0"/>
            <a:r>
              <a:rPr lang="en-US" dirty="0"/>
              <a:t>Share your name, role and school/district. </a:t>
            </a:r>
          </a:p>
          <a:p>
            <a:pPr lvl="0"/>
            <a:r>
              <a:rPr lang="en-US" dirty="0"/>
              <a:t>How many devices do you have?</a:t>
            </a:r>
          </a:p>
          <a:p>
            <a:pPr lvl="0"/>
            <a:r>
              <a:rPr lang="en-US" dirty="0"/>
              <a:t>Do you have high-speed internet access at home?</a:t>
            </a:r>
          </a:p>
          <a:p>
            <a:pPr lvl="0"/>
            <a:r>
              <a:rPr lang="en-US" dirty="0"/>
              <a:t>Can you do your job without internet access?</a:t>
            </a:r>
          </a:p>
          <a:p>
            <a:pPr lvl="0"/>
            <a:r>
              <a:rPr lang="en-US" dirty="0"/>
              <a:t>How many web-based applications do you access on a regular basis?</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lnSpcReduction="10000"/>
          </a:bodyPr>
          <a:lstStyle/>
          <a:p>
            <a:pPr marL="0" indent="0">
              <a:buNone/>
            </a:pPr>
            <a:r>
              <a:rPr lang="en-US" u="sng" dirty="0">
                <a:hlinkClick r:id="rId3"/>
              </a:rPr>
              <a:t>NETP Digital Use Divide Infographic</a:t>
            </a:r>
            <a:r>
              <a:rPr lang="en-US" dirty="0"/>
              <a:t> </a:t>
            </a:r>
          </a:p>
          <a:p>
            <a:r>
              <a:rPr lang="en-US" dirty="0"/>
              <a:t>Need to close the digital use divide </a:t>
            </a:r>
          </a:p>
          <a:p>
            <a:r>
              <a:rPr lang="en-US" dirty="0"/>
              <a:t>Focus on the active use of technology </a:t>
            </a:r>
          </a:p>
          <a:p>
            <a:pPr lvl="1"/>
            <a:r>
              <a:rPr lang="en-US" dirty="0"/>
              <a:t>Creation</a:t>
            </a:r>
          </a:p>
          <a:p>
            <a:pPr lvl="1"/>
            <a:r>
              <a:rPr lang="en-US" dirty="0"/>
              <a:t>Production</a:t>
            </a:r>
          </a:p>
          <a:p>
            <a:pPr lvl="1"/>
            <a:r>
              <a:rPr lang="en-US" dirty="0"/>
              <a:t>Problem-solving</a:t>
            </a:r>
          </a:p>
        </p:txBody>
      </p:sp>
    </p:spTree>
    <p:extLst>
      <p:ext uri="{BB962C8B-B14F-4D97-AF65-F5344CB8AC3E}">
        <p14:creationId xmlns:p14="http://schemas.microsoft.com/office/powerpoint/2010/main" val="3572008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9CB2E1-F3D3-4A22-A741-B5F7CAF69058}"/>
              </a:ext>
            </a:extLst>
          </p:cNvPr>
          <p:cNvSpPr>
            <a:spLocks noGrp="1"/>
          </p:cNvSpPr>
          <p:nvPr>
            <p:ph type="title"/>
          </p:nvPr>
        </p:nvSpPr>
        <p:spPr/>
        <p:txBody>
          <a:bodyPr/>
          <a:lstStyle/>
          <a:p>
            <a:r>
              <a:rPr lang="en-US" dirty="0"/>
              <a:t>What are Quality Materials</a:t>
            </a:r>
          </a:p>
        </p:txBody>
      </p:sp>
      <p:sp>
        <p:nvSpPr>
          <p:cNvPr id="3" name="Content Placeholder 2">
            <a:extLst>
              <a:ext uri="{FF2B5EF4-FFF2-40B4-BE49-F238E27FC236}">
                <a16:creationId xmlns="" xmlns:a16="http://schemas.microsoft.com/office/drawing/2014/main" id="{B633CF65-62C6-4FAC-9731-70736536BECF}"/>
              </a:ext>
            </a:extLst>
          </p:cNvPr>
          <p:cNvSpPr>
            <a:spLocks noGrp="1"/>
          </p:cNvSpPr>
          <p:nvPr>
            <p:ph idx="1"/>
          </p:nvPr>
        </p:nvSpPr>
        <p:spPr/>
        <p:txBody>
          <a:bodyPr>
            <a:normAutofit fontScale="92500" lnSpcReduction="10000"/>
          </a:bodyPr>
          <a:lstStyle/>
          <a:p>
            <a:pPr marL="0" indent="0">
              <a:buNone/>
            </a:pPr>
            <a:r>
              <a:rPr lang="en-US" u="sng" dirty="0">
                <a:hlinkClick r:id="rId2"/>
              </a:rPr>
              <a:t>SETDA</a:t>
            </a:r>
            <a:endParaRPr lang="en-US" dirty="0"/>
          </a:p>
          <a:p>
            <a:pPr marL="0" indent="0">
              <a:buNone/>
            </a:pPr>
            <a:r>
              <a:rPr lang="en-US" dirty="0"/>
              <a:t>Quality instructional materials are content-rich materials aligned to standards that are fully accessible and free from bias. They support sound pedagogy and balanced assessment to help teachers understand and interpret student performance.</a:t>
            </a:r>
          </a:p>
          <a:p>
            <a:endParaRPr lang="en-US" dirty="0"/>
          </a:p>
        </p:txBody>
      </p:sp>
    </p:spTree>
    <p:extLst>
      <p:ext uri="{BB962C8B-B14F-4D97-AF65-F5344CB8AC3E}">
        <p14:creationId xmlns:p14="http://schemas.microsoft.com/office/powerpoint/2010/main" val="276227157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What are Quality Materials</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62500" lnSpcReduction="20000"/>
          </a:bodyPr>
          <a:lstStyle/>
          <a:p>
            <a:pPr marL="0" indent="0">
              <a:buNone/>
            </a:pPr>
            <a:r>
              <a:rPr lang="en-US" u="sng" dirty="0">
                <a:hlinkClick r:id="rId3"/>
              </a:rPr>
              <a:t>State Instructional Materials Review Association (SIMRA)</a:t>
            </a:r>
            <a:endParaRPr lang="en-US" dirty="0"/>
          </a:p>
          <a:p>
            <a:pPr lvl="0"/>
            <a:r>
              <a:rPr lang="en-US" b="1" dirty="0"/>
              <a:t>Content</a:t>
            </a:r>
            <a:r>
              <a:rPr lang="en-US" dirty="0"/>
              <a:t> – Aligned to core standards and objectives that lead to college and career readiness </a:t>
            </a:r>
          </a:p>
          <a:p>
            <a:pPr lvl="0"/>
            <a:r>
              <a:rPr lang="en-US" b="1" dirty="0"/>
              <a:t>Accessibility</a:t>
            </a:r>
            <a:r>
              <a:rPr lang="en-US" dirty="0"/>
              <a:t>– Materials are free from bias in their portrayal of ethnic groups, gender, age, disabilities, cultures, religion, etc., and contain accommodations for multiple learning styles, students with exceptionalities, English Language Learners, and cultural differences. </a:t>
            </a:r>
          </a:p>
          <a:p>
            <a:pPr lvl="0"/>
            <a:r>
              <a:rPr lang="en-US" b="1" dirty="0"/>
              <a:t>Pedagogical Design</a:t>
            </a:r>
            <a:r>
              <a:rPr lang="en-US" dirty="0"/>
              <a:t>– Materials provide tools for a balanced approach to assessment including both formative and summative assessments in multiple formats not only to guide instruction but also to identify student mastery of content</a:t>
            </a:r>
          </a:p>
        </p:txBody>
      </p:sp>
    </p:spTree>
    <p:extLst>
      <p:ext uri="{BB962C8B-B14F-4D97-AF65-F5344CB8AC3E}">
        <p14:creationId xmlns:p14="http://schemas.microsoft.com/office/powerpoint/2010/main" val="11208559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29AA68-9C82-463D-BE75-0A0F3A6A04ED}"/>
              </a:ext>
            </a:extLst>
          </p:cNvPr>
          <p:cNvSpPr>
            <a:spLocks noGrp="1"/>
          </p:cNvSpPr>
          <p:nvPr>
            <p:ph type="title"/>
          </p:nvPr>
        </p:nvSpPr>
        <p:spPr/>
        <p:txBody>
          <a:bodyPr/>
          <a:lstStyle/>
          <a:p>
            <a:r>
              <a:rPr lang="en-US" dirty="0"/>
              <a:t>Technology in Classrooms</a:t>
            </a:r>
          </a:p>
        </p:txBody>
      </p:sp>
      <p:pic>
        <p:nvPicPr>
          <p:cNvPr id="4" name="2lSscbqRZVM">
            <a:hlinkClick r:id="" action="ppaction://media"/>
            <a:extLst>
              <a:ext uri="{FF2B5EF4-FFF2-40B4-BE49-F238E27FC236}">
                <a16:creationId xmlns="" xmlns:a16="http://schemas.microsoft.com/office/drawing/2014/main" id="{07172EE2-2C09-4484-8317-30F6F33F4367}"/>
              </a:ext>
            </a:extLst>
          </p:cNvPr>
          <p:cNvPicPr>
            <a:picLocks noGrp="1" noRot="1" noChangeAspect="1"/>
          </p:cNvPicPr>
          <p:nvPr>
            <p:ph idx="1"/>
            <a:videoFile r:link="rId1"/>
          </p:nvPr>
        </p:nvPicPr>
        <p:blipFill>
          <a:blip r:embed="rId4"/>
          <a:stretch>
            <a:fillRect/>
          </a:stretch>
        </p:blipFill>
        <p:spPr>
          <a:xfrm>
            <a:off x="2540000" y="1313078"/>
            <a:ext cx="4064000" cy="3048000"/>
          </a:xfrm>
          <a:prstGeom prst="rect">
            <a:avLst/>
          </a:prstGeom>
        </p:spPr>
      </p:pic>
    </p:spTree>
    <p:extLst>
      <p:ext uri="{BB962C8B-B14F-4D97-AF65-F5344CB8AC3E}">
        <p14:creationId xmlns:p14="http://schemas.microsoft.com/office/powerpoint/2010/main" val="1616937561"/>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1968</TotalTime>
  <Words>997</Words>
  <Application>Microsoft Macintosh PowerPoint</Application>
  <PresentationFormat>On-screen Show (16:9)</PresentationFormat>
  <Paragraphs>133</Paragraphs>
  <Slides>19</Slides>
  <Notes>17</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Open Sans</vt:lpstr>
      <vt:lpstr>Arial</vt:lpstr>
      <vt:lpstr>Tranforming_Digital_Learning_final</vt:lpstr>
      <vt:lpstr>PowerPoint Presentation</vt:lpstr>
      <vt:lpstr>Session Overview</vt:lpstr>
      <vt:lpstr>Purpose of the Workshop</vt:lpstr>
      <vt:lpstr>Objectives</vt:lpstr>
      <vt:lpstr>Ice-Breaker</vt:lpstr>
      <vt:lpstr>Overview</vt:lpstr>
      <vt:lpstr>What are Quality Materials</vt:lpstr>
      <vt:lpstr>What are Quality Materials</vt:lpstr>
      <vt:lpstr>Technology in Classrooms</vt:lpstr>
      <vt:lpstr>Discussion Questions</vt:lpstr>
      <vt:lpstr>Quality Instructional Materials Activity</vt:lpstr>
      <vt:lpstr>Beyond the Search Engine</vt:lpstr>
      <vt:lpstr>Beyond the Search Engine Activity</vt:lpstr>
      <vt:lpstr>Exemplar Rapid Fire Presentations</vt:lpstr>
      <vt:lpstr>Policies</vt:lpstr>
      <vt:lpstr>Policy Activity</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67</cp:revision>
  <dcterms:created xsi:type="dcterms:W3CDTF">2017-03-29T05:27:33Z</dcterms:created>
  <dcterms:modified xsi:type="dcterms:W3CDTF">2018-03-05T15:59:55Z</dcterms:modified>
</cp:coreProperties>
</file>