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9" r:id="rId1"/>
  </p:sldMasterIdLst>
  <p:notesMasterIdLst>
    <p:notesMasterId r:id="rId21"/>
  </p:notesMasterIdLst>
  <p:sldIdLst>
    <p:sldId id="295" r:id="rId2"/>
    <p:sldId id="261" r:id="rId3"/>
    <p:sldId id="260" r:id="rId4"/>
    <p:sldId id="282" r:id="rId5"/>
    <p:sldId id="268" r:id="rId6"/>
    <p:sldId id="265" r:id="rId7"/>
    <p:sldId id="293" r:id="rId8"/>
    <p:sldId id="290" r:id="rId9"/>
    <p:sldId id="292" r:id="rId10"/>
    <p:sldId id="294" r:id="rId11"/>
    <p:sldId id="289" r:id="rId12"/>
    <p:sldId id="287" r:id="rId13"/>
    <p:sldId id="288" r:id="rId14"/>
    <p:sldId id="275" r:id="rId15"/>
    <p:sldId id="276" r:id="rId16"/>
    <p:sldId id="277" r:id="rId17"/>
    <p:sldId id="279" r:id="rId18"/>
    <p:sldId id="283" r:id="rId19"/>
    <p:sldId id="286" r:id="rId20"/>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Vann Angela" initials="" lastIdx="2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79D"/>
    <a:srgbClr val="4B4E53"/>
    <a:srgbClr val="E75200"/>
    <a:srgbClr val="29417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614" autoAdjust="0"/>
    <p:restoredTop sz="91079" autoAdjust="0"/>
  </p:normalViewPr>
  <p:slideViewPr>
    <p:cSldViewPr snapToGrid="0" snapToObjects="1">
      <p:cViewPr varScale="1">
        <p:scale>
          <a:sx n="159" d="100"/>
          <a:sy n="159" d="100"/>
        </p:scale>
        <p:origin x="760" y="176"/>
      </p:cViewPr>
      <p:guideLst>
        <p:guide orient="horz" pos="1620"/>
        <p:guide pos="2880"/>
      </p:guideLst>
    </p:cSldViewPr>
  </p:slideViewPr>
  <p:notesTextViewPr>
    <p:cViewPr>
      <p:scale>
        <a:sx n="100" d="100"/>
        <a:sy n="100" d="100"/>
      </p:scale>
      <p:origin x="0" y="0"/>
    </p:cViewPr>
  </p:notesTextViewPr>
  <p:sorterViewPr>
    <p:cViewPr>
      <p:scale>
        <a:sx n="100" d="100"/>
        <a:sy n="100" d="100"/>
      </p:scale>
      <p:origin x="0" y="-1624"/>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notesMaster" Target="notesMasters/notesMaster1.xml"/><Relationship Id="rId22" Type="http://schemas.openxmlformats.org/officeDocument/2006/relationships/commentAuthors" Target="commentAuthors.xml"/><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28" Type="http://schemas.microsoft.com/office/2015/10/relationships/revisionInfo" Target="revisionInfo.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1375A20-3704-47A8-B31B-3B35893E0AB4}" type="datetimeFigureOut">
              <a:rPr lang="en-US" smtClean="0"/>
              <a:t>3/5/18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36BBDD-DBE1-48E2-A118-897C2AF1BC3F}" type="slidenum">
              <a:rPr lang="en-US" smtClean="0"/>
              <a:t>‹#›</a:t>
            </a:fld>
            <a:endParaRPr lang="en-US"/>
          </a:p>
        </p:txBody>
      </p:sp>
    </p:spTree>
    <p:extLst>
      <p:ext uri="{BB962C8B-B14F-4D97-AF65-F5344CB8AC3E}">
        <p14:creationId xmlns:p14="http://schemas.microsoft.com/office/powerpoint/2010/main" val="9390998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 Id="rId3" Type="http://schemas.openxmlformats.org/officeDocument/2006/relationships/hyperlink" Target="https://www.youtube.com/watch?v=2lSscbqRZVM"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kern="1200" dirty="0">
                <a:solidFill>
                  <a:schemeClr val="tx1"/>
                </a:solidFill>
                <a:effectLst/>
                <a:latin typeface="+mn-lt"/>
                <a:ea typeface="+mn-ea"/>
                <a:cs typeface="+mn-cs"/>
              </a:rPr>
              <a:t>Introduce yourself, review the key sections and any logistics for the session. </a:t>
            </a:r>
            <a:endParaRPr lang="en-US" dirty="0"/>
          </a:p>
        </p:txBody>
      </p:sp>
      <p:sp>
        <p:nvSpPr>
          <p:cNvPr id="4" name="Slide Number Placeholder 3"/>
          <p:cNvSpPr>
            <a:spLocks noGrp="1"/>
          </p:cNvSpPr>
          <p:nvPr>
            <p:ph type="sldNum" sz="quarter" idx="10"/>
          </p:nvPr>
        </p:nvSpPr>
        <p:spPr/>
        <p:txBody>
          <a:bodyPr/>
          <a:lstStyle/>
          <a:p>
            <a:fld id="{EE36BBDD-DBE1-48E2-A118-897C2AF1BC3F}" type="slidenum">
              <a:rPr lang="en-US" smtClean="0"/>
              <a:t>2</a:t>
            </a:fld>
            <a:endParaRPr lang="en-US"/>
          </a:p>
        </p:txBody>
      </p:sp>
    </p:spTree>
    <p:extLst>
      <p:ext uri="{BB962C8B-B14F-4D97-AF65-F5344CB8AC3E}">
        <p14:creationId xmlns:p14="http://schemas.microsoft.com/office/powerpoint/2010/main" val="24129113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Refer to FG, Background, page 4</a:t>
            </a:r>
          </a:p>
        </p:txBody>
      </p:sp>
      <p:sp>
        <p:nvSpPr>
          <p:cNvPr id="4" name="Slide Number Placeholder 3"/>
          <p:cNvSpPr>
            <a:spLocks noGrp="1"/>
          </p:cNvSpPr>
          <p:nvPr>
            <p:ph type="sldNum" sz="quarter" idx="10"/>
          </p:nvPr>
        </p:nvSpPr>
        <p:spPr/>
        <p:txBody>
          <a:bodyPr/>
          <a:lstStyle/>
          <a:p>
            <a:fld id="{EE36BBDD-DBE1-48E2-A118-897C2AF1BC3F}" type="slidenum">
              <a:rPr lang="en-US" smtClean="0"/>
              <a:t>13</a:t>
            </a:fld>
            <a:endParaRPr lang="en-US"/>
          </a:p>
        </p:txBody>
      </p:sp>
    </p:spTree>
    <p:extLst>
      <p:ext uri="{BB962C8B-B14F-4D97-AF65-F5344CB8AC3E}">
        <p14:creationId xmlns:p14="http://schemas.microsoft.com/office/powerpoint/2010/main" val="5829111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Refer to FG, Brainstorming, page 4 for activity instructions</a:t>
            </a:r>
          </a:p>
        </p:txBody>
      </p:sp>
      <p:sp>
        <p:nvSpPr>
          <p:cNvPr id="4" name="Slide Number Placeholder 3"/>
          <p:cNvSpPr>
            <a:spLocks noGrp="1"/>
          </p:cNvSpPr>
          <p:nvPr>
            <p:ph type="sldNum" sz="quarter" idx="10"/>
          </p:nvPr>
        </p:nvSpPr>
        <p:spPr/>
        <p:txBody>
          <a:bodyPr/>
          <a:lstStyle/>
          <a:p>
            <a:fld id="{EE36BBDD-DBE1-48E2-A118-897C2AF1BC3F}" type="slidenum">
              <a:rPr lang="en-US" smtClean="0"/>
              <a:t>14</a:t>
            </a:fld>
            <a:endParaRPr lang="en-US"/>
          </a:p>
        </p:txBody>
      </p:sp>
    </p:spTree>
    <p:extLst>
      <p:ext uri="{BB962C8B-B14F-4D97-AF65-F5344CB8AC3E}">
        <p14:creationId xmlns:p14="http://schemas.microsoft.com/office/powerpoint/2010/main" val="11617762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kern="1200" dirty="0">
                <a:solidFill>
                  <a:schemeClr val="tx1"/>
                </a:solidFill>
                <a:effectLst/>
                <a:latin typeface="+mn-lt"/>
                <a:ea typeface="+mn-ea"/>
                <a:cs typeface="+mn-cs"/>
              </a:rPr>
              <a:t>Ask one or two exemplar schools/districts to share their background and experience regarding collaborative leadership for learning. The presentations should be 5-7 minutes and prepared in advance of the workshop. Additional information about presentations can be found in the Logistics resource. </a:t>
            </a:r>
            <a:endParaRPr lang="en-US" dirty="0"/>
          </a:p>
          <a:p>
            <a:r>
              <a:rPr lang="en-US" dirty="0"/>
              <a:t>Refer to FG, Collaborative Leadership for instructions. You can also refer to the Logistics Resource for tips</a:t>
            </a:r>
          </a:p>
        </p:txBody>
      </p:sp>
      <p:sp>
        <p:nvSpPr>
          <p:cNvPr id="4" name="Slide Number Placeholder 3"/>
          <p:cNvSpPr>
            <a:spLocks noGrp="1"/>
          </p:cNvSpPr>
          <p:nvPr>
            <p:ph type="sldNum" sz="quarter" idx="10"/>
          </p:nvPr>
        </p:nvSpPr>
        <p:spPr/>
        <p:txBody>
          <a:bodyPr/>
          <a:lstStyle/>
          <a:p>
            <a:fld id="{EE36BBDD-DBE1-48E2-A118-897C2AF1BC3F}" type="slidenum">
              <a:rPr lang="en-US" smtClean="0"/>
              <a:t>15</a:t>
            </a:fld>
            <a:endParaRPr lang="en-US"/>
          </a:p>
        </p:txBody>
      </p:sp>
    </p:spTree>
    <p:extLst>
      <p:ext uri="{BB962C8B-B14F-4D97-AF65-F5344CB8AC3E}">
        <p14:creationId xmlns:p14="http://schemas.microsoft.com/office/powerpoint/2010/main" val="28801977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Refer to FG, page 5 for activity instructions</a:t>
            </a:r>
          </a:p>
        </p:txBody>
      </p:sp>
      <p:sp>
        <p:nvSpPr>
          <p:cNvPr id="4" name="Slide Number Placeholder 3"/>
          <p:cNvSpPr>
            <a:spLocks noGrp="1"/>
          </p:cNvSpPr>
          <p:nvPr>
            <p:ph type="sldNum" sz="quarter" idx="10"/>
          </p:nvPr>
        </p:nvSpPr>
        <p:spPr/>
        <p:txBody>
          <a:bodyPr/>
          <a:lstStyle/>
          <a:p>
            <a:fld id="{EE36BBDD-DBE1-48E2-A118-897C2AF1BC3F}" type="slidenum">
              <a:rPr lang="en-US" smtClean="0"/>
              <a:t>16</a:t>
            </a:fld>
            <a:endParaRPr lang="en-US"/>
          </a:p>
        </p:txBody>
      </p:sp>
    </p:spTree>
    <p:extLst>
      <p:ext uri="{BB962C8B-B14F-4D97-AF65-F5344CB8AC3E}">
        <p14:creationId xmlns:p14="http://schemas.microsoft.com/office/powerpoint/2010/main" val="8138770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kern="1200" dirty="0">
                <a:solidFill>
                  <a:schemeClr val="tx1"/>
                </a:solidFill>
                <a:effectLst/>
                <a:latin typeface="+mn-lt"/>
                <a:ea typeface="+mn-ea"/>
                <a:cs typeface="+mn-cs"/>
              </a:rPr>
              <a:t>Take a few moments to reflect on the session, share details about additional events related to the remainder of the day and engage the participants to take action when they return to their schools/districts. </a:t>
            </a:r>
            <a:endParaRPr lang="en-US" dirty="0"/>
          </a:p>
          <a:p>
            <a:r>
              <a:rPr lang="en-US" dirty="0"/>
              <a:t>Refer to the FG, Reflection, page 7</a:t>
            </a:r>
          </a:p>
        </p:txBody>
      </p:sp>
      <p:sp>
        <p:nvSpPr>
          <p:cNvPr id="4" name="Slide Number Placeholder 3"/>
          <p:cNvSpPr>
            <a:spLocks noGrp="1"/>
          </p:cNvSpPr>
          <p:nvPr>
            <p:ph type="sldNum" sz="quarter" idx="10"/>
          </p:nvPr>
        </p:nvSpPr>
        <p:spPr/>
        <p:txBody>
          <a:bodyPr/>
          <a:lstStyle/>
          <a:p>
            <a:fld id="{EE36BBDD-DBE1-48E2-A118-897C2AF1BC3F}" type="slidenum">
              <a:rPr lang="en-US" smtClean="0"/>
              <a:t>17</a:t>
            </a:fld>
            <a:endParaRPr lang="en-US"/>
          </a:p>
        </p:txBody>
      </p:sp>
    </p:spTree>
    <p:extLst>
      <p:ext uri="{BB962C8B-B14F-4D97-AF65-F5344CB8AC3E}">
        <p14:creationId xmlns:p14="http://schemas.microsoft.com/office/powerpoint/2010/main" val="7410365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Refer to FG, Wrap Up, page 7.</a:t>
            </a:r>
          </a:p>
        </p:txBody>
      </p:sp>
      <p:sp>
        <p:nvSpPr>
          <p:cNvPr id="4" name="Slide Number Placeholder 3"/>
          <p:cNvSpPr>
            <a:spLocks noGrp="1"/>
          </p:cNvSpPr>
          <p:nvPr>
            <p:ph type="sldNum" sz="quarter" idx="10"/>
          </p:nvPr>
        </p:nvSpPr>
        <p:spPr/>
        <p:txBody>
          <a:bodyPr/>
          <a:lstStyle/>
          <a:p>
            <a:fld id="{EE36BBDD-DBE1-48E2-A118-897C2AF1BC3F}" type="slidenum">
              <a:rPr lang="en-US" smtClean="0"/>
              <a:t>18</a:t>
            </a:fld>
            <a:endParaRPr lang="en-US"/>
          </a:p>
        </p:txBody>
      </p:sp>
    </p:spTree>
    <p:extLst>
      <p:ext uri="{BB962C8B-B14F-4D97-AF65-F5344CB8AC3E}">
        <p14:creationId xmlns:p14="http://schemas.microsoft.com/office/powerpoint/2010/main" val="2529700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36BBDD-DBE1-48E2-A118-897C2AF1BC3F}" type="slidenum">
              <a:rPr lang="en-US" smtClean="0"/>
              <a:t>19</a:t>
            </a:fld>
            <a:endParaRPr lang="en-US"/>
          </a:p>
        </p:txBody>
      </p:sp>
    </p:spTree>
    <p:extLst>
      <p:ext uri="{BB962C8B-B14F-4D97-AF65-F5344CB8AC3E}">
        <p14:creationId xmlns:p14="http://schemas.microsoft.com/office/powerpoint/2010/main" val="5415102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Refer to FG, Page 1-2.</a:t>
            </a:r>
          </a:p>
        </p:txBody>
      </p:sp>
      <p:sp>
        <p:nvSpPr>
          <p:cNvPr id="4" name="Slide Number Placeholder 3"/>
          <p:cNvSpPr>
            <a:spLocks noGrp="1"/>
          </p:cNvSpPr>
          <p:nvPr>
            <p:ph type="sldNum" sz="quarter" idx="10"/>
          </p:nvPr>
        </p:nvSpPr>
        <p:spPr/>
        <p:txBody>
          <a:bodyPr/>
          <a:lstStyle/>
          <a:p>
            <a:fld id="{EE36BBDD-DBE1-48E2-A118-897C2AF1BC3F}" type="slidenum">
              <a:rPr lang="en-US" smtClean="0"/>
              <a:t>3</a:t>
            </a:fld>
            <a:endParaRPr lang="en-US"/>
          </a:p>
        </p:txBody>
      </p:sp>
    </p:spTree>
    <p:extLst>
      <p:ext uri="{BB962C8B-B14F-4D97-AF65-F5344CB8AC3E}">
        <p14:creationId xmlns:p14="http://schemas.microsoft.com/office/powerpoint/2010/main" val="42136190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Refer to FG, Page 1-2.</a:t>
            </a:r>
          </a:p>
          <a:p>
            <a:endParaRPr lang="en-US" dirty="0"/>
          </a:p>
        </p:txBody>
      </p:sp>
      <p:sp>
        <p:nvSpPr>
          <p:cNvPr id="4" name="Slide Number Placeholder 3"/>
          <p:cNvSpPr>
            <a:spLocks noGrp="1"/>
          </p:cNvSpPr>
          <p:nvPr>
            <p:ph type="sldNum" sz="quarter" idx="10"/>
          </p:nvPr>
        </p:nvSpPr>
        <p:spPr/>
        <p:txBody>
          <a:bodyPr/>
          <a:lstStyle/>
          <a:p>
            <a:fld id="{EE36BBDD-DBE1-48E2-A118-897C2AF1BC3F}" type="slidenum">
              <a:rPr lang="en-US" smtClean="0"/>
              <a:t>4</a:t>
            </a:fld>
            <a:endParaRPr lang="en-US"/>
          </a:p>
        </p:txBody>
      </p:sp>
    </p:spTree>
    <p:extLst>
      <p:ext uri="{BB962C8B-B14F-4D97-AF65-F5344CB8AC3E}">
        <p14:creationId xmlns:p14="http://schemas.microsoft.com/office/powerpoint/2010/main" val="16623731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kern="1200" dirty="0">
                <a:solidFill>
                  <a:schemeClr val="tx1"/>
                </a:solidFill>
                <a:effectLst/>
                <a:latin typeface="+mn-lt"/>
                <a:ea typeface="+mn-ea"/>
                <a:cs typeface="+mn-cs"/>
              </a:rPr>
              <a:t>Introduce the welcome activity to help you better understand who is in the audience and to get participants engaged. </a:t>
            </a:r>
            <a:endParaRPr lang="en-US" dirty="0"/>
          </a:p>
          <a:p>
            <a:r>
              <a:rPr lang="en-US" dirty="0"/>
              <a:t>Refer to FG, Welcome Activity, page 2 for activity instructions</a:t>
            </a:r>
          </a:p>
          <a:p>
            <a:endParaRPr lang="en-US" dirty="0"/>
          </a:p>
        </p:txBody>
      </p:sp>
      <p:sp>
        <p:nvSpPr>
          <p:cNvPr id="4" name="Slide Number Placeholder 3"/>
          <p:cNvSpPr>
            <a:spLocks noGrp="1"/>
          </p:cNvSpPr>
          <p:nvPr>
            <p:ph type="sldNum" sz="quarter" idx="10"/>
          </p:nvPr>
        </p:nvSpPr>
        <p:spPr/>
        <p:txBody>
          <a:bodyPr/>
          <a:lstStyle/>
          <a:p>
            <a:fld id="{EE36BBDD-DBE1-48E2-A118-897C2AF1BC3F}" type="slidenum">
              <a:rPr lang="en-US" smtClean="0"/>
              <a:t>5</a:t>
            </a:fld>
            <a:endParaRPr lang="en-US"/>
          </a:p>
        </p:txBody>
      </p:sp>
    </p:spTree>
    <p:extLst>
      <p:ext uri="{BB962C8B-B14F-4D97-AF65-F5344CB8AC3E}">
        <p14:creationId xmlns:p14="http://schemas.microsoft.com/office/powerpoint/2010/main" val="7663999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kern="1200" dirty="0">
                <a:solidFill>
                  <a:schemeClr val="tx1"/>
                </a:solidFill>
                <a:effectLst/>
                <a:latin typeface="+mn-lt"/>
                <a:ea typeface="+mn-ea"/>
                <a:cs typeface="+mn-cs"/>
              </a:rPr>
              <a:t>Provide background information </a:t>
            </a:r>
            <a:endParaRPr lang="en-US" sz="1200" kern="1200" dirty="0">
              <a:solidFill>
                <a:schemeClr val="tx1"/>
              </a:solidFill>
              <a:effectLst/>
              <a:latin typeface="+mn-lt"/>
              <a:ea typeface="+mn-ea"/>
              <a:cs typeface="+mn-cs"/>
            </a:endParaRPr>
          </a:p>
          <a:p>
            <a:r>
              <a:rPr lang="en-US" dirty="0"/>
              <a:t>Refer to FG, Background, page 2-3.</a:t>
            </a:r>
          </a:p>
        </p:txBody>
      </p:sp>
      <p:sp>
        <p:nvSpPr>
          <p:cNvPr id="4" name="Slide Number Placeholder 3"/>
          <p:cNvSpPr>
            <a:spLocks noGrp="1"/>
          </p:cNvSpPr>
          <p:nvPr>
            <p:ph type="sldNum" sz="quarter" idx="10"/>
          </p:nvPr>
        </p:nvSpPr>
        <p:spPr/>
        <p:txBody>
          <a:bodyPr/>
          <a:lstStyle/>
          <a:p>
            <a:fld id="{EE36BBDD-DBE1-48E2-A118-897C2AF1BC3F}" type="slidenum">
              <a:rPr lang="en-US" smtClean="0"/>
              <a:t>6</a:t>
            </a:fld>
            <a:endParaRPr lang="en-US"/>
          </a:p>
        </p:txBody>
      </p:sp>
    </p:spTree>
    <p:extLst>
      <p:ext uri="{BB962C8B-B14F-4D97-AF65-F5344CB8AC3E}">
        <p14:creationId xmlns:p14="http://schemas.microsoft.com/office/powerpoint/2010/main" val="3899868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kern="1200" dirty="0">
                <a:solidFill>
                  <a:schemeClr val="tx1"/>
                </a:solidFill>
                <a:effectLst/>
                <a:latin typeface="+mn-lt"/>
                <a:ea typeface="+mn-ea"/>
                <a:cs typeface="+mn-cs"/>
              </a:rPr>
              <a:t>Provide background information </a:t>
            </a:r>
            <a:endParaRPr lang="en-US" sz="1200" kern="1200" dirty="0">
              <a:solidFill>
                <a:schemeClr val="tx1"/>
              </a:solidFill>
              <a:effectLst/>
              <a:latin typeface="+mn-lt"/>
              <a:ea typeface="+mn-ea"/>
              <a:cs typeface="+mn-cs"/>
            </a:endParaRPr>
          </a:p>
          <a:p>
            <a:r>
              <a:rPr lang="en-US" dirty="0"/>
              <a:t>Refer to FG, Background, page 2-3.</a:t>
            </a:r>
          </a:p>
        </p:txBody>
      </p:sp>
      <p:sp>
        <p:nvSpPr>
          <p:cNvPr id="4" name="Slide Number Placeholder 3"/>
          <p:cNvSpPr>
            <a:spLocks noGrp="1"/>
          </p:cNvSpPr>
          <p:nvPr>
            <p:ph type="sldNum" sz="quarter" idx="10"/>
          </p:nvPr>
        </p:nvSpPr>
        <p:spPr/>
        <p:txBody>
          <a:bodyPr/>
          <a:lstStyle/>
          <a:p>
            <a:fld id="{EE36BBDD-DBE1-48E2-A118-897C2AF1BC3F}" type="slidenum">
              <a:rPr lang="en-US" smtClean="0"/>
              <a:t>8</a:t>
            </a:fld>
            <a:endParaRPr lang="en-US"/>
          </a:p>
        </p:txBody>
      </p:sp>
    </p:spTree>
    <p:extLst>
      <p:ext uri="{BB962C8B-B14F-4D97-AF65-F5344CB8AC3E}">
        <p14:creationId xmlns:p14="http://schemas.microsoft.com/office/powerpoint/2010/main" val="3899868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kern="1200" dirty="0">
                <a:solidFill>
                  <a:schemeClr val="tx1"/>
                </a:solidFill>
                <a:effectLst/>
                <a:latin typeface="+mn-lt"/>
                <a:ea typeface="+mn-ea"/>
                <a:cs typeface="+mn-cs"/>
              </a:rPr>
              <a:t>Provide background information </a:t>
            </a:r>
            <a:endParaRPr lang="en-US" sz="1200" kern="1200" dirty="0">
              <a:solidFill>
                <a:schemeClr val="tx1"/>
              </a:solidFill>
              <a:effectLst/>
              <a:latin typeface="+mn-lt"/>
              <a:ea typeface="+mn-ea"/>
              <a:cs typeface="+mn-cs"/>
            </a:endParaRPr>
          </a:p>
          <a:p>
            <a:r>
              <a:rPr lang="en-US" dirty="0"/>
              <a:t>Refer to FG, Background, page 2-3.</a:t>
            </a:r>
          </a:p>
        </p:txBody>
      </p:sp>
      <p:sp>
        <p:nvSpPr>
          <p:cNvPr id="4" name="Slide Number Placeholder 3"/>
          <p:cNvSpPr>
            <a:spLocks noGrp="1"/>
          </p:cNvSpPr>
          <p:nvPr>
            <p:ph type="sldNum" sz="quarter" idx="10"/>
          </p:nvPr>
        </p:nvSpPr>
        <p:spPr/>
        <p:txBody>
          <a:bodyPr/>
          <a:lstStyle/>
          <a:p>
            <a:fld id="{EE36BBDD-DBE1-48E2-A118-897C2AF1BC3F}" type="slidenum">
              <a:rPr lang="en-US" smtClean="0"/>
              <a:t>9</a:t>
            </a:fld>
            <a:endParaRPr lang="en-US"/>
          </a:p>
        </p:txBody>
      </p:sp>
    </p:spTree>
    <p:extLst>
      <p:ext uri="{BB962C8B-B14F-4D97-AF65-F5344CB8AC3E}">
        <p14:creationId xmlns:p14="http://schemas.microsoft.com/office/powerpoint/2010/main" val="3899868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kern="1200" dirty="0">
                <a:solidFill>
                  <a:schemeClr val="tx1"/>
                </a:solidFill>
                <a:effectLst/>
                <a:latin typeface="+mn-lt"/>
                <a:ea typeface="+mn-ea"/>
                <a:cs typeface="+mn-cs"/>
              </a:rPr>
              <a:t>Provide background information </a:t>
            </a:r>
            <a:endParaRPr lang="en-US" sz="1200" kern="1200" dirty="0">
              <a:solidFill>
                <a:schemeClr val="tx1"/>
              </a:solidFill>
              <a:effectLst/>
              <a:latin typeface="+mn-lt"/>
              <a:ea typeface="+mn-ea"/>
              <a:cs typeface="+mn-cs"/>
            </a:endParaRPr>
          </a:p>
          <a:p>
            <a:r>
              <a:rPr lang="en-US" dirty="0"/>
              <a:t>Refer to FG, Background, page 2-3.</a:t>
            </a:r>
          </a:p>
        </p:txBody>
      </p:sp>
      <p:sp>
        <p:nvSpPr>
          <p:cNvPr id="4" name="Slide Number Placeholder 3"/>
          <p:cNvSpPr>
            <a:spLocks noGrp="1"/>
          </p:cNvSpPr>
          <p:nvPr>
            <p:ph type="sldNum" sz="quarter" idx="10"/>
          </p:nvPr>
        </p:nvSpPr>
        <p:spPr/>
        <p:txBody>
          <a:bodyPr/>
          <a:lstStyle/>
          <a:p>
            <a:fld id="{EE36BBDD-DBE1-48E2-A118-897C2AF1BC3F}" type="slidenum">
              <a:rPr lang="en-US" smtClean="0"/>
              <a:t>10</a:t>
            </a:fld>
            <a:endParaRPr lang="en-US"/>
          </a:p>
        </p:txBody>
      </p:sp>
    </p:spTree>
    <p:extLst>
      <p:ext uri="{BB962C8B-B14F-4D97-AF65-F5344CB8AC3E}">
        <p14:creationId xmlns:p14="http://schemas.microsoft.com/office/powerpoint/2010/main" val="3899868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Show the featured video or one of your own. </a:t>
            </a:r>
            <a:r>
              <a:rPr lang="en-US" sz="1200" u="sng" kern="1200" dirty="0">
                <a:solidFill>
                  <a:schemeClr val="tx1"/>
                </a:solidFill>
                <a:effectLst/>
                <a:latin typeface="+mn-lt"/>
                <a:ea typeface="+mn-ea"/>
                <a:cs typeface="+mn-cs"/>
                <a:hlinkClick r:id="rId3"/>
              </a:rPr>
              <a:t>https://www.youtube.com/watch?v=2lSscbqRZVM</a:t>
            </a:r>
            <a:endParaRPr lang="en-US" dirty="0"/>
          </a:p>
        </p:txBody>
      </p:sp>
      <p:sp>
        <p:nvSpPr>
          <p:cNvPr id="4" name="Slide Number Placeholder 3"/>
          <p:cNvSpPr>
            <a:spLocks noGrp="1"/>
          </p:cNvSpPr>
          <p:nvPr>
            <p:ph type="sldNum" sz="quarter" idx="10"/>
          </p:nvPr>
        </p:nvSpPr>
        <p:spPr/>
        <p:txBody>
          <a:bodyPr/>
          <a:lstStyle/>
          <a:p>
            <a:fld id="{EE36BBDD-DBE1-48E2-A118-897C2AF1BC3F}" type="slidenum">
              <a:rPr lang="en-US" smtClean="0"/>
              <a:t>12</a:t>
            </a:fld>
            <a:endParaRPr lang="en-US"/>
          </a:p>
        </p:txBody>
      </p:sp>
    </p:spTree>
    <p:extLst>
      <p:ext uri="{BB962C8B-B14F-4D97-AF65-F5344CB8AC3E}">
        <p14:creationId xmlns:p14="http://schemas.microsoft.com/office/powerpoint/2010/main" val="29841499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0632" y="1597819"/>
            <a:ext cx="7307568"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70866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16696113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099"/>
            <a:ext cx="8229600" cy="667781"/>
          </a:xfr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1369470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val="11530779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4555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24555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8884902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37485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85467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37485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85467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4017501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3187264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1188719"/>
            <a:ext cx="5486400" cy="235696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8046787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598151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theme" Target="../theme/theme1.xml"/><Relationship Id="rId10"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0"/>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667781"/>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194052" y="1356765"/>
            <a:ext cx="7492747" cy="323785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701399082"/>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Lst>
  <p:txStyles>
    <p:titleStyle>
      <a:lvl1pPr algn="ctr" defTabSz="457200" rtl="0" eaLnBrk="1" latinLnBrk="0" hangingPunct="1">
        <a:spcBef>
          <a:spcPct val="0"/>
        </a:spcBef>
        <a:buNone/>
        <a:defRPr sz="3400" kern="1200">
          <a:solidFill>
            <a:srgbClr val="00A79D"/>
          </a:solidFill>
          <a:latin typeface="Open Sans"/>
          <a:ea typeface="+mj-ea"/>
          <a:cs typeface="Open Sans"/>
        </a:defRPr>
      </a:lvl1pPr>
    </p:titleStyle>
    <p:bodyStyle>
      <a:lvl1pPr marL="342900" indent="-342900" algn="l" defTabSz="457200" rtl="0" eaLnBrk="1" latinLnBrk="0" hangingPunct="1">
        <a:spcBef>
          <a:spcPct val="20000"/>
        </a:spcBef>
        <a:buClr>
          <a:srgbClr val="00A79D"/>
        </a:buClr>
        <a:buFont typeface="Arial"/>
        <a:buChar char="•"/>
        <a:defRPr sz="3200" kern="1200">
          <a:solidFill>
            <a:srgbClr val="4B4E53"/>
          </a:solidFill>
          <a:latin typeface="Open Sans"/>
          <a:ea typeface="+mn-ea"/>
          <a:cs typeface="Open Sans"/>
        </a:defRPr>
      </a:lvl1pPr>
      <a:lvl2pPr marL="742950" indent="-285750" algn="l" defTabSz="457200" rtl="0" eaLnBrk="1" latinLnBrk="0" hangingPunct="1">
        <a:spcBef>
          <a:spcPct val="20000"/>
        </a:spcBef>
        <a:buClr>
          <a:srgbClr val="00A79D"/>
        </a:buClr>
        <a:buFont typeface="Arial"/>
        <a:buChar char="–"/>
        <a:defRPr sz="2800" kern="1200">
          <a:solidFill>
            <a:srgbClr val="4B4E53"/>
          </a:solidFill>
          <a:latin typeface="Open Sans"/>
          <a:ea typeface="+mn-ea"/>
          <a:cs typeface="Open Sans"/>
        </a:defRPr>
      </a:lvl2pPr>
      <a:lvl3pPr marL="1143000" indent="-228600" algn="l" defTabSz="457200" rtl="0" eaLnBrk="1" latinLnBrk="0" hangingPunct="1">
        <a:spcBef>
          <a:spcPct val="20000"/>
        </a:spcBef>
        <a:buClr>
          <a:srgbClr val="00A79D"/>
        </a:buClr>
        <a:buFont typeface="Arial"/>
        <a:buChar char="•"/>
        <a:defRPr sz="2400" kern="1200">
          <a:solidFill>
            <a:srgbClr val="4B4E53"/>
          </a:solidFill>
          <a:latin typeface="Open Sans"/>
          <a:ea typeface="+mn-ea"/>
          <a:cs typeface="Open Sans"/>
        </a:defRPr>
      </a:lvl3pPr>
      <a:lvl4pPr marL="1600200" indent="-228600" algn="l" defTabSz="457200" rtl="0" eaLnBrk="1" latinLnBrk="0" hangingPunct="1">
        <a:spcBef>
          <a:spcPct val="20000"/>
        </a:spcBef>
        <a:buClr>
          <a:srgbClr val="00A79D"/>
        </a:buClr>
        <a:buFont typeface="Arial"/>
        <a:buChar char="–"/>
        <a:defRPr sz="2000" kern="1200">
          <a:solidFill>
            <a:srgbClr val="4B4E53"/>
          </a:solidFill>
          <a:latin typeface="Open Sans"/>
          <a:ea typeface="+mn-ea"/>
          <a:cs typeface="Open Sans"/>
        </a:defRPr>
      </a:lvl4pPr>
      <a:lvl5pPr marL="2057400" indent="-228600" algn="l" defTabSz="457200" rtl="0" eaLnBrk="1" latinLnBrk="0" hangingPunct="1">
        <a:spcBef>
          <a:spcPct val="20000"/>
        </a:spcBef>
        <a:buClr>
          <a:srgbClr val="00A79D"/>
        </a:buClr>
        <a:buFont typeface="Arial"/>
        <a:buChar char="»"/>
        <a:defRPr sz="2000" kern="1200">
          <a:solidFill>
            <a:srgbClr val="4B4E53"/>
          </a:solidFill>
          <a:latin typeface="Open Sans"/>
          <a:ea typeface="+mn-ea"/>
          <a:cs typeface="Open San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hyperlink" Target="http://www.cosn.org/Infrastructure2016"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pewresearch.org/fact-tank/2015/12/28/lack-of-broadband-can-be-a-key-obstacle-especially-for-job-seekers/" TargetMode="Externa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9.xml"/><Relationship Id="rId4" Type="http://schemas.openxmlformats.org/officeDocument/2006/relationships/image" Target="../media/image5.jpeg"/><Relationship Id="rId1" Type="http://schemas.openxmlformats.org/officeDocument/2006/relationships/video" Target="https://www.youtube.com/embed/2lSscbqRZVM" TargetMode="External"/><Relationship Id="rId2"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4.xml"/><Relationship Id="rId3" Type="http://schemas.openxmlformats.org/officeDocument/2006/relationships/image" Target="../media/image6.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 Id="rId3"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pewresearch.org/fact-tank/2015/04/20/the-numbers-behind-the-broadband-homework-gap/" TargetMode="External"/><Relationship Id="rId4" Type="http://schemas.openxmlformats.org/officeDocument/2006/relationships/hyperlink" Target="http://www.pewresearch.org/fact-tank/2017/03/22/digital-divide-persists-even-as-lower-income-americans-make-gains-in-tech-adoption/" TargetMode="External"/><Relationship Id="rId5" Type="http://schemas.openxmlformats.org/officeDocument/2006/relationships/hyperlink" Target="https://www.fcc.gov/document/fcc-releases-2016-broadband-progress-report" TargetMode="External"/><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3" Type="http://schemas.openxmlformats.org/officeDocument/2006/relationships/hyperlink" Target="http://blog.tomorrow.org/index.php/2016/06/06/homework-gap-real-currently-addressed/" TargetMode="External"/><Relationship Id="rId4" Type="http://schemas.openxmlformats.org/officeDocument/2006/relationships/hyperlink" Target="http://neatoday.org/2016/04/20/the-homework-gap/" TargetMode="External"/><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6096000" y="3248526"/>
            <a:ext cx="2366211" cy="461665"/>
          </a:xfrm>
          <a:prstGeom prst="rect">
            <a:avLst/>
          </a:prstGeom>
          <a:noFill/>
        </p:spPr>
        <p:txBody>
          <a:bodyPr wrap="square" rtlCol="0">
            <a:spAutoFit/>
          </a:bodyPr>
          <a:lstStyle/>
          <a:p>
            <a:r>
              <a:rPr lang="en-US" sz="2400" b="1" dirty="0">
                <a:solidFill>
                  <a:srgbClr val="00A79D"/>
                </a:solidFill>
              </a:rPr>
              <a:t>Homework Gap</a:t>
            </a:r>
          </a:p>
        </p:txBody>
      </p:sp>
    </p:spTree>
    <p:extLst>
      <p:ext uri="{BB962C8B-B14F-4D97-AF65-F5344CB8AC3E}">
        <p14:creationId xmlns:p14="http://schemas.microsoft.com/office/powerpoint/2010/main" val="15913103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E4A464A-6E0C-46F8-87A8-E5F11B8EE3C8}"/>
              </a:ext>
            </a:extLst>
          </p:cNvPr>
          <p:cNvSpPr>
            <a:spLocks noGrp="1"/>
          </p:cNvSpPr>
          <p:nvPr>
            <p:ph type="title"/>
          </p:nvPr>
        </p:nvSpPr>
        <p:spPr/>
        <p:txBody>
          <a:bodyPr/>
          <a:lstStyle/>
          <a:p>
            <a:r>
              <a:rPr lang="en-US" dirty="0"/>
              <a:t>Quick Facts</a:t>
            </a:r>
          </a:p>
        </p:txBody>
      </p:sp>
      <p:sp>
        <p:nvSpPr>
          <p:cNvPr id="3" name="Content Placeholder 2">
            <a:extLst>
              <a:ext uri="{FF2B5EF4-FFF2-40B4-BE49-F238E27FC236}">
                <a16:creationId xmlns:a16="http://schemas.microsoft.com/office/drawing/2014/main" xmlns="" id="{5A683AC1-CFA2-4E6C-A24D-3C0D59E12A48}"/>
              </a:ext>
            </a:extLst>
          </p:cNvPr>
          <p:cNvSpPr>
            <a:spLocks noGrp="1"/>
          </p:cNvSpPr>
          <p:nvPr>
            <p:ph idx="1"/>
          </p:nvPr>
        </p:nvSpPr>
        <p:spPr>
          <a:xfrm>
            <a:off x="457200" y="1193368"/>
            <a:ext cx="8229600" cy="3332137"/>
          </a:xfrm>
        </p:spPr>
        <p:txBody>
          <a:bodyPr>
            <a:normAutofit fontScale="70000" lnSpcReduction="20000"/>
          </a:bodyPr>
          <a:lstStyle/>
          <a:p>
            <a:pPr lvl="0"/>
            <a:r>
              <a:rPr lang="en-US" dirty="0"/>
              <a:t>Furthermore, 42% of students say they received a lower grade on an assignment due to lack of access. </a:t>
            </a:r>
          </a:p>
          <a:p>
            <a:pPr lvl="0"/>
            <a:r>
              <a:rPr lang="en-US" dirty="0"/>
              <a:t>Without home internet access, 35% of students go to school early or stay late; 24% of students use the public library; and 19% of students go to fast food restaurants or cafes to use the internet.</a:t>
            </a:r>
          </a:p>
          <a:p>
            <a:pPr lvl="0"/>
            <a:r>
              <a:rPr lang="en-US" u="sng" dirty="0" err="1">
                <a:hlinkClick r:id="rId3"/>
              </a:rPr>
              <a:t>CoSN’s</a:t>
            </a:r>
            <a:r>
              <a:rPr lang="en-US" u="sng" dirty="0">
                <a:hlinkClick r:id="rId3"/>
              </a:rPr>
              <a:t> 2016 Annual Infrastructure Survey</a:t>
            </a:r>
            <a:r>
              <a:rPr lang="en-US" dirty="0"/>
              <a:t> reports that nearly two-thirds of school district technology leaders report they have no strategies to address off-campus internet access—an issue that prevents “anytime, anywhere” learning.</a:t>
            </a:r>
          </a:p>
        </p:txBody>
      </p:sp>
    </p:spTree>
    <p:extLst>
      <p:ext uri="{BB962C8B-B14F-4D97-AF65-F5344CB8AC3E}">
        <p14:creationId xmlns:p14="http://schemas.microsoft.com/office/powerpoint/2010/main" val="357200823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D2541AF-B23D-4A60-9492-421DD3BA4E80}"/>
              </a:ext>
            </a:extLst>
          </p:cNvPr>
          <p:cNvSpPr>
            <a:spLocks noGrp="1"/>
          </p:cNvSpPr>
          <p:nvPr>
            <p:ph type="title"/>
          </p:nvPr>
        </p:nvSpPr>
        <p:spPr/>
        <p:txBody>
          <a:bodyPr/>
          <a:lstStyle/>
          <a:p>
            <a:r>
              <a:rPr lang="en-US" dirty="0"/>
              <a:t>Workforce Impact</a:t>
            </a:r>
          </a:p>
        </p:txBody>
      </p:sp>
      <p:sp>
        <p:nvSpPr>
          <p:cNvPr id="3" name="Content Placeholder 2">
            <a:extLst>
              <a:ext uri="{FF2B5EF4-FFF2-40B4-BE49-F238E27FC236}">
                <a16:creationId xmlns:a16="http://schemas.microsoft.com/office/drawing/2014/main" xmlns="" id="{DF68FACE-78B9-472E-A848-7A90BD77B0F5}"/>
              </a:ext>
            </a:extLst>
          </p:cNvPr>
          <p:cNvSpPr>
            <a:spLocks noGrp="1"/>
          </p:cNvSpPr>
          <p:nvPr>
            <p:ph idx="1"/>
          </p:nvPr>
        </p:nvSpPr>
        <p:spPr/>
        <p:txBody>
          <a:bodyPr>
            <a:normAutofit fontScale="55000" lnSpcReduction="20000"/>
          </a:bodyPr>
          <a:lstStyle/>
          <a:p>
            <a:pPr marL="0" indent="0">
              <a:buNone/>
            </a:pPr>
            <a:r>
              <a:rPr lang="en-US" dirty="0"/>
              <a:t>Students who lack home access are at a disadvantage as they look for part-time jobs and prepare for college and career. </a:t>
            </a:r>
          </a:p>
          <a:p>
            <a:pPr marL="0" indent="0">
              <a:buNone/>
            </a:pPr>
            <a:endParaRPr lang="en-US" dirty="0"/>
          </a:p>
          <a:p>
            <a:pPr marL="0" indent="0">
              <a:buNone/>
            </a:pPr>
            <a:r>
              <a:rPr lang="en-US" dirty="0"/>
              <a:t>Pew Research Center’s survey; </a:t>
            </a:r>
            <a:r>
              <a:rPr lang="en-US" u="sng" dirty="0">
                <a:hlinkClick r:id="rId2"/>
              </a:rPr>
              <a:t>Lack of broadband can be a key obstacle, especially for job seekers</a:t>
            </a:r>
            <a:endParaRPr lang="en-US" u="sng" dirty="0"/>
          </a:p>
          <a:p>
            <a:pPr lvl="1"/>
            <a:r>
              <a:rPr lang="en-US" dirty="0"/>
              <a:t>52% of Americans believe that those without access at home are at a “major disadvantage” when pursuing job opportunities or gaining new career skills. </a:t>
            </a:r>
          </a:p>
          <a:p>
            <a:pPr lvl="1"/>
            <a:r>
              <a:rPr lang="en-US" dirty="0"/>
              <a:t>37% of respondents indicate that it would not be easy to create a professional resume</a:t>
            </a:r>
          </a:p>
          <a:p>
            <a:pPr lvl="1"/>
            <a:r>
              <a:rPr lang="en-US" dirty="0"/>
              <a:t>30% would find it difficult to contact an employer via email, or fill out an online job application</a:t>
            </a:r>
          </a:p>
          <a:p>
            <a:pPr lvl="1"/>
            <a:r>
              <a:rPr lang="en-US" dirty="0"/>
              <a:t>27% would have a hard time finding online lists of available jobs in their area</a:t>
            </a:r>
          </a:p>
          <a:p>
            <a:pPr marL="0" indent="0">
              <a:buNone/>
            </a:pPr>
            <a:r>
              <a:rPr lang="en-US" b="1" dirty="0"/>
              <a:t> </a:t>
            </a:r>
            <a:endParaRPr lang="en-US" dirty="0"/>
          </a:p>
          <a:p>
            <a:endParaRPr lang="en-US" dirty="0"/>
          </a:p>
        </p:txBody>
      </p:sp>
    </p:spTree>
    <p:extLst>
      <p:ext uri="{BB962C8B-B14F-4D97-AF65-F5344CB8AC3E}">
        <p14:creationId xmlns:p14="http://schemas.microsoft.com/office/powerpoint/2010/main" val="26230932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additive="base">
                                        <p:cTn id="2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 calcmode="lin" valueType="num">
                                      <p:cBhvr additive="base">
                                        <p:cTn id="2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 calcmode="lin" valueType="num">
                                      <p:cBhvr additive="base">
                                        <p:cTn id="3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129AA68-9C82-463D-BE75-0A0F3A6A04ED}"/>
              </a:ext>
            </a:extLst>
          </p:cNvPr>
          <p:cNvSpPr>
            <a:spLocks noGrp="1"/>
          </p:cNvSpPr>
          <p:nvPr>
            <p:ph type="title"/>
          </p:nvPr>
        </p:nvSpPr>
        <p:spPr/>
        <p:txBody>
          <a:bodyPr/>
          <a:lstStyle/>
          <a:p>
            <a:r>
              <a:rPr lang="en-US" dirty="0"/>
              <a:t>Technology in Classrooms</a:t>
            </a:r>
          </a:p>
        </p:txBody>
      </p:sp>
      <p:pic>
        <p:nvPicPr>
          <p:cNvPr id="4" name="2lSscbqRZVM">
            <a:hlinkClick r:id="" action="ppaction://media"/>
            <a:extLst>
              <a:ext uri="{FF2B5EF4-FFF2-40B4-BE49-F238E27FC236}">
                <a16:creationId xmlns:a16="http://schemas.microsoft.com/office/drawing/2014/main" xmlns="" id="{07172EE2-2C09-4484-8317-30F6F33F4367}"/>
              </a:ext>
            </a:extLst>
          </p:cNvPr>
          <p:cNvPicPr>
            <a:picLocks noGrp="1" noRot="1" noChangeAspect="1"/>
          </p:cNvPicPr>
          <p:nvPr>
            <p:ph idx="1"/>
            <a:videoFile r:link="rId1"/>
          </p:nvPr>
        </p:nvPicPr>
        <p:blipFill>
          <a:blip r:embed="rId4"/>
          <a:stretch>
            <a:fillRect/>
          </a:stretch>
        </p:blipFill>
        <p:spPr>
          <a:xfrm>
            <a:off x="2908300" y="1452563"/>
            <a:ext cx="4064000" cy="3048000"/>
          </a:xfrm>
          <a:prstGeom prst="rect">
            <a:avLst/>
          </a:prstGeom>
        </p:spPr>
      </p:pic>
    </p:spTree>
    <p:extLst>
      <p:ext uri="{BB962C8B-B14F-4D97-AF65-F5344CB8AC3E}">
        <p14:creationId xmlns:p14="http://schemas.microsoft.com/office/powerpoint/2010/main" val="16169375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4571DF6-B787-4BBE-86E4-D5891F01FF7D}"/>
              </a:ext>
            </a:extLst>
          </p:cNvPr>
          <p:cNvSpPr>
            <a:spLocks noGrp="1"/>
          </p:cNvSpPr>
          <p:nvPr>
            <p:ph type="title"/>
          </p:nvPr>
        </p:nvSpPr>
        <p:spPr/>
        <p:txBody>
          <a:bodyPr/>
          <a:lstStyle/>
          <a:p>
            <a:r>
              <a:rPr lang="en-US" dirty="0"/>
              <a:t>Discussion Questions</a:t>
            </a:r>
          </a:p>
        </p:txBody>
      </p:sp>
      <p:sp>
        <p:nvSpPr>
          <p:cNvPr id="3" name="Content Placeholder 2">
            <a:extLst>
              <a:ext uri="{FF2B5EF4-FFF2-40B4-BE49-F238E27FC236}">
                <a16:creationId xmlns:a16="http://schemas.microsoft.com/office/drawing/2014/main" xmlns="" id="{300C9890-3382-4B40-957A-96C42674DBCD}"/>
              </a:ext>
            </a:extLst>
          </p:cNvPr>
          <p:cNvSpPr>
            <a:spLocks noGrp="1"/>
          </p:cNvSpPr>
          <p:nvPr>
            <p:ph idx="1"/>
          </p:nvPr>
        </p:nvSpPr>
        <p:spPr/>
        <p:txBody>
          <a:bodyPr/>
          <a:lstStyle/>
          <a:p>
            <a:pPr lvl="0"/>
            <a:r>
              <a:rPr lang="en-US" dirty="0"/>
              <a:t>Share one thing that is similar about your school/district and the featured video. </a:t>
            </a:r>
          </a:p>
          <a:p>
            <a:pPr lvl="0"/>
            <a:r>
              <a:rPr lang="en-US" dirty="0"/>
              <a:t>Do your students lack robust broadband access at home?</a:t>
            </a:r>
          </a:p>
          <a:p>
            <a:endParaRPr lang="en-US" dirty="0"/>
          </a:p>
        </p:txBody>
      </p:sp>
    </p:spTree>
    <p:extLst>
      <p:ext uri="{BB962C8B-B14F-4D97-AF65-F5344CB8AC3E}">
        <p14:creationId xmlns:p14="http://schemas.microsoft.com/office/powerpoint/2010/main" val="7102924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26A8918-7CEC-4ACA-AE7A-6A32F9174C60}"/>
              </a:ext>
            </a:extLst>
          </p:cNvPr>
          <p:cNvSpPr>
            <a:spLocks noGrp="1"/>
          </p:cNvSpPr>
          <p:nvPr>
            <p:ph type="title"/>
          </p:nvPr>
        </p:nvSpPr>
        <p:spPr/>
        <p:txBody>
          <a:bodyPr/>
          <a:lstStyle/>
          <a:p>
            <a:r>
              <a:rPr lang="en-US" dirty="0"/>
              <a:t>Equity of Access Activity</a:t>
            </a:r>
          </a:p>
        </p:txBody>
      </p:sp>
      <p:sp>
        <p:nvSpPr>
          <p:cNvPr id="5" name="Content Placeholder 4">
            <a:extLst>
              <a:ext uri="{FF2B5EF4-FFF2-40B4-BE49-F238E27FC236}">
                <a16:creationId xmlns:a16="http://schemas.microsoft.com/office/drawing/2014/main" xmlns="" id="{D31F9561-BD74-4CF0-8A70-75ADDA5002E1}"/>
              </a:ext>
            </a:extLst>
          </p:cNvPr>
          <p:cNvSpPr>
            <a:spLocks noGrp="1"/>
          </p:cNvSpPr>
          <p:nvPr>
            <p:ph idx="1"/>
          </p:nvPr>
        </p:nvSpPr>
        <p:spPr/>
        <p:txBody>
          <a:bodyPr>
            <a:normAutofit fontScale="77500" lnSpcReduction="20000"/>
          </a:bodyPr>
          <a:lstStyle/>
          <a:p>
            <a:pPr lvl="0"/>
            <a:r>
              <a:rPr lang="en-US" dirty="0"/>
              <a:t>What percentage of students in your district lack internet access at home?</a:t>
            </a:r>
          </a:p>
          <a:p>
            <a:pPr lvl="0"/>
            <a:r>
              <a:rPr lang="en-US" dirty="0"/>
              <a:t>What percentage of your students have access to non-shared devices at home?</a:t>
            </a:r>
          </a:p>
          <a:p>
            <a:pPr lvl="0"/>
            <a:r>
              <a:rPr lang="en-US" dirty="0"/>
              <a:t>What percentage of your students have access to the internet through a computer or tablet and not only a smartphone?</a:t>
            </a:r>
          </a:p>
          <a:p>
            <a:pPr lvl="0"/>
            <a:r>
              <a:rPr lang="en-US" dirty="0"/>
              <a:t>If you don’t know the answers to these questions, how can you obtain the answers?</a:t>
            </a:r>
          </a:p>
          <a:p>
            <a:pPr marL="0" indent="0">
              <a:buNone/>
            </a:pPr>
            <a:endParaRPr lang="en-US" dirty="0"/>
          </a:p>
        </p:txBody>
      </p:sp>
    </p:spTree>
    <p:extLst>
      <p:ext uri="{BB962C8B-B14F-4D97-AF65-F5344CB8AC3E}">
        <p14:creationId xmlns:p14="http://schemas.microsoft.com/office/powerpoint/2010/main" val="28557536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C567AC8-DF51-4E28-BC53-8FBB97A9FC90}"/>
              </a:ext>
            </a:extLst>
          </p:cNvPr>
          <p:cNvSpPr>
            <a:spLocks noGrp="1"/>
          </p:cNvSpPr>
          <p:nvPr>
            <p:ph type="title"/>
          </p:nvPr>
        </p:nvSpPr>
        <p:spPr/>
        <p:txBody>
          <a:bodyPr/>
          <a:lstStyle/>
          <a:p>
            <a:r>
              <a:rPr lang="en-US" dirty="0"/>
              <a:t>Exemplar Rapid Fire Presentations</a:t>
            </a:r>
          </a:p>
        </p:txBody>
      </p:sp>
      <p:sp>
        <p:nvSpPr>
          <p:cNvPr id="3" name="Content Placeholder 2">
            <a:extLst>
              <a:ext uri="{FF2B5EF4-FFF2-40B4-BE49-F238E27FC236}">
                <a16:creationId xmlns:a16="http://schemas.microsoft.com/office/drawing/2014/main" xmlns="" id="{F19AA171-A631-43EA-B84C-8F8E487607BC}"/>
              </a:ext>
            </a:extLst>
          </p:cNvPr>
          <p:cNvSpPr>
            <a:spLocks noGrp="1"/>
          </p:cNvSpPr>
          <p:nvPr>
            <p:ph sz="half" idx="1"/>
          </p:nvPr>
        </p:nvSpPr>
        <p:spPr>
          <a:xfrm>
            <a:off x="457200" y="1245552"/>
            <a:ext cx="3337560" cy="3448367"/>
          </a:xfrm>
        </p:spPr>
        <p:txBody>
          <a:bodyPr/>
          <a:lstStyle/>
          <a:p>
            <a:r>
              <a:rPr lang="en-US" dirty="0"/>
              <a:t>Add presenter name, district/school</a:t>
            </a:r>
          </a:p>
        </p:txBody>
      </p:sp>
      <p:sp>
        <p:nvSpPr>
          <p:cNvPr id="4" name="Content Placeholder 3">
            <a:extLst>
              <a:ext uri="{FF2B5EF4-FFF2-40B4-BE49-F238E27FC236}">
                <a16:creationId xmlns:a16="http://schemas.microsoft.com/office/drawing/2014/main" xmlns="" id="{22E013F5-9D06-4F81-8E86-9E90508F6918}"/>
              </a:ext>
            </a:extLst>
          </p:cNvPr>
          <p:cNvSpPr>
            <a:spLocks noGrp="1"/>
          </p:cNvSpPr>
          <p:nvPr>
            <p:ph sz="half" idx="2"/>
          </p:nvPr>
        </p:nvSpPr>
        <p:spPr>
          <a:xfrm>
            <a:off x="4274820" y="1245552"/>
            <a:ext cx="4411980" cy="3235008"/>
          </a:xfrm>
        </p:spPr>
        <p:txBody>
          <a:bodyPr>
            <a:normAutofit fontScale="77500" lnSpcReduction="20000"/>
          </a:bodyPr>
          <a:lstStyle/>
          <a:p>
            <a:pPr marL="0" indent="0">
              <a:buNone/>
            </a:pPr>
            <a:r>
              <a:rPr lang="en-US" b="1" dirty="0"/>
              <a:t>Discussion Questions</a:t>
            </a:r>
            <a:endParaRPr lang="en-US" dirty="0"/>
          </a:p>
          <a:p>
            <a:pPr lvl="0"/>
            <a:r>
              <a:rPr lang="en-US" dirty="0"/>
              <a:t>How is your school/district similar to the exemplar?</a:t>
            </a:r>
          </a:p>
          <a:p>
            <a:pPr lvl="0"/>
            <a:r>
              <a:rPr lang="en-US" dirty="0"/>
              <a:t>Do you have specific outreach strategies to address out-of-school access?</a:t>
            </a:r>
          </a:p>
          <a:p>
            <a:pPr lvl="0"/>
            <a:r>
              <a:rPr lang="en-US" dirty="0"/>
              <a:t>Are there policies/practices shared that your school/district can implement within the next quarter?</a:t>
            </a:r>
          </a:p>
          <a:p>
            <a:endParaRPr lang="en-US" dirty="0"/>
          </a:p>
        </p:txBody>
      </p:sp>
    </p:spTree>
    <p:extLst>
      <p:ext uri="{BB962C8B-B14F-4D97-AF65-F5344CB8AC3E}">
        <p14:creationId xmlns:p14="http://schemas.microsoft.com/office/powerpoint/2010/main" val="25638723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9980CF6F-0369-4B81-96A8-BB7E102EFFC8}"/>
              </a:ext>
            </a:extLst>
          </p:cNvPr>
          <p:cNvSpPr>
            <a:spLocks noGrp="1"/>
          </p:cNvSpPr>
          <p:nvPr>
            <p:ph type="title"/>
          </p:nvPr>
        </p:nvSpPr>
        <p:spPr/>
        <p:txBody>
          <a:bodyPr>
            <a:normAutofit/>
          </a:bodyPr>
          <a:lstStyle/>
          <a:p>
            <a:r>
              <a:rPr lang="en-US" dirty="0"/>
              <a:t>Address Homework Gap</a:t>
            </a:r>
          </a:p>
        </p:txBody>
      </p:sp>
      <p:sp>
        <p:nvSpPr>
          <p:cNvPr id="3" name="Content Placeholder 2">
            <a:extLst>
              <a:ext uri="{FF2B5EF4-FFF2-40B4-BE49-F238E27FC236}">
                <a16:creationId xmlns:a16="http://schemas.microsoft.com/office/drawing/2014/main" xmlns="" id="{022B7BAE-B6CA-4510-88AA-75C19C6BA7E1}"/>
              </a:ext>
            </a:extLst>
          </p:cNvPr>
          <p:cNvSpPr>
            <a:spLocks noGrp="1"/>
          </p:cNvSpPr>
          <p:nvPr>
            <p:ph idx="1"/>
          </p:nvPr>
        </p:nvSpPr>
        <p:spPr/>
        <p:txBody>
          <a:bodyPr>
            <a:normAutofit fontScale="62500" lnSpcReduction="20000"/>
          </a:bodyPr>
          <a:lstStyle/>
          <a:p>
            <a:pPr lvl="0"/>
            <a:r>
              <a:rPr lang="en-US" dirty="0"/>
              <a:t>What strategies do you employ to address a lack of home access?</a:t>
            </a:r>
          </a:p>
          <a:p>
            <a:pPr lvl="0"/>
            <a:r>
              <a:rPr lang="en-US" dirty="0"/>
              <a:t>How does your district leverage community partnerships to increase internet access outside of school?</a:t>
            </a:r>
          </a:p>
          <a:p>
            <a:pPr lvl="0"/>
            <a:r>
              <a:rPr lang="en-US" dirty="0"/>
              <a:t>How does your district provide families with information on wireless hotspots in the community?</a:t>
            </a:r>
          </a:p>
          <a:p>
            <a:pPr lvl="0"/>
            <a:r>
              <a:rPr lang="en-US" dirty="0"/>
              <a:t>How do you provide outreach to families about discounted internet programs?</a:t>
            </a:r>
          </a:p>
          <a:p>
            <a:pPr lvl="0"/>
            <a:r>
              <a:rPr lang="en-US" dirty="0"/>
              <a:t>How does your district address students who lack a device outside of school? </a:t>
            </a:r>
          </a:p>
          <a:p>
            <a:r>
              <a:rPr lang="en-US" b="1" i="1" dirty="0"/>
              <a:t> </a:t>
            </a:r>
            <a:endParaRPr lang="en-US" dirty="0"/>
          </a:p>
          <a:p>
            <a:pPr marL="0" indent="0">
              <a:buNone/>
            </a:pPr>
            <a:endParaRPr lang="en-US" dirty="0"/>
          </a:p>
        </p:txBody>
      </p:sp>
    </p:spTree>
    <p:extLst>
      <p:ext uri="{BB962C8B-B14F-4D97-AF65-F5344CB8AC3E}">
        <p14:creationId xmlns:p14="http://schemas.microsoft.com/office/powerpoint/2010/main" val="40421686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B03C73E-C785-4CFE-B760-00175C83F4CC}"/>
              </a:ext>
            </a:extLst>
          </p:cNvPr>
          <p:cNvSpPr>
            <a:spLocks noGrp="1"/>
          </p:cNvSpPr>
          <p:nvPr>
            <p:ph type="title"/>
          </p:nvPr>
        </p:nvSpPr>
        <p:spPr/>
        <p:txBody>
          <a:bodyPr/>
          <a:lstStyle/>
          <a:p>
            <a:r>
              <a:rPr lang="en-US" dirty="0"/>
              <a:t>Reflection &amp; Wrap-Up</a:t>
            </a:r>
          </a:p>
        </p:txBody>
      </p:sp>
      <p:sp>
        <p:nvSpPr>
          <p:cNvPr id="7" name="Content Placeholder 6">
            <a:extLst>
              <a:ext uri="{FF2B5EF4-FFF2-40B4-BE49-F238E27FC236}">
                <a16:creationId xmlns:a16="http://schemas.microsoft.com/office/drawing/2014/main" xmlns="" id="{114A6345-CD35-4AFB-8A43-A233F50F7DA7}"/>
              </a:ext>
            </a:extLst>
          </p:cNvPr>
          <p:cNvSpPr>
            <a:spLocks noGrp="1"/>
          </p:cNvSpPr>
          <p:nvPr>
            <p:ph sz="half" idx="1"/>
          </p:nvPr>
        </p:nvSpPr>
        <p:spPr>
          <a:xfrm>
            <a:off x="457200" y="1245552"/>
            <a:ext cx="5699760" cy="3585528"/>
          </a:xfrm>
        </p:spPr>
        <p:txBody>
          <a:bodyPr>
            <a:normAutofit fontScale="92500" lnSpcReduction="20000"/>
          </a:bodyPr>
          <a:lstStyle/>
          <a:p>
            <a:pPr marL="0" indent="0">
              <a:buNone/>
            </a:pPr>
            <a:r>
              <a:rPr lang="en-US" b="1" dirty="0"/>
              <a:t>Audience Challenge</a:t>
            </a:r>
            <a:endParaRPr lang="en-US" dirty="0"/>
          </a:p>
          <a:p>
            <a:pPr marL="0" indent="0">
              <a:buNone/>
            </a:pPr>
            <a:r>
              <a:rPr lang="en-US" dirty="0"/>
              <a:t>What can you do when you return to your position to help move the marker forward?</a:t>
            </a:r>
          </a:p>
          <a:p>
            <a:pPr lvl="0"/>
            <a:r>
              <a:rPr lang="en-US" dirty="0"/>
              <a:t>Create a calendar appointment to remind yourself</a:t>
            </a:r>
          </a:p>
          <a:p>
            <a:pPr lvl="0"/>
            <a:r>
              <a:rPr lang="en-US" dirty="0"/>
              <a:t>Mail a postcard to yourself</a:t>
            </a:r>
          </a:p>
          <a:p>
            <a:pPr lvl="0"/>
            <a:r>
              <a:rPr lang="en-US" dirty="0"/>
              <a:t>Invite your colleagues to discuss the issues</a:t>
            </a:r>
          </a:p>
          <a:p>
            <a:pPr marL="0" indent="0">
              <a:buNone/>
            </a:pPr>
            <a:endParaRPr lang="en-US" dirty="0"/>
          </a:p>
          <a:p>
            <a:pPr marL="0" indent="0">
              <a:buNone/>
            </a:pPr>
            <a:endParaRPr lang="en-US" dirty="0"/>
          </a:p>
        </p:txBody>
      </p:sp>
      <p:pic>
        <p:nvPicPr>
          <p:cNvPr id="10" name="Content Placeholder 9">
            <a:extLst>
              <a:ext uri="{FF2B5EF4-FFF2-40B4-BE49-F238E27FC236}">
                <a16:creationId xmlns:a16="http://schemas.microsoft.com/office/drawing/2014/main" xmlns="" id="{85B00035-8185-45BF-A4F1-10B7E91AFA45}"/>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767374" y="1899352"/>
            <a:ext cx="1828800" cy="1828800"/>
          </a:xfrm>
        </p:spPr>
      </p:pic>
    </p:spTree>
    <p:extLst>
      <p:ext uri="{BB962C8B-B14F-4D97-AF65-F5344CB8AC3E}">
        <p14:creationId xmlns:p14="http://schemas.microsoft.com/office/powerpoint/2010/main" val="769633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Wrap Up</a:t>
            </a:r>
          </a:p>
        </p:txBody>
      </p:sp>
      <p:sp>
        <p:nvSpPr>
          <p:cNvPr id="5" name="Content Placeholder 4">
            <a:extLst>
              <a:ext uri="{FF2B5EF4-FFF2-40B4-BE49-F238E27FC236}">
                <a16:creationId xmlns:a16="http://schemas.microsoft.com/office/drawing/2014/main" xmlns="" id="{DE288268-7480-435A-BAE7-F58AA5429F96}"/>
              </a:ext>
            </a:extLst>
          </p:cNvPr>
          <p:cNvSpPr>
            <a:spLocks noGrp="1"/>
          </p:cNvSpPr>
          <p:nvPr>
            <p:ph idx="1"/>
          </p:nvPr>
        </p:nvSpPr>
        <p:spPr/>
        <p:txBody>
          <a:bodyPr>
            <a:normAutofit/>
          </a:bodyPr>
          <a:lstStyle/>
          <a:p>
            <a:r>
              <a:rPr lang="en-US" dirty="0"/>
              <a:t>Think about what tools and resources you can use to:</a:t>
            </a:r>
          </a:p>
          <a:p>
            <a:pPr lvl="1"/>
            <a:r>
              <a:rPr lang="en-US" dirty="0"/>
              <a:t>Maintain relationships </a:t>
            </a:r>
          </a:p>
          <a:p>
            <a:pPr lvl="1"/>
            <a:r>
              <a:rPr lang="en-US" dirty="0"/>
              <a:t>Encourage collaboration</a:t>
            </a:r>
          </a:p>
          <a:p>
            <a:pPr lvl="1"/>
            <a:r>
              <a:rPr lang="en-US" dirty="0"/>
              <a:t>Identify opportunities for on-going professional learning and workshops.</a:t>
            </a:r>
          </a:p>
        </p:txBody>
      </p:sp>
    </p:spTree>
    <p:extLst>
      <p:ext uri="{BB962C8B-B14F-4D97-AF65-F5344CB8AC3E}">
        <p14:creationId xmlns:p14="http://schemas.microsoft.com/office/powerpoint/2010/main" val="6501465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95D83D-A388-4511-AFE7-14EA72247C04}"/>
              </a:ext>
            </a:extLst>
          </p:cNvPr>
          <p:cNvSpPr>
            <a:spLocks noGrp="1"/>
          </p:cNvSpPr>
          <p:nvPr>
            <p:ph type="title"/>
          </p:nvPr>
        </p:nvSpPr>
        <p:spPr/>
        <p:txBody>
          <a:bodyPr/>
          <a:lstStyle/>
          <a:p>
            <a:r>
              <a:rPr lang="en-US" dirty="0"/>
              <a:t>Thank You!</a:t>
            </a:r>
          </a:p>
        </p:txBody>
      </p:sp>
      <p:sp>
        <p:nvSpPr>
          <p:cNvPr id="5" name="Content Placeholder 4">
            <a:extLst>
              <a:ext uri="{FF2B5EF4-FFF2-40B4-BE49-F238E27FC236}">
                <a16:creationId xmlns:a16="http://schemas.microsoft.com/office/drawing/2014/main" xmlns="" id="{1184E95B-3488-4815-BA6E-A5AD4A0E1252}"/>
              </a:ext>
            </a:extLst>
          </p:cNvPr>
          <p:cNvSpPr>
            <a:spLocks noGrp="1"/>
          </p:cNvSpPr>
          <p:nvPr>
            <p:ph idx="1"/>
          </p:nvPr>
        </p:nvSpPr>
        <p:spPr/>
        <p:txBody>
          <a:bodyPr/>
          <a:lstStyle/>
          <a:p>
            <a:pPr marL="0" indent="0" algn="ctr">
              <a:buNone/>
            </a:pPr>
            <a:r>
              <a:rPr lang="en-US" dirty="0"/>
              <a:t>Learn more at: </a:t>
            </a:r>
          </a:p>
          <a:p>
            <a:pPr marL="0" indent="0" algn="ctr">
              <a:buNone/>
            </a:pPr>
            <a:r>
              <a:rPr lang="en-US" smtClean="0"/>
              <a:t>Transforming Digital Learning: </a:t>
            </a:r>
            <a:r>
              <a:rPr lang="en-US" dirty="0"/>
              <a:t>Toolkit to Support Educators and Stakeholders</a:t>
            </a:r>
          </a:p>
          <a:p>
            <a:pPr marL="0" indent="0" algn="ctr">
              <a:buNone/>
            </a:pPr>
            <a:endParaRPr lang="en-US" dirty="0"/>
          </a:p>
          <a:p>
            <a:pPr marL="0" indent="0">
              <a:buNone/>
            </a:pPr>
            <a:endParaRPr lang="en-US" dirty="0"/>
          </a:p>
        </p:txBody>
      </p:sp>
    </p:spTree>
    <p:extLst>
      <p:ext uri="{BB962C8B-B14F-4D97-AF65-F5344CB8AC3E}">
        <p14:creationId xmlns:p14="http://schemas.microsoft.com/office/powerpoint/2010/main" val="13321708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4E181D5-C8B3-447C-AB52-8637456A8D49}"/>
              </a:ext>
            </a:extLst>
          </p:cNvPr>
          <p:cNvSpPr>
            <a:spLocks noGrp="1"/>
          </p:cNvSpPr>
          <p:nvPr>
            <p:ph type="title"/>
          </p:nvPr>
        </p:nvSpPr>
        <p:spPr/>
        <p:txBody>
          <a:bodyPr/>
          <a:lstStyle/>
          <a:p>
            <a:r>
              <a:rPr lang="en-US" dirty="0"/>
              <a:t>Session Overview</a:t>
            </a:r>
          </a:p>
        </p:txBody>
      </p:sp>
      <p:sp>
        <p:nvSpPr>
          <p:cNvPr id="3" name="Content Placeholder 2">
            <a:extLst>
              <a:ext uri="{FF2B5EF4-FFF2-40B4-BE49-F238E27FC236}">
                <a16:creationId xmlns:a16="http://schemas.microsoft.com/office/drawing/2014/main" xmlns="" id="{261806EE-9370-4191-8586-1AE771E35548}"/>
              </a:ext>
            </a:extLst>
          </p:cNvPr>
          <p:cNvSpPr>
            <a:spLocks noGrp="1"/>
          </p:cNvSpPr>
          <p:nvPr>
            <p:ph idx="1"/>
          </p:nvPr>
        </p:nvSpPr>
        <p:spPr/>
        <p:txBody>
          <a:bodyPr>
            <a:normAutofit lnSpcReduction="10000"/>
          </a:bodyPr>
          <a:lstStyle/>
          <a:p>
            <a:r>
              <a:rPr lang="en-US" dirty="0"/>
              <a:t>Welcome &amp; Introductions</a:t>
            </a:r>
          </a:p>
          <a:p>
            <a:r>
              <a:rPr lang="en-US" dirty="0"/>
              <a:t>Background</a:t>
            </a:r>
          </a:p>
          <a:p>
            <a:r>
              <a:rPr lang="en-US" dirty="0"/>
              <a:t>Equity of Access Activity</a:t>
            </a:r>
          </a:p>
          <a:p>
            <a:r>
              <a:rPr lang="en-US" dirty="0"/>
              <a:t>Exemplar Rapid Fire Presentations</a:t>
            </a:r>
          </a:p>
          <a:p>
            <a:r>
              <a:rPr lang="en-US" dirty="0"/>
              <a:t>Brainstorming Strategies &amp; Solutions</a:t>
            </a:r>
          </a:p>
          <a:p>
            <a:r>
              <a:rPr lang="en-US" dirty="0"/>
              <a:t>Reflection &amp; Wrap-Up</a:t>
            </a:r>
          </a:p>
        </p:txBody>
      </p:sp>
    </p:spTree>
    <p:extLst>
      <p:ext uri="{BB962C8B-B14F-4D97-AF65-F5344CB8AC3E}">
        <p14:creationId xmlns:p14="http://schemas.microsoft.com/office/powerpoint/2010/main" val="31849259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Purpose of the Workshop</a:t>
            </a:r>
          </a:p>
        </p:txBody>
      </p:sp>
      <p:sp>
        <p:nvSpPr>
          <p:cNvPr id="3" name="Content Placeholder 2"/>
          <p:cNvSpPr>
            <a:spLocks noGrp="1"/>
          </p:cNvSpPr>
          <p:nvPr>
            <p:ph idx="1"/>
          </p:nvPr>
        </p:nvSpPr>
        <p:spPr/>
        <p:txBody>
          <a:bodyPr>
            <a:normAutofit/>
          </a:bodyPr>
          <a:lstStyle/>
          <a:p>
            <a:pPr marL="0" indent="0">
              <a:buNone/>
            </a:pPr>
            <a:r>
              <a:rPr lang="en-US" dirty="0"/>
              <a:t>Learn more about the homework gap and strategize potential solutions.</a:t>
            </a:r>
          </a:p>
          <a:p>
            <a:pPr marL="0" indent="0">
              <a:buNone/>
            </a:pPr>
            <a:endParaRPr lang="en-US" dirty="0"/>
          </a:p>
          <a:p>
            <a:pPr marL="0" indent="0">
              <a:buNone/>
            </a:pPr>
            <a:endParaRPr lang="en-US" dirty="0"/>
          </a:p>
        </p:txBody>
      </p:sp>
      <p:pic>
        <p:nvPicPr>
          <p:cNvPr id="5" name="Picture 4">
            <a:extLst>
              <a:ext uri="{FF2B5EF4-FFF2-40B4-BE49-F238E27FC236}">
                <a16:creationId xmlns:a16="http://schemas.microsoft.com/office/drawing/2014/main" xmlns="" id="{AA51925C-A123-4EA7-955F-A9D4725542F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89309" y="2397537"/>
            <a:ext cx="1826583" cy="1828800"/>
          </a:xfrm>
          <a:prstGeom prst="rect">
            <a:avLst/>
          </a:prstGeom>
        </p:spPr>
      </p:pic>
    </p:spTree>
    <p:extLst>
      <p:ext uri="{BB962C8B-B14F-4D97-AF65-F5344CB8AC3E}">
        <p14:creationId xmlns:p14="http://schemas.microsoft.com/office/powerpoint/2010/main" val="243366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Objectives</a:t>
            </a:r>
          </a:p>
        </p:txBody>
      </p:sp>
      <p:sp>
        <p:nvSpPr>
          <p:cNvPr id="3" name="Content Placeholder 2"/>
          <p:cNvSpPr>
            <a:spLocks noGrp="1"/>
          </p:cNvSpPr>
          <p:nvPr>
            <p:ph idx="1"/>
          </p:nvPr>
        </p:nvSpPr>
        <p:spPr/>
        <p:txBody>
          <a:bodyPr>
            <a:normAutofit fontScale="92500"/>
          </a:bodyPr>
          <a:lstStyle/>
          <a:p>
            <a:pPr lvl="0"/>
            <a:r>
              <a:rPr lang="en-US" dirty="0"/>
              <a:t>Learn more about the homework gap and its impact on digital equity</a:t>
            </a:r>
          </a:p>
          <a:p>
            <a:pPr lvl="0"/>
            <a:r>
              <a:rPr lang="en-US" dirty="0"/>
              <a:t>Strategize solutions with peers</a:t>
            </a:r>
          </a:p>
          <a:p>
            <a:pPr lvl="0"/>
            <a:r>
              <a:rPr lang="en-US" dirty="0"/>
              <a:t>Collaborate with colleagues on best practices </a:t>
            </a:r>
          </a:p>
          <a:p>
            <a:pPr lvl="0"/>
            <a:r>
              <a:rPr lang="en-US" dirty="0"/>
              <a:t>Develop and maintain relationships with other district and state leaders</a:t>
            </a:r>
          </a:p>
          <a:p>
            <a:pPr marL="0" lvl="0" indent="0">
              <a:buNone/>
            </a:pPr>
            <a:endParaRPr lang="en-US" dirty="0"/>
          </a:p>
        </p:txBody>
      </p:sp>
    </p:spTree>
    <p:extLst>
      <p:ext uri="{BB962C8B-B14F-4D97-AF65-F5344CB8AC3E}">
        <p14:creationId xmlns:p14="http://schemas.microsoft.com/office/powerpoint/2010/main" val="2068625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3FD7298-9F56-4C7D-800E-29A7FCDB020E}"/>
              </a:ext>
            </a:extLst>
          </p:cNvPr>
          <p:cNvSpPr>
            <a:spLocks noGrp="1"/>
          </p:cNvSpPr>
          <p:nvPr>
            <p:ph type="title"/>
          </p:nvPr>
        </p:nvSpPr>
        <p:spPr/>
        <p:txBody>
          <a:bodyPr>
            <a:normAutofit/>
          </a:bodyPr>
          <a:lstStyle/>
          <a:p>
            <a:r>
              <a:rPr lang="en-US" dirty="0"/>
              <a:t>Ice-Breaker</a:t>
            </a:r>
          </a:p>
        </p:txBody>
      </p:sp>
      <p:pic>
        <p:nvPicPr>
          <p:cNvPr id="5" name="Content Placeholder 4">
            <a:extLst>
              <a:ext uri="{FF2B5EF4-FFF2-40B4-BE49-F238E27FC236}">
                <a16:creationId xmlns:a16="http://schemas.microsoft.com/office/drawing/2014/main" xmlns="" id="{C2D8E8D4-FAE2-42D9-9FE9-975CF58805EE}"/>
              </a:ext>
            </a:extLst>
          </p:cNvPr>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708946" y="1840383"/>
            <a:ext cx="1828800" cy="1789764"/>
          </a:xfrm>
        </p:spPr>
      </p:pic>
      <p:sp>
        <p:nvSpPr>
          <p:cNvPr id="6" name="Content Placeholder 5">
            <a:extLst>
              <a:ext uri="{FF2B5EF4-FFF2-40B4-BE49-F238E27FC236}">
                <a16:creationId xmlns:a16="http://schemas.microsoft.com/office/drawing/2014/main" xmlns="" id="{298A9B94-6CC0-431C-83F4-D3BC4ED6F745}"/>
              </a:ext>
            </a:extLst>
          </p:cNvPr>
          <p:cNvSpPr>
            <a:spLocks noGrp="1"/>
          </p:cNvSpPr>
          <p:nvPr>
            <p:ph sz="half" idx="2"/>
          </p:nvPr>
        </p:nvSpPr>
        <p:spPr>
          <a:xfrm>
            <a:off x="2910840" y="1623060"/>
            <a:ext cx="5775960" cy="2999740"/>
          </a:xfrm>
        </p:spPr>
        <p:txBody>
          <a:bodyPr>
            <a:normAutofit fontScale="85000" lnSpcReduction="20000"/>
          </a:bodyPr>
          <a:lstStyle/>
          <a:p>
            <a:pPr lvl="0"/>
            <a:r>
              <a:rPr lang="en-US" dirty="0"/>
              <a:t>Share your name, role and school/district. </a:t>
            </a:r>
          </a:p>
          <a:p>
            <a:pPr lvl="0"/>
            <a:r>
              <a:rPr lang="en-US" dirty="0"/>
              <a:t>How many devices do you have?</a:t>
            </a:r>
          </a:p>
          <a:p>
            <a:pPr lvl="0"/>
            <a:r>
              <a:rPr lang="en-US" dirty="0"/>
              <a:t>Do you have high-speed internet access at home?</a:t>
            </a:r>
          </a:p>
          <a:p>
            <a:pPr lvl="0"/>
            <a:r>
              <a:rPr lang="en-US" dirty="0"/>
              <a:t>Can you do your job without internet access?</a:t>
            </a:r>
          </a:p>
          <a:p>
            <a:pPr lvl="0"/>
            <a:r>
              <a:rPr lang="en-US" dirty="0"/>
              <a:t>How many web-based applications do you access on a regular basis?</a:t>
            </a:r>
          </a:p>
          <a:p>
            <a:pPr marL="0" indent="0">
              <a:buNone/>
            </a:pPr>
            <a:endParaRPr lang="en-US" dirty="0"/>
          </a:p>
        </p:txBody>
      </p:sp>
    </p:spTree>
    <p:extLst>
      <p:ext uri="{BB962C8B-B14F-4D97-AF65-F5344CB8AC3E}">
        <p14:creationId xmlns:p14="http://schemas.microsoft.com/office/powerpoint/2010/main" val="33523865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E4A464A-6E0C-46F8-87A8-E5F11B8EE3C8}"/>
              </a:ext>
            </a:extLst>
          </p:cNvPr>
          <p:cNvSpPr>
            <a:spLocks noGrp="1"/>
          </p:cNvSpPr>
          <p:nvPr>
            <p:ph type="title"/>
          </p:nvPr>
        </p:nvSpPr>
        <p:spPr/>
        <p:txBody>
          <a:bodyPr/>
          <a:lstStyle/>
          <a:p>
            <a:r>
              <a:rPr lang="en-US" dirty="0"/>
              <a:t>Overview</a:t>
            </a:r>
          </a:p>
        </p:txBody>
      </p:sp>
      <p:sp>
        <p:nvSpPr>
          <p:cNvPr id="3" name="Content Placeholder 2">
            <a:extLst>
              <a:ext uri="{FF2B5EF4-FFF2-40B4-BE49-F238E27FC236}">
                <a16:creationId xmlns:a16="http://schemas.microsoft.com/office/drawing/2014/main" xmlns="" id="{5A683AC1-CFA2-4E6C-A24D-3C0D59E12A48}"/>
              </a:ext>
            </a:extLst>
          </p:cNvPr>
          <p:cNvSpPr>
            <a:spLocks noGrp="1"/>
          </p:cNvSpPr>
          <p:nvPr>
            <p:ph idx="1"/>
          </p:nvPr>
        </p:nvSpPr>
        <p:spPr/>
        <p:txBody>
          <a:bodyPr>
            <a:normAutofit fontScale="85000" lnSpcReduction="20000"/>
          </a:bodyPr>
          <a:lstStyle/>
          <a:p>
            <a:r>
              <a:rPr lang="en-US" dirty="0"/>
              <a:t>“Homework gap,” the gap between students whose internet connections at home are slow or non-existent—and those who have home connections with adequate speed. </a:t>
            </a:r>
          </a:p>
          <a:p>
            <a:r>
              <a:rPr lang="en-US" dirty="0"/>
              <a:t>Disproportionately common in rural and underserved communities</a:t>
            </a:r>
          </a:p>
          <a:p>
            <a:r>
              <a:rPr lang="en-US" dirty="0"/>
              <a:t>Connectivity at home is an essential component of a 21st century education—not something merely nice to have</a:t>
            </a:r>
            <a:r>
              <a:rPr lang="en-US" b="1" dirty="0"/>
              <a:t> </a:t>
            </a:r>
            <a:endParaRPr lang="en-US" dirty="0"/>
          </a:p>
        </p:txBody>
      </p:sp>
    </p:spTree>
    <p:extLst>
      <p:ext uri="{BB962C8B-B14F-4D97-AF65-F5344CB8AC3E}">
        <p14:creationId xmlns:p14="http://schemas.microsoft.com/office/powerpoint/2010/main" val="357200823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68074B4-17F9-4CC8-BF2B-C622B37C8FCB}"/>
              </a:ext>
            </a:extLst>
          </p:cNvPr>
          <p:cNvSpPr>
            <a:spLocks noGrp="1"/>
          </p:cNvSpPr>
          <p:nvPr>
            <p:ph type="title"/>
          </p:nvPr>
        </p:nvSpPr>
        <p:spPr/>
        <p:txBody>
          <a:bodyPr/>
          <a:lstStyle/>
          <a:p>
            <a:r>
              <a:rPr lang="en-US" dirty="0"/>
              <a:t>Overview</a:t>
            </a:r>
          </a:p>
        </p:txBody>
      </p:sp>
      <p:sp>
        <p:nvSpPr>
          <p:cNvPr id="3" name="Content Placeholder 2">
            <a:extLst>
              <a:ext uri="{FF2B5EF4-FFF2-40B4-BE49-F238E27FC236}">
                <a16:creationId xmlns:a16="http://schemas.microsoft.com/office/drawing/2014/main" xmlns="" id="{6BBE7F02-6FC2-45C1-AB34-81F59473EF4B}"/>
              </a:ext>
            </a:extLst>
          </p:cNvPr>
          <p:cNvSpPr>
            <a:spLocks noGrp="1"/>
          </p:cNvSpPr>
          <p:nvPr>
            <p:ph idx="1"/>
          </p:nvPr>
        </p:nvSpPr>
        <p:spPr/>
        <p:txBody>
          <a:bodyPr>
            <a:normAutofit fontScale="70000" lnSpcReduction="20000"/>
          </a:bodyPr>
          <a:lstStyle/>
          <a:p>
            <a:pPr marL="0" indent="0">
              <a:buNone/>
            </a:pPr>
            <a:r>
              <a:rPr lang="en-US" dirty="0"/>
              <a:t>Access to technology tools and resources offers:</a:t>
            </a:r>
          </a:p>
          <a:p>
            <a:pPr lvl="1"/>
            <a:r>
              <a:rPr lang="en-US" dirty="0"/>
              <a:t>New learning opportunities to support deeper learning</a:t>
            </a:r>
          </a:p>
          <a:p>
            <a:pPr lvl="1"/>
            <a:r>
              <a:rPr lang="en-US" dirty="0"/>
              <a:t>Best prepare students for college and careers</a:t>
            </a:r>
          </a:p>
          <a:p>
            <a:pPr marL="0" indent="0">
              <a:buNone/>
            </a:pPr>
            <a:endParaRPr lang="en-US" dirty="0"/>
          </a:p>
          <a:p>
            <a:pPr marL="0" indent="0">
              <a:buNone/>
            </a:pPr>
            <a:r>
              <a:rPr lang="en-US" dirty="0"/>
              <a:t>Access to high-speed reliable internet both in and out of school allows students to:</a:t>
            </a:r>
          </a:p>
          <a:p>
            <a:pPr lvl="1"/>
            <a:r>
              <a:rPr lang="en-US" dirty="0"/>
              <a:t>Take online courses</a:t>
            </a:r>
          </a:p>
          <a:p>
            <a:pPr lvl="1"/>
            <a:r>
              <a:rPr lang="en-US" dirty="0"/>
              <a:t>Complete online homework assignments</a:t>
            </a:r>
          </a:p>
          <a:p>
            <a:pPr lvl="1"/>
            <a:r>
              <a:rPr lang="en-US" dirty="0"/>
              <a:t>participate in virtual activities and </a:t>
            </a:r>
          </a:p>
          <a:p>
            <a:pPr lvl="1"/>
            <a:r>
              <a:rPr lang="en-US" dirty="0"/>
              <a:t>collaborate with peers</a:t>
            </a:r>
          </a:p>
          <a:p>
            <a:endParaRPr lang="en-US" dirty="0"/>
          </a:p>
        </p:txBody>
      </p:sp>
    </p:spTree>
    <p:extLst>
      <p:ext uri="{BB962C8B-B14F-4D97-AF65-F5344CB8AC3E}">
        <p14:creationId xmlns:p14="http://schemas.microsoft.com/office/powerpoint/2010/main" val="3694592083"/>
      </p:ext>
    </p:extLst>
  </p:cSld>
  <p:clrMapOvr>
    <a:masterClrMapping/>
  </p:clrMapOvr>
  <p:transition spd="slow">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E4A464A-6E0C-46F8-87A8-E5F11B8EE3C8}"/>
              </a:ext>
            </a:extLst>
          </p:cNvPr>
          <p:cNvSpPr>
            <a:spLocks noGrp="1"/>
          </p:cNvSpPr>
          <p:nvPr>
            <p:ph type="title"/>
          </p:nvPr>
        </p:nvSpPr>
        <p:spPr/>
        <p:txBody>
          <a:bodyPr/>
          <a:lstStyle/>
          <a:p>
            <a:r>
              <a:rPr lang="en-US" dirty="0"/>
              <a:t>Quick Facts</a:t>
            </a:r>
          </a:p>
        </p:txBody>
      </p:sp>
      <p:sp>
        <p:nvSpPr>
          <p:cNvPr id="3" name="Content Placeholder 2">
            <a:extLst>
              <a:ext uri="{FF2B5EF4-FFF2-40B4-BE49-F238E27FC236}">
                <a16:creationId xmlns:a16="http://schemas.microsoft.com/office/drawing/2014/main" xmlns="" id="{5A683AC1-CFA2-4E6C-A24D-3C0D59E12A48}"/>
              </a:ext>
            </a:extLst>
          </p:cNvPr>
          <p:cNvSpPr>
            <a:spLocks noGrp="1"/>
          </p:cNvSpPr>
          <p:nvPr>
            <p:ph idx="1"/>
          </p:nvPr>
        </p:nvSpPr>
        <p:spPr>
          <a:xfrm>
            <a:off x="457200" y="1200151"/>
            <a:ext cx="8229600" cy="3526832"/>
          </a:xfrm>
        </p:spPr>
        <p:txBody>
          <a:bodyPr>
            <a:noAutofit/>
          </a:bodyPr>
          <a:lstStyle/>
          <a:p>
            <a:pPr lvl="0"/>
            <a:r>
              <a:rPr lang="en-US" sz="1800" u="sng" dirty="0">
                <a:hlinkClick r:id="rId3"/>
              </a:rPr>
              <a:t>Pew Research Center</a:t>
            </a:r>
            <a:r>
              <a:rPr lang="en-US" sz="1800" dirty="0"/>
              <a:t> reports that 5 million households with school-age children do not have internet access at home</a:t>
            </a:r>
          </a:p>
          <a:p>
            <a:pPr lvl="0"/>
            <a:r>
              <a:rPr lang="en-US" sz="1800" u="sng" dirty="0">
                <a:hlinkClick r:id="rId4"/>
              </a:rPr>
              <a:t>Pew Research Center</a:t>
            </a:r>
            <a:r>
              <a:rPr lang="en-US" sz="1800" dirty="0"/>
              <a:t> reports that in 2016, one-fifth of adults living in households earning less than $30,000 a year were “smartphone-only” internet users – meaning they owned a smartphone but did not have broadband internet at home</a:t>
            </a:r>
          </a:p>
          <a:p>
            <a:pPr lvl="0"/>
            <a:r>
              <a:rPr lang="en-US" sz="1800" dirty="0"/>
              <a:t>10% of Americans nationwide lack access to speeds of at least 25 </a:t>
            </a:r>
            <a:r>
              <a:rPr lang="en-US" sz="1800" dirty="0" err="1"/>
              <a:t>Mbps</a:t>
            </a:r>
            <a:r>
              <a:rPr lang="en-US" sz="1800" dirty="0"/>
              <a:t> for downloads/3 </a:t>
            </a:r>
            <a:r>
              <a:rPr lang="en-US" sz="1800" dirty="0" err="1"/>
              <a:t>Mbps</a:t>
            </a:r>
            <a:r>
              <a:rPr lang="en-US" sz="1800" dirty="0"/>
              <a:t> for uploads (</a:t>
            </a:r>
            <a:r>
              <a:rPr lang="en-US" sz="1800" u="sng" dirty="0">
                <a:hlinkClick r:id="rId5"/>
              </a:rPr>
              <a:t>2016 Broadband Progress Report</a:t>
            </a:r>
            <a:r>
              <a:rPr lang="en-US" sz="1800" dirty="0"/>
              <a:t>)</a:t>
            </a:r>
          </a:p>
          <a:p>
            <a:pPr lvl="0"/>
            <a:r>
              <a:rPr lang="en-US" sz="1800" dirty="0"/>
              <a:t>Nearly 40% of citizens living on Tribal Lands and in rural areas lack access to speeds of at least 25 </a:t>
            </a:r>
            <a:r>
              <a:rPr lang="en-US" sz="1800" dirty="0" err="1"/>
              <a:t>Mbps</a:t>
            </a:r>
            <a:r>
              <a:rPr lang="en-US" sz="1800" dirty="0"/>
              <a:t> for downloads/3 </a:t>
            </a:r>
            <a:r>
              <a:rPr lang="en-US" sz="1800" dirty="0" err="1"/>
              <a:t>Mbps</a:t>
            </a:r>
            <a:r>
              <a:rPr lang="en-US" sz="1800" dirty="0"/>
              <a:t> for uploads (</a:t>
            </a:r>
            <a:r>
              <a:rPr lang="en-US" sz="1800" u="sng" dirty="0">
                <a:hlinkClick r:id="rId5"/>
              </a:rPr>
              <a:t>2016 Broadband Progress Report</a:t>
            </a:r>
            <a:r>
              <a:rPr lang="en-US" sz="1800" dirty="0"/>
              <a:t>)</a:t>
            </a:r>
          </a:p>
        </p:txBody>
      </p:sp>
    </p:spTree>
    <p:extLst>
      <p:ext uri="{BB962C8B-B14F-4D97-AF65-F5344CB8AC3E}">
        <p14:creationId xmlns:p14="http://schemas.microsoft.com/office/powerpoint/2010/main" val="357200823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ircle(in)">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E4A464A-6E0C-46F8-87A8-E5F11B8EE3C8}"/>
              </a:ext>
            </a:extLst>
          </p:cNvPr>
          <p:cNvSpPr>
            <a:spLocks noGrp="1"/>
          </p:cNvSpPr>
          <p:nvPr>
            <p:ph type="title"/>
          </p:nvPr>
        </p:nvSpPr>
        <p:spPr/>
        <p:txBody>
          <a:bodyPr/>
          <a:lstStyle/>
          <a:p>
            <a:r>
              <a:rPr lang="en-US" dirty="0"/>
              <a:t>Quick Facts</a:t>
            </a:r>
          </a:p>
        </p:txBody>
      </p:sp>
      <p:sp>
        <p:nvSpPr>
          <p:cNvPr id="3" name="Content Placeholder 2">
            <a:extLst>
              <a:ext uri="{FF2B5EF4-FFF2-40B4-BE49-F238E27FC236}">
                <a16:creationId xmlns:a16="http://schemas.microsoft.com/office/drawing/2014/main" xmlns="" id="{5A683AC1-CFA2-4E6C-A24D-3C0D59E12A48}"/>
              </a:ext>
            </a:extLst>
          </p:cNvPr>
          <p:cNvSpPr>
            <a:spLocks noGrp="1"/>
          </p:cNvSpPr>
          <p:nvPr>
            <p:ph idx="1"/>
          </p:nvPr>
        </p:nvSpPr>
        <p:spPr>
          <a:xfrm>
            <a:off x="457200" y="1216616"/>
            <a:ext cx="8229600" cy="3494869"/>
          </a:xfrm>
        </p:spPr>
        <p:txBody>
          <a:bodyPr>
            <a:normAutofit fontScale="62500" lnSpcReduction="20000"/>
          </a:bodyPr>
          <a:lstStyle/>
          <a:p>
            <a:pPr lvl="0"/>
            <a:r>
              <a:rPr lang="en-US" dirty="0"/>
              <a:t>Although, the Federal Communications Commission recently voted to increase E-rate funding by 60% annually to improve broadband connectivity in schools and libraries, these E-rate funds cannot be used for home access</a:t>
            </a:r>
          </a:p>
          <a:p>
            <a:pPr lvl="0"/>
            <a:r>
              <a:rPr lang="en-US" dirty="0"/>
              <a:t>According to </a:t>
            </a:r>
            <a:r>
              <a:rPr lang="en-US" u="sng" dirty="0">
                <a:hlinkClick r:id="rId3"/>
              </a:rPr>
              <a:t>2015 data</a:t>
            </a:r>
            <a:r>
              <a:rPr lang="en-US" dirty="0"/>
              <a:t> from Project Tomorrow, two-thirds of students say that it is important for them to have safe and consistent access to the internet when they are outside of school for them to be successful in school</a:t>
            </a:r>
          </a:p>
          <a:p>
            <a:pPr lvl="0"/>
            <a:r>
              <a:rPr lang="en-US" dirty="0"/>
              <a:t>According to a recent </a:t>
            </a:r>
            <a:r>
              <a:rPr lang="en-US" u="sng" dirty="0">
                <a:hlinkClick r:id="rId4"/>
              </a:rPr>
              <a:t>study</a:t>
            </a:r>
            <a:r>
              <a:rPr lang="en-US" dirty="0"/>
              <a:t> from the Hispanic Heritage Foundation, Family Online Safety Institute, and My College Options, nearly 50% of students say they have been unable to complete a homework assignment because they didn’t have access to the internet or a computer</a:t>
            </a:r>
          </a:p>
        </p:txBody>
      </p:sp>
    </p:spTree>
    <p:extLst>
      <p:ext uri="{BB962C8B-B14F-4D97-AF65-F5344CB8AC3E}">
        <p14:creationId xmlns:p14="http://schemas.microsoft.com/office/powerpoint/2010/main" val="357200823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Tranforming_Digital_Learning_fina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Tranforming_Digital_Learning_final</Template>
  <TotalTime>1947</TotalTime>
  <Words>1266</Words>
  <Application>Microsoft Macintosh PowerPoint</Application>
  <PresentationFormat>On-screen Show (16:9)</PresentationFormat>
  <Paragraphs>131</Paragraphs>
  <Slides>19</Slides>
  <Notes>16</Notes>
  <HiddenSlides>0</HiddenSlides>
  <MMClips>1</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Calibri</vt:lpstr>
      <vt:lpstr>Open Sans</vt:lpstr>
      <vt:lpstr>Arial</vt:lpstr>
      <vt:lpstr>Tranforming_Digital_Learning_final</vt:lpstr>
      <vt:lpstr>PowerPoint Presentation</vt:lpstr>
      <vt:lpstr>Session Overview</vt:lpstr>
      <vt:lpstr>Purpose of the Workshop</vt:lpstr>
      <vt:lpstr>Objectives</vt:lpstr>
      <vt:lpstr>Ice-Breaker</vt:lpstr>
      <vt:lpstr>Overview</vt:lpstr>
      <vt:lpstr>Overview</vt:lpstr>
      <vt:lpstr>Quick Facts</vt:lpstr>
      <vt:lpstr>Quick Facts</vt:lpstr>
      <vt:lpstr>Quick Facts</vt:lpstr>
      <vt:lpstr>Workforce Impact</vt:lpstr>
      <vt:lpstr>Technology in Classrooms</vt:lpstr>
      <vt:lpstr>Discussion Questions</vt:lpstr>
      <vt:lpstr>Equity of Access Activity</vt:lpstr>
      <vt:lpstr>Exemplar Rapid Fire Presentations</vt:lpstr>
      <vt:lpstr>Address Homework Gap</vt:lpstr>
      <vt:lpstr>Reflection &amp; Wrap-Up</vt:lpstr>
      <vt:lpstr>Wrap Up</vt:lpstr>
      <vt:lpstr>Thank You!</vt:lpstr>
    </vt:vector>
  </TitlesOfParts>
  <Company/>
  <LinksUpToDate>false</LinksUpToDate>
  <SharedDoc>false</SharedDoc>
  <HyperlinksChanged>false</HyperlinksChanged>
  <AppVersion>15.0026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Catherine Immanuel</dc:creator>
  <cp:lastModifiedBy>Lauren Jenkins</cp:lastModifiedBy>
  <cp:revision>63</cp:revision>
  <dcterms:created xsi:type="dcterms:W3CDTF">2017-03-29T05:27:33Z</dcterms:created>
  <dcterms:modified xsi:type="dcterms:W3CDTF">2018-03-05T16:00:04Z</dcterms:modified>
</cp:coreProperties>
</file>