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22"/>
  </p:notesMasterIdLst>
  <p:sldIdLst>
    <p:sldId id="301" r:id="rId2"/>
    <p:sldId id="261" r:id="rId3"/>
    <p:sldId id="260" r:id="rId4"/>
    <p:sldId id="282" r:id="rId5"/>
    <p:sldId id="268" r:id="rId6"/>
    <p:sldId id="295" r:id="rId7"/>
    <p:sldId id="299" r:id="rId8"/>
    <p:sldId id="297" r:id="rId9"/>
    <p:sldId id="298" r:id="rId10"/>
    <p:sldId id="300" r:id="rId11"/>
    <p:sldId id="296" r:id="rId12"/>
    <p:sldId id="269" r:id="rId13"/>
    <p:sldId id="287" r:id="rId14"/>
    <p:sldId id="275" r:id="rId15"/>
    <p:sldId id="276" r:id="rId16"/>
    <p:sldId id="277" r:id="rId17"/>
    <p:sldId id="278" r:id="rId18"/>
    <p:sldId id="279" r:id="rId19"/>
    <p:sldId id="283" r:id="rId20"/>
    <p:sldId id="286" r:id="rId2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2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4" autoAdjust="0"/>
    <p:restoredTop sz="91079" autoAdjust="0"/>
  </p:normalViewPr>
  <p:slideViewPr>
    <p:cSldViewPr snapToGrid="0" snapToObjects="1">
      <p:cViewPr>
        <p:scale>
          <a:sx n="82" d="100"/>
          <a:sy n="82" d="100"/>
        </p:scale>
        <p:origin x="2960" y="1408"/>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28"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375A20-3704-47A8-B31B-3B35893E0AB4}" type="datetimeFigureOut">
              <a:rPr lang="en-US" smtClean="0"/>
              <a:t>3/5/18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6BBDD-DBE1-48E2-A118-897C2AF1BC3F}" type="slidenum">
              <a:rPr lang="en-US" smtClean="0"/>
              <a:t>‹#›</a:t>
            </a:fld>
            <a:endParaRPr lang="en-US"/>
          </a:p>
        </p:txBody>
      </p:sp>
    </p:spTree>
    <p:extLst>
      <p:ext uri="{BB962C8B-B14F-4D97-AF65-F5344CB8AC3E}">
        <p14:creationId xmlns:p14="http://schemas.microsoft.com/office/powerpoint/2010/main" val="939099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 Id="rId3" Type="http://schemas.openxmlformats.org/officeDocument/2006/relationships/hyperlink" Target="https://www.youtube.com/watch?v=ioNGZCXxsv8"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yourself, review the key sections and any logistics for the session. </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a:t>
            </a:fld>
            <a:endParaRPr lang="en-US"/>
          </a:p>
        </p:txBody>
      </p:sp>
    </p:spTree>
    <p:extLst>
      <p:ext uri="{BB962C8B-B14F-4D97-AF65-F5344CB8AC3E}">
        <p14:creationId xmlns:p14="http://schemas.microsoft.com/office/powerpoint/2010/main" val="2412911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13</a:t>
            </a:fld>
            <a:endParaRPr lang="en-US"/>
          </a:p>
        </p:txBody>
      </p:sp>
    </p:spTree>
    <p:extLst>
      <p:ext uri="{BB962C8B-B14F-4D97-AF65-F5344CB8AC3E}">
        <p14:creationId xmlns:p14="http://schemas.microsoft.com/office/powerpoint/2010/main" val="236676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Brainstorming, page 6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14</a:t>
            </a:fld>
            <a:endParaRPr lang="en-US"/>
          </a:p>
        </p:txBody>
      </p:sp>
    </p:spTree>
    <p:extLst>
      <p:ext uri="{BB962C8B-B14F-4D97-AF65-F5344CB8AC3E}">
        <p14:creationId xmlns:p14="http://schemas.microsoft.com/office/powerpoint/2010/main" val="1161776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Ask one or two exemplar schools/districts to share their background and experience regarding collaborative leadership for learning. The presentations should be 5-7 minutes and prepared in advance of the workshop. Additional information about presentations can be found in the Logistics resource. </a:t>
            </a:r>
            <a:endParaRPr lang="en-US" dirty="0"/>
          </a:p>
          <a:p>
            <a:r>
              <a:rPr lang="en-US" dirty="0"/>
              <a:t>Refer to FG, Collaborative Leadership for instructions. You can also refer to the Logistics Resource for tips</a:t>
            </a:r>
          </a:p>
        </p:txBody>
      </p:sp>
      <p:sp>
        <p:nvSpPr>
          <p:cNvPr id="4" name="Slide Number Placeholder 3"/>
          <p:cNvSpPr>
            <a:spLocks noGrp="1"/>
          </p:cNvSpPr>
          <p:nvPr>
            <p:ph type="sldNum" sz="quarter" idx="10"/>
          </p:nvPr>
        </p:nvSpPr>
        <p:spPr/>
        <p:txBody>
          <a:bodyPr/>
          <a:lstStyle/>
          <a:p>
            <a:fld id="{EE36BBDD-DBE1-48E2-A118-897C2AF1BC3F}" type="slidenum">
              <a:rPr lang="en-US" smtClean="0"/>
              <a:t>15</a:t>
            </a:fld>
            <a:endParaRPr lang="en-US"/>
          </a:p>
        </p:txBody>
      </p:sp>
    </p:spTree>
    <p:extLst>
      <p:ext uri="{BB962C8B-B14F-4D97-AF65-F5344CB8AC3E}">
        <p14:creationId xmlns:p14="http://schemas.microsoft.com/office/powerpoint/2010/main" val="2880197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7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16</a:t>
            </a:fld>
            <a:endParaRPr lang="en-US"/>
          </a:p>
        </p:txBody>
      </p:sp>
    </p:spTree>
    <p:extLst>
      <p:ext uri="{BB962C8B-B14F-4D97-AF65-F5344CB8AC3E}">
        <p14:creationId xmlns:p14="http://schemas.microsoft.com/office/powerpoint/2010/main" val="813877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Discuss how state and local leaders can build capacity by coordinating efforts and engaging in strategic planning. These questions can also be used as key topic areas for follow-up workshops.</a:t>
            </a:r>
            <a:r>
              <a:rPr lang="en-US" sz="1200" kern="1200" dirty="0">
                <a:solidFill>
                  <a:schemeClr val="tx1"/>
                </a:solidFill>
                <a:effectLst/>
                <a:latin typeface="+mn-lt"/>
                <a:ea typeface="+mn-ea"/>
                <a:cs typeface="+mn-cs"/>
              </a:rPr>
              <a:t> </a:t>
            </a:r>
          </a:p>
          <a:p>
            <a:r>
              <a:rPr lang="en-US" dirty="0"/>
              <a:t>Refer to FG, Policies &amp; Initiatives, page 8</a:t>
            </a:r>
          </a:p>
        </p:txBody>
      </p:sp>
      <p:sp>
        <p:nvSpPr>
          <p:cNvPr id="4" name="Slide Number Placeholder 3"/>
          <p:cNvSpPr>
            <a:spLocks noGrp="1"/>
          </p:cNvSpPr>
          <p:nvPr>
            <p:ph type="sldNum" sz="quarter" idx="10"/>
          </p:nvPr>
        </p:nvSpPr>
        <p:spPr/>
        <p:txBody>
          <a:bodyPr/>
          <a:lstStyle/>
          <a:p>
            <a:fld id="{EE36BBDD-DBE1-48E2-A118-897C2AF1BC3F}" type="slidenum">
              <a:rPr lang="en-US" smtClean="0"/>
              <a:t>17</a:t>
            </a:fld>
            <a:endParaRPr lang="en-US"/>
          </a:p>
        </p:txBody>
      </p:sp>
    </p:spTree>
    <p:extLst>
      <p:ext uri="{BB962C8B-B14F-4D97-AF65-F5344CB8AC3E}">
        <p14:creationId xmlns:p14="http://schemas.microsoft.com/office/powerpoint/2010/main" val="38572968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Take a few moments to reflect on the session, share details about additional events related to the remainder of the day and engage the participants to take action when they return to their schools/districts. </a:t>
            </a:r>
            <a:endParaRPr lang="en-US" dirty="0"/>
          </a:p>
          <a:p>
            <a:r>
              <a:rPr lang="en-US" dirty="0"/>
              <a:t>Refer to the FG, Reflection,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18</a:t>
            </a:fld>
            <a:endParaRPr lang="en-US"/>
          </a:p>
        </p:txBody>
      </p:sp>
    </p:spTree>
    <p:extLst>
      <p:ext uri="{BB962C8B-B14F-4D97-AF65-F5344CB8AC3E}">
        <p14:creationId xmlns:p14="http://schemas.microsoft.com/office/powerpoint/2010/main" val="7410365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Wrap Up, page 8</a:t>
            </a:r>
          </a:p>
        </p:txBody>
      </p:sp>
      <p:sp>
        <p:nvSpPr>
          <p:cNvPr id="4" name="Slide Number Placeholder 3"/>
          <p:cNvSpPr>
            <a:spLocks noGrp="1"/>
          </p:cNvSpPr>
          <p:nvPr>
            <p:ph type="sldNum" sz="quarter" idx="10"/>
          </p:nvPr>
        </p:nvSpPr>
        <p:spPr/>
        <p:txBody>
          <a:bodyPr/>
          <a:lstStyle/>
          <a:p>
            <a:fld id="{EE36BBDD-DBE1-48E2-A118-897C2AF1BC3F}" type="slidenum">
              <a:rPr lang="en-US" smtClean="0"/>
              <a:t>19</a:t>
            </a:fld>
            <a:endParaRPr lang="en-US"/>
          </a:p>
        </p:txBody>
      </p:sp>
    </p:spTree>
    <p:extLst>
      <p:ext uri="{BB962C8B-B14F-4D97-AF65-F5344CB8AC3E}">
        <p14:creationId xmlns:p14="http://schemas.microsoft.com/office/powerpoint/2010/main" val="2529700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20</a:t>
            </a:fld>
            <a:endParaRPr lang="en-US"/>
          </a:p>
        </p:txBody>
      </p:sp>
    </p:spTree>
    <p:extLst>
      <p:ext uri="{BB962C8B-B14F-4D97-AF65-F5344CB8AC3E}">
        <p14:creationId xmlns:p14="http://schemas.microsoft.com/office/powerpoint/2010/main" val="541510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1-2.</a:t>
            </a:r>
          </a:p>
        </p:txBody>
      </p:sp>
      <p:sp>
        <p:nvSpPr>
          <p:cNvPr id="4" name="Slide Number Placeholder 3"/>
          <p:cNvSpPr>
            <a:spLocks noGrp="1"/>
          </p:cNvSpPr>
          <p:nvPr>
            <p:ph type="sldNum" sz="quarter" idx="10"/>
          </p:nvPr>
        </p:nvSpPr>
        <p:spPr/>
        <p:txBody>
          <a:bodyPr/>
          <a:lstStyle/>
          <a:p>
            <a:fld id="{EE36BBDD-DBE1-48E2-A118-897C2AF1BC3F}" type="slidenum">
              <a:rPr lang="en-US" smtClean="0"/>
              <a:t>3</a:t>
            </a:fld>
            <a:endParaRPr lang="en-US"/>
          </a:p>
        </p:txBody>
      </p:sp>
    </p:spTree>
    <p:extLst>
      <p:ext uri="{BB962C8B-B14F-4D97-AF65-F5344CB8AC3E}">
        <p14:creationId xmlns:p14="http://schemas.microsoft.com/office/powerpoint/2010/main" val="421361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Page 1-2.</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4</a:t>
            </a:fld>
            <a:endParaRPr lang="en-US"/>
          </a:p>
        </p:txBody>
      </p:sp>
    </p:spTree>
    <p:extLst>
      <p:ext uri="{BB962C8B-B14F-4D97-AF65-F5344CB8AC3E}">
        <p14:creationId xmlns:p14="http://schemas.microsoft.com/office/powerpoint/2010/main" val="1662373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the welcome activity to help you better understand who is in the audience and to get participants engaged. </a:t>
            </a:r>
            <a:endParaRPr lang="en-US" dirty="0"/>
          </a:p>
          <a:p>
            <a:r>
              <a:rPr lang="en-US" dirty="0"/>
              <a:t>Refer to FG, Welcome Activity, page 2 for activity instructions</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5</a:t>
            </a:fld>
            <a:endParaRPr lang="en-US"/>
          </a:p>
        </p:txBody>
      </p:sp>
    </p:spTree>
    <p:extLst>
      <p:ext uri="{BB962C8B-B14F-4D97-AF65-F5344CB8AC3E}">
        <p14:creationId xmlns:p14="http://schemas.microsoft.com/office/powerpoint/2010/main" val="766399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Best Practices</a:t>
            </a:r>
          </a:p>
        </p:txBody>
      </p:sp>
      <p:sp>
        <p:nvSpPr>
          <p:cNvPr id="4" name="Slide Number Placeholder 3"/>
          <p:cNvSpPr>
            <a:spLocks noGrp="1"/>
          </p:cNvSpPr>
          <p:nvPr>
            <p:ph type="sldNum" sz="quarter" idx="10"/>
          </p:nvPr>
        </p:nvSpPr>
        <p:spPr/>
        <p:txBody>
          <a:bodyPr/>
          <a:lstStyle/>
          <a:p>
            <a:fld id="{EE36BBDD-DBE1-48E2-A118-897C2AF1BC3F}" type="slidenum">
              <a:rPr lang="en-US" smtClean="0"/>
              <a:t>6</a:t>
            </a:fld>
            <a:endParaRPr lang="en-US"/>
          </a:p>
        </p:txBody>
      </p:sp>
    </p:spTree>
    <p:extLst>
      <p:ext uri="{BB962C8B-B14F-4D97-AF65-F5344CB8AC3E}">
        <p14:creationId xmlns:p14="http://schemas.microsoft.com/office/powerpoint/2010/main" val="2489161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Best Practices</a:t>
            </a:r>
          </a:p>
        </p:txBody>
      </p:sp>
      <p:sp>
        <p:nvSpPr>
          <p:cNvPr id="4" name="Slide Number Placeholder 3"/>
          <p:cNvSpPr>
            <a:spLocks noGrp="1"/>
          </p:cNvSpPr>
          <p:nvPr>
            <p:ph type="sldNum" sz="quarter" idx="10"/>
          </p:nvPr>
        </p:nvSpPr>
        <p:spPr/>
        <p:txBody>
          <a:bodyPr/>
          <a:lstStyle/>
          <a:p>
            <a:fld id="{EE36BBDD-DBE1-48E2-A118-897C2AF1BC3F}" type="slidenum">
              <a:rPr lang="en-US" smtClean="0"/>
              <a:t>8</a:t>
            </a:fld>
            <a:endParaRPr lang="en-US"/>
          </a:p>
        </p:txBody>
      </p:sp>
    </p:spTree>
    <p:extLst>
      <p:ext uri="{BB962C8B-B14F-4D97-AF65-F5344CB8AC3E}">
        <p14:creationId xmlns:p14="http://schemas.microsoft.com/office/powerpoint/2010/main" val="2489161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Best Practices</a:t>
            </a:r>
          </a:p>
        </p:txBody>
      </p:sp>
      <p:sp>
        <p:nvSpPr>
          <p:cNvPr id="4" name="Slide Number Placeholder 3"/>
          <p:cNvSpPr>
            <a:spLocks noGrp="1"/>
          </p:cNvSpPr>
          <p:nvPr>
            <p:ph type="sldNum" sz="quarter" idx="10"/>
          </p:nvPr>
        </p:nvSpPr>
        <p:spPr/>
        <p:txBody>
          <a:bodyPr/>
          <a:lstStyle/>
          <a:p>
            <a:fld id="{EE36BBDD-DBE1-48E2-A118-897C2AF1BC3F}" type="slidenum">
              <a:rPr lang="en-US" smtClean="0"/>
              <a:t>9</a:t>
            </a:fld>
            <a:endParaRPr lang="en-US"/>
          </a:p>
        </p:txBody>
      </p:sp>
    </p:spTree>
    <p:extLst>
      <p:ext uri="{BB962C8B-B14F-4D97-AF65-F5344CB8AC3E}">
        <p14:creationId xmlns:p14="http://schemas.microsoft.com/office/powerpoint/2010/main" val="2489161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Best Practices</a:t>
            </a:r>
          </a:p>
        </p:txBody>
      </p:sp>
      <p:sp>
        <p:nvSpPr>
          <p:cNvPr id="4" name="Slide Number Placeholder 3"/>
          <p:cNvSpPr>
            <a:spLocks noGrp="1"/>
          </p:cNvSpPr>
          <p:nvPr>
            <p:ph type="sldNum" sz="quarter" idx="10"/>
          </p:nvPr>
        </p:nvSpPr>
        <p:spPr/>
        <p:txBody>
          <a:bodyPr/>
          <a:lstStyle/>
          <a:p>
            <a:fld id="{EE36BBDD-DBE1-48E2-A118-897C2AF1BC3F}" type="slidenum">
              <a:rPr lang="en-US" smtClean="0"/>
              <a:t>11</a:t>
            </a:fld>
            <a:endParaRPr lang="en-US"/>
          </a:p>
        </p:txBody>
      </p:sp>
    </p:spTree>
    <p:extLst>
      <p:ext uri="{BB962C8B-B14F-4D97-AF65-F5344CB8AC3E}">
        <p14:creationId xmlns:p14="http://schemas.microsoft.com/office/powerpoint/2010/main" val="2682352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Video Link</a:t>
            </a:r>
            <a:r>
              <a:rPr lang="en-US" sz="1200" u="sng" kern="1200" dirty="0">
                <a:solidFill>
                  <a:schemeClr val="tx1"/>
                </a:solidFill>
                <a:effectLst/>
                <a:latin typeface="+mn-lt"/>
                <a:ea typeface="+mn-ea"/>
                <a:cs typeface="+mn-cs"/>
                <a:hlinkClick r:id="rId3"/>
              </a:rPr>
              <a:t>https://www.youtube.com/watch?v=ioNGZCXxsv8</a:t>
            </a:r>
            <a:r>
              <a:rPr lang="en-US" dirty="0"/>
              <a:t> </a:t>
            </a:r>
          </a:p>
        </p:txBody>
      </p:sp>
      <p:sp>
        <p:nvSpPr>
          <p:cNvPr id="4" name="Slide Number Placeholder 3"/>
          <p:cNvSpPr>
            <a:spLocks noGrp="1"/>
          </p:cNvSpPr>
          <p:nvPr>
            <p:ph type="sldNum" sz="quarter" idx="10"/>
          </p:nvPr>
        </p:nvSpPr>
        <p:spPr/>
        <p:txBody>
          <a:bodyPr/>
          <a:lstStyle/>
          <a:p>
            <a:fld id="{EE36BBDD-DBE1-48E2-A118-897C2AF1BC3F}" type="slidenum">
              <a:rPr lang="en-US" smtClean="0"/>
              <a:t>12</a:t>
            </a:fld>
            <a:endParaRPr lang="en-US"/>
          </a:p>
        </p:txBody>
      </p:sp>
    </p:spTree>
    <p:extLst>
      <p:ext uri="{BB962C8B-B14F-4D97-AF65-F5344CB8AC3E}">
        <p14:creationId xmlns:p14="http://schemas.microsoft.com/office/powerpoint/2010/main" val="2289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174656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27115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87191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49138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45531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71859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46069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9306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045126638"/>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pi.wi.gov/digital-learnin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image" Target="../media/image5.jpeg"/><Relationship Id="rId1" Type="http://schemas.openxmlformats.org/officeDocument/2006/relationships/video" Target="https://www.youtube.com/embed/ioNGZCXxsv8" TargetMode="Externa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hyperlink" Target="http://www.doe.in.gov/elearning/tech-plan-survey" TargetMode="External"/><Relationship Id="rId4" Type="http://schemas.openxmlformats.org/officeDocument/2006/relationships/hyperlink" Target="http://www.doe.in.gov/elearning/tech-plan-maps-2016" TargetMode="External"/><Relationship Id="rId1" Type="http://schemas.openxmlformats.org/officeDocument/2006/relationships/slideLayout" Target="../slideLayouts/slideLayout2.xml"/><Relationship Id="rId2" Type="http://schemas.openxmlformats.org/officeDocument/2006/relationships/hyperlink" Target="http://www.doe.in.gov/sites/default/files/elearning/rationale17.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ncdlplan.fincsu.wpengine.com/wp-content/uploads/sites/10/2015/09/NCDLP_Summary8.31.15.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www.uen.org/digital-learning/downloads/Utah_Essential_Elements_Technology_Powered_Learning.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842862" y="3487118"/>
            <a:ext cx="3115158" cy="461665"/>
          </a:xfrm>
          <a:prstGeom prst="rect">
            <a:avLst/>
          </a:prstGeom>
          <a:noFill/>
        </p:spPr>
        <p:txBody>
          <a:bodyPr wrap="square" rtlCol="0">
            <a:spAutoFit/>
          </a:bodyPr>
          <a:lstStyle/>
          <a:p>
            <a:r>
              <a:rPr lang="en-US" sz="2400" b="1" dirty="0">
                <a:solidFill>
                  <a:srgbClr val="00A79D"/>
                </a:solidFill>
              </a:rPr>
              <a:t>Essential Components</a:t>
            </a: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4161E6-C3A8-444D-94C8-13ABFA0A2D53}"/>
              </a:ext>
            </a:extLst>
          </p:cNvPr>
          <p:cNvSpPr>
            <a:spLocks noGrp="1"/>
          </p:cNvSpPr>
          <p:nvPr>
            <p:ph type="title"/>
          </p:nvPr>
        </p:nvSpPr>
        <p:spPr/>
        <p:txBody>
          <a:bodyPr/>
          <a:lstStyle/>
          <a:p>
            <a:r>
              <a:rPr lang="en-US" dirty="0"/>
              <a:t>Wisconsin</a:t>
            </a:r>
          </a:p>
        </p:txBody>
      </p:sp>
      <p:sp>
        <p:nvSpPr>
          <p:cNvPr id="3" name="Content Placeholder 2">
            <a:extLst>
              <a:ext uri="{FF2B5EF4-FFF2-40B4-BE49-F238E27FC236}">
                <a16:creationId xmlns="" xmlns:a16="http://schemas.microsoft.com/office/drawing/2014/main" id="{A94E1DDE-0704-490D-B74D-926ECDB2F293}"/>
              </a:ext>
            </a:extLst>
          </p:cNvPr>
          <p:cNvSpPr>
            <a:spLocks noGrp="1"/>
          </p:cNvSpPr>
          <p:nvPr>
            <p:ph idx="1"/>
          </p:nvPr>
        </p:nvSpPr>
        <p:spPr/>
        <p:txBody>
          <a:bodyPr>
            <a:normAutofit fontScale="70000" lnSpcReduction="20000"/>
          </a:bodyPr>
          <a:lstStyle/>
          <a:p>
            <a:pPr marL="0" indent="0">
              <a:buNone/>
            </a:pPr>
            <a:r>
              <a:rPr lang="en-US" dirty="0"/>
              <a:t>Wisconsin developed a comprehensive </a:t>
            </a:r>
            <a:r>
              <a:rPr lang="en-US" u="sng" dirty="0">
                <a:hlinkClick r:id="rId2"/>
              </a:rPr>
              <a:t>digital learning plan</a:t>
            </a:r>
            <a:r>
              <a:rPr lang="en-US" dirty="0"/>
              <a:t> for PK-12. Wisconsin adopted the Future Ready Framework as a way to organize key priorities and planning tools for districts. The Future Ready vision focuses on equitable, personalized, applied, and engaged digital learning for all students. The state encourages districts to consider the following areas when implementing their vision: instruction, learning and assessment; empowering, innovative leadership; technology &amp; hardware; professional learning and building capacity; and data and privacy. </a:t>
            </a:r>
          </a:p>
          <a:p>
            <a:endParaRPr lang="en-US" dirty="0"/>
          </a:p>
        </p:txBody>
      </p:sp>
    </p:spTree>
    <p:extLst>
      <p:ext uri="{BB962C8B-B14F-4D97-AF65-F5344CB8AC3E}">
        <p14:creationId xmlns:p14="http://schemas.microsoft.com/office/powerpoint/2010/main" val="557749312"/>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D069EA-21B8-450A-BDA4-C82A8051626C}"/>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 xmlns:a16="http://schemas.microsoft.com/office/drawing/2014/main" id="{6EE622AE-CCBC-454A-90BB-D78FBF043BDD}"/>
              </a:ext>
            </a:extLst>
          </p:cNvPr>
          <p:cNvSpPr>
            <a:spLocks noGrp="1"/>
          </p:cNvSpPr>
          <p:nvPr>
            <p:ph idx="1"/>
          </p:nvPr>
        </p:nvSpPr>
        <p:spPr/>
        <p:txBody>
          <a:bodyPr>
            <a:normAutofit fontScale="92500"/>
          </a:bodyPr>
          <a:lstStyle/>
          <a:p>
            <a:pPr lvl="0"/>
            <a:r>
              <a:rPr lang="en-US" dirty="0"/>
              <a:t>Where is your state/district in the development of a digital learning plan?</a:t>
            </a:r>
          </a:p>
          <a:p>
            <a:pPr lvl="0"/>
            <a:r>
              <a:rPr lang="en-US" dirty="0"/>
              <a:t>Do you plan to develop a digital learning plan in the next 6 months? Next 12 months?</a:t>
            </a:r>
          </a:p>
          <a:p>
            <a:pPr lvl="0"/>
            <a:r>
              <a:rPr lang="en-US" dirty="0"/>
              <a:t>What factors hinder your planning process? Leadership? Staff time?</a:t>
            </a:r>
          </a:p>
          <a:p>
            <a:endParaRPr lang="en-US" dirty="0"/>
          </a:p>
        </p:txBody>
      </p:sp>
    </p:spTree>
    <p:extLst>
      <p:ext uri="{BB962C8B-B14F-4D97-AF65-F5344CB8AC3E}">
        <p14:creationId xmlns:p14="http://schemas.microsoft.com/office/powerpoint/2010/main" val="2323979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2E110C-B894-4318-989B-438E4CFF24E2}"/>
              </a:ext>
            </a:extLst>
          </p:cNvPr>
          <p:cNvSpPr>
            <a:spLocks noGrp="1"/>
          </p:cNvSpPr>
          <p:nvPr>
            <p:ph type="title"/>
          </p:nvPr>
        </p:nvSpPr>
        <p:spPr/>
        <p:txBody>
          <a:bodyPr>
            <a:normAutofit/>
          </a:bodyPr>
          <a:lstStyle/>
          <a:p>
            <a:r>
              <a:rPr lang="en-US" dirty="0"/>
              <a:t>North Carolina Digital Learning Plan</a:t>
            </a:r>
          </a:p>
        </p:txBody>
      </p:sp>
      <p:pic>
        <p:nvPicPr>
          <p:cNvPr id="5" name="ioNGZCXxsv8">
            <a:hlinkClick r:id="" action="ppaction://media"/>
            <a:extLst>
              <a:ext uri="{FF2B5EF4-FFF2-40B4-BE49-F238E27FC236}">
                <a16:creationId xmlns="" xmlns:a16="http://schemas.microsoft.com/office/drawing/2014/main" id="{E1136A10-85B9-46E0-9CAC-A2E1289C8943}"/>
              </a:ext>
            </a:extLst>
          </p:cNvPr>
          <p:cNvPicPr>
            <a:picLocks noGrp="1" noRot="1" noChangeAspect="1"/>
          </p:cNvPicPr>
          <p:nvPr>
            <p:ph idx="1"/>
            <a:videoFile r:link="rId1"/>
          </p:nvPr>
        </p:nvPicPr>
        <p:blipFill>
          <a:blip r:embed="rId4"/>
          <a:stretch>
            <a:fillRect/>
          </a:stretch>
        </p:blipFill>
        <p:spPr>
          <a:xfrm>
            <a:off x="2540000" y="1328577"/>
            <a:ext cx="4064000" cy="3048000"/>
          </a:xfrm>
          <a:prstGeom prst="rect">
            <a:avLst/>
          </a:prstGeom>
        </p:spPr>
      </p:pic>
    </p:spTree>
    <p:extLst>
      <p:ext uri="{BB962C8B-B14F-4D97-AF65-F5344CB8AC3E}">
        <p14:creationId xmlns:p14="http://schemas.microsoft.com/office/powerpoint/2010/main" val="690150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1AABF2-7588-4513-890F-0948118CF8BD}"/>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 xmlns:a16="http://schemas.microsoft.com/office/drawing/2014/main" id="{938907BF-7FE4-4017-AC54-2D0267BF3644}"/>
              </a:ext>
            </a:extLst>
          </p:cNvPr>
          <p:cNvSpPr>
            <a:spLocks noGrp="1"/>
          </p:cNvSpPr>
          <p:nvPr>
            <p:ph idx="1"/>
          </p:nvPr>
        </p:nvSpPr>
        <p:spPr/>
        <p:txBody>
          <a:bodyPr>
            <a:normAutofit fontScale="62500" lnSpcReduction="20000"/>
          </a:bodyPr>
          <a:lstStyle/>
          <a:p>
            <a:pPr lvl="0"/>
            <a:r>
              <a:rPr lang="en-US" dirty="0"/>
              <a:t>Share one element of their plan that your state/district can easily adopt.</a:t>
            </a:r>
          </a:p>
          <a:p>
            <a:pPr lvl="0"/>
            <a:r>
              <a:rPr lang="en-US" dirty="0"/>
              <a:t>How are you considering equity issues across your state/district?</a:t>
            </a:r>
          </a:p>
          <a:p>
            <a:pPr lvl="0"/>
            <a:r>
              <a:rPr lang="en-US" dirty="0"/>
              <a:t>Does your state/district show leadership in moving towards learning in the digital age?</a:t>
            </a:r>
          </a:p>
          <a:p>
            <a:pPr lvl="0"/>
            <a:r>
              <a:rPr lang="en-US" dirty="0"/>
              <a:t>What funding options are you considering?</a:t>
            </a:r>
          </a:p>
          <a:p>
            <a:pPr lvl="0"/>
            <a:r>
              <a:rPr lang="en-US" dirty="0"/>
              <a:t>Is your state/district considering competency-based education?</a:t>
            </a:r>
          </a:p>
          <a:p>
            <a:pPr lvl="0"/>
            <a:r>
              <a:rPr lang="en-US" dirty="0"/>
              <a:t>How are you addressing personalized learning in your state/district?</a:t>
            </a:r>
          </a:p>
          <a:p>
            <a:endParaRPr lang="en-US" dirty="0"/>
          </a:p>
        </p:txBody>
      </p:sp>
    </p:spTree>
    <p:extLst>
      <p:ext uri="{BB962C8B-B14F-4D97-AF65-F5344CB8AC3E}">
        <p14:creationId xmlns:p14="http://schemas.microsoft.com/office/powerpoint/2010/main" val="341968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6A8918-7CEC-4ACA-AE7A-6A32F9174C60}"/>
              </a:ext>
            </a:extLst>
          </p:cNvPr>
          <p:cNvSpPr>
            <a:spLocks noGrp="1"/>
          </p:cNvSpPr>
          <p:nvPr>
            <p:ph type="title"/>
          </p:nvPr>
        </p:nvSpPr>
        <p:spPr/>
        <p:txBody>
          <a:bodyPr/>
          <a:lstStyle/>
          <a:p>
            <a:r>
              <a:rPr lang="en-US" dirty="0"/>
              <a:t>Brainstorming Rate It Activity</a:t>
            </a:r>
          </a:p>
        </p:txBody>
      </p:sp>
      <p:pic>
        <p:nvPicPr>
          <p:cNvPr id="7" name="Content Placeholder 6">
            <a:extLst>
              <a:ext uri="{FF2B5EF4-FFF2-40B4-BE49-F238E27FC236}">
                <a16:creationId xmlns="" xmlns:a16="http://schemas.microsoft.com/office/drawing/2014/main" id="{57F475C3-943A-4AC6-8093-8B6151A40F70}"/>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822960" y="1975326"/>
            <a:ext cx="1828800" cy="1828800"/>
          </a:xfrm>
        </p:spPr>
      </p:pic>
      <p:sp>
        <p:nvSpPr>
          <p:cNvPr id="5" name="Content Placeholder 4">
            <a:extLst>
              <a:ext uri="{FF2B5EF4-FFF2-40B4-BE49-F238E27FC236}">
                <a16:creationId xmlns="" xmlns:a16="http://schemas.microsoft.com/office/drawing/2014/main" id="{D31F9561-BD74-4CF0-8A70-75ADDA5002E1}"/>
              </a:ext>
            </a:extLst>
          </p:cNvPr>
          <p:cNvSpPr>
            <a:spLocks noGrp="1"/>
          </p:cNvSpPr>
          <p:nvPr>
            <p:ph sz="half" idx="2"/>
          </p:nvPr>
        </p:nvSpPr>
        <p:spPr>
          <a:xfrm>
            <a:off x="2880360" y="1245552"/>
            <a:ext cx="5806440" cy="3543424"/>
          </a:xfrm>
        </p:spPr>
        <p:txBody>
          <a:bodyPr>
            <a:normAutofit fontScale="62500" lnSpcReduction="20000"/>
          </a:bodyPr>
          <a:lstStyle/>
          <a:p>
            <a:pPr marL="0" indent="0">
              <a:buNone/>
            </a:pPr>
            <a:r>
              <a:rPr lang="en-US" dirty="0"/>
              <a:t>On a scale of 1-10, with 10 as the best (we have everything we need and the functionality we need), </a:t>
            </a:r>
            <a:r>
              <a:rPr lang="en-US" dirty="0" err="1"/>
              <a:t>rRate</a:t>
            </a:r>
            <a:r>
              <a:rPr lang="en-US" dirty="0"/>
              <a:t> your school/district/state on each of the following:</a:t>
            </a:r>
          </a:p>
          <a:p>
            <a:pPr lvl="0"/>
            <a:r>
              <a:rPr lang="en-US" dirty="0"/>
              <a:t>Bandwidth</a:t>
            </a:r>
          </a:p>
          <a:p>
            <a:pPr lvl="0"/>
            <a:r>
              <a:rPr lang="en-US" dirty="0"/>
              <a:t>Wireless access</a:t>
            </a:r>
          </a:p>
          <a:p>
            <a:pPr lvl="0"/>
            <a:r>
              <a:rPr lang="en-US" dirty="0"/>
              <a:t>Devices</a:t>
            </a:r>
          </a:p>
          <a:p>
            <a:pPr lvl="0"/>
            <a:r>
              <a:rPr lang="en-US" dirty="0"/>
              <a:t>Computers/laptops/tablets</a:t>
            </a:r>
          </a:p>
          <a:p>
            <a:pPr lvl="0"/>
            <a:r>
              <a:rPr lang="en-US" dirty="0"/>
              <a:t>Digital instructional materials</a:t>
            </a:r>
          </a:p>
          <a:p>
            <a:pPr lvl="0"/>
            <a:r>
              <a:rPr lang="en-US" dirty="0"/>
              <a:t>Virtual courses</a:t>
            </a:r>
          </a:p>
          <a:p>
            <a:pPr lvl="0"/>
            <a:r>
              <a:rPr lang="en-US" dirty="0"/>
              <a:t>Assessments</a:t>
            </a:r>
          </a:p>
          <a:p>
            <a:pPr lvl="0"/>
            <a:r>
              <a:rPr lang="en-US" dirty="0"/>
              <a:t>Content management system</a:t>
            </a:r>
          </a:p>
          <a:p>
            <a:pPr lvl="0"/>
            <a:r>
              <a:rPr lang="en-US" dirty="0"/>
              <a:t>Learning management system</a:t>
            </a:r>
          </a:p>
        </p:txBody>
      </p:sp>
    </p:spTree>
    <p:extLst>
      <p:ext uri="{BB962C8B-B14F-4D97-AF65-F5344CB8AC3E}">
        <p14:creationId xmlns:p14="http://schemas.microsoft.com/office/powerpoint/2010/main" val="2855753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567AC8-DF51-4E28-BC53-8FBB97A9FC90}"/>
              </a:ext>
            </a:extLst>
          </p:cNvPr>
          <p:cNvSpPr>
            <a:spLocks noGrp="1"/>
          </p:cNvSpPr>
          <p:nvPr>
            <p:ph type="title"/>
          </p:nvPr>
        </p:nvSpPr>
        <p:spPr/>
        <p:txBody>
          <a:bodyPr/>
          <a:lstStyle/>
          <a:p>
            <a:r>
              <a:rPr lang="en-US" dirty="0"/>
              <a:t>Exemplar Rapid Fire Presentations</a:t>
            </a:r>
          </a:p>
        </p:txBody>
      </p:sp>
      <p:sp>
        <p:nvSpPr>
          <p:cNvPr id="3" name="Content Placeholder 2">
            <a:extLst>
              <a:ext uri="{FF2B5EF4-FFF2-40B4-BE49-F238E27FC236}">
                <a16:creationId xmlns="" xmlns:a16="http://schemas.microsoft.com/office/drawing/2014/main" id="{F19AA171-A631-43EA-B84C-8F8E487607BC}"/>
              </a:ext>
            </a:extLst>
          </p:cNvPr>
          <p:cNvSpPr>
            <a:spLocks noGrp="1"/>
          </p:cNvSpPr>
          <p:nvPr>
            <p:ph sz="half" idx="1"/>
          </p:nvPr>
        </p:nvSpPr>
        <p:spPr>
          <a:xfrm>
            <a:off x="457200" y="1245552"/>
            <a:ext cx="3337560" cy="3448367"/>
          </a:xfrm>
        </p:spPr>
        <p:txBody>
          <a:bodyPr>
            <a:normAutofit fontScale="92500" lnSpcReduction="10000"/>
          </a:bodyPr>
          <a:lstStyle/>
          <a:p>
            <a:r>
              <a:rPr lang="en-US" dirty="0"/>
              <a:t>Add presenter name, district/school</a:t>
            </a:r>
          </a:p>
        </p:txBody>
      </p:sp>
      <p:sp>
        <p:nvSpPr>
          <p:cNvPr id="4" name="Content Placeholder 3">
            <a:extLst>
              <a:ext uri="{FF2B5EF4-FFF2-40B4-BE49-F238E27FC236}">
                <a16:creationId xmlns="" xmlns:a16="http://schemas.microsoft.com/office/drawing/2014/main" id="{22E013F5-9D06-4F81-8E86-9E90508F6918}"/>
              </a:ext>
            </a:extLst>
          </p:cNvPr>
          <p:cNvSpPr>
            <a:spLocks noGrp="1"/>
          </p:cNvSpPr>
          <p:nvPr>
            <p:ph sz="half" idx="2"/>
          </p:nvPr>
        </p:nvSpPr>
        <p:spPr>
          <a:xfrm>
            <a:off x="4274820" y="1245552"/>
            <a:ext cx="4411980" cy="3235008"/>
          </a:xfrm>
        </p:spPr>
        <p:txBody>
          <a:bodyPr>
            <a:normAutofit fontScale="92500" lnSpcReduction="10000"/>
          </a:bodyPr>
          <a:lstStyle/>
          <a:p>
            <a:pPr marL="0" indent="0">
              <a:buNone/>
            </a:pPr>
            <a:r>
              <a:rPr lang="en-US" b="1" dirty="0"/>
              <a:t>Discussion Questions</a:t>
            </a:r>
            <a:endParaRPr lang="en-US" dirty="0"/>
          </a:p>
          <a:p>
            <a:pPr lvl="0"/>
            <a:r>
              <a:rPr lang="en-US" dirty="0"/>
              <a:t>How is your school/district similar to the exemplar?</a:t>
            </a:r>
          </a:p>
          <a:p>
            <a:pPr lvl="0"/>
            <a:r>
              <a:rPr lang="en-US" dirty="0"/>
              <a:t>Are there practices shared that your school/district can implement right away? </a:t>
            </a:r>
          </a:p>
          <a:p>
            <a:pPr lvl="0"/>
            <a:r>
              <a:rPr lang="en-US" dirty="0"/>
              <a:t>What are some of your challenges?</a:t>
            </a:r>
          </a:p>
          <a:p>
            <a:endParaRPr lang="en-US" dirty="0"/>
          </a:p>
        </p:txBody>
      </p:sp>
    </p:spTree>
    <p:extLst>
      <p:ext uri="{BB962C8B-B14F-4D97-AF65-F5344CB8AC3E}">
        <p14:creationId xmlns:p14="http://schemas.microsoft.com/office/powerpoint/2010/main" val="256387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9980CF6F-0369-4B81-96A8-BB7E102EFFC8}"/>
              </a:ext>
            </a:extLst>
          </p:cNvPr>
          <p:cNvSpPr>
            <a:spLocks noGrp="1"/>
          </p:cNvSpPr>
          <p:nvPr>
            <p:ph type="title"/>
          </p:nvPr>
        </p:nvSpPr>
        <p:spPr/>
        <p:txBody>
          <a:bodyPr/>
          <a:lstStyle/>
          <a:p>
            <a:r>
              <a:rPr lang="en-US" dirty="0"/>
              <a:t>Exploring Digital Learning Plans</a:t>
            </a:r>
          </a:p>
        </p:txBody>
      </p:sp>
      <p:graphicFrame>
        <p:nvGraphicFramePr>
          <p:cNvPr id="8" name="Content Placeholder 7">
            <a:extLst>
              <a:ext uri="{FF2B5EF4-FFF2-40B4-BE49-F238E27FC236}">
                <a16:creationId xmlns="" xmlns:a16="http://schemas.microsoft.com/office/drawing/2014/main" id="{FD54C14E-B0A9-49E0-9B2D-3DD42D319518}"/>
              </a:ext>
            </a:extLst>
          </p:cNvPr>
          <p:cNvGraphicFramePr>
            <a:graphicFrameLocks noGrp="1"/>
          </p:cNvGraphicFramePr>
          <p:nvPr>
            <p:ph idx="1"/>
            <p:extLst>
              <p:ext uri="{D42A27DB-BD31-4B8C-83A1-F6EECF244321}">
                <p14:modId xmlns:p14="http://schemas.microsoft.com/office/powerpoint/2010/main" val="1531894622"/>
              </p:ext>
            </p:extLst>
          </p:nvPr>
        </p:nvGraphicFramePr>
        <p:xfrm>
          <a:off x="1193800" y="1357313"/>
          <a:ext cx="7493001" cy="3175172"/>
        </p:xfrm>
        <a:graphic>
          <a:graphicData uri="http://schemas.openxmlformats.org/drawingml/2006/table">
            <a:tbl>
              <a:tblPr firstRow="1" bandRow="1">
                <a:tableStyleId>{93296810-A885-4BE3-A3E7-6D5BEEA58F35}</a:tableStyleId>
              </a:tblPr>
              <a:tblGrid>
                <a:gridCol w="2596444">
                  <a:extLst>
                    <a:ext uri="{9D8B030D-6E8A-4147-A177-3AD203B41FA5}">
                      <a16:colId xmlns="" xmlns:a16="http://schemas.microsoft.com/office/drawing/2014/main" val="2753576434"/>
                    </a:ext>
                  </a:extLst>
                </a:gridCol>
                <a:gridCol w="1199445">
                  <a:extLst>
                    <a:ext uri="{9D8B030D-6E8A-4147-A177-3AD203B41FA5}">
                      <a16:colId xmlns="" xmlns:a16="http://schemas.microsoft.com/office/drawing/2014/main" val="3146579690"/>
                    </a:ext>
                  </a:extLst>
                </a:gridCol>
                <a:gridCol w="1326445">
                  <a:extLst>
                    <a:ext uri="{9D8B030D-6E8A-4147-A177-3AD203B41FA5}">
                      <a16:colId xmlns="" xmlns:a16="http://schemas.microsoft.com/office/drawing/2014/main" val="2962306508"/>
                    </a:ext>
                  </a:extLst>
                </a:gridCol>
                <a:gridCol w="1135944">
                  <a:extLst>
                    <a:ext uri="{9D8B030D-6E8A-4147-A177-3AD203B41FA5}">
                      <a16:colId xmlns="" xmlns:a16="http://schemas.microsoft.com/office/drawing/2014/main" val="3872118955"/>
                    </a:ext>
                  </a:extLst>
                </a:gridCol>
                <a:gridCol w="1234723">
                  <a:extLst>
                    <a:ext uri="{9D8B030D-6E8A-4147-A177-3AD203B41FA5}">
                      <a16:colId xmlns="" xmlns:a16="http://schemas.microsoft.com/office/drawing/2014/main" val="3108688381"/>
                    </a:ext>
                  </a:extLst>
                </a:gridCol>
              </a:tblGrid>
              <a:tr h="334221">
                <a:tc>
                  <a:txBody>
                    <a:bodyPr/>
                    <a:lstStyle/>
                    <a:p>
                      <a:pPr marL="0" marR="0">
                        <a:spcBef>
                          <a:spcPts val="0"/>
                        </a:spcBef>
                        <a:spcAft>
                          <a:spcPts val="800"/>
                        </a:spcAft>
                      </a:pPr>
                      <a:r>
                        <a:rPr lang="en-US" sz="1200" dirty="0">
                          <a:effectLst/>
                        </a:rPr>
                        <a:t>State Digital Learning Plans Components</a:t>
                      </a:r>
                      <a:endParaRPr lang="en-US" sz="1100" dirty="0">
                        <a:solidFill>
                          <a:srgbClr val="000000"/>
                        </a:solidFill>
                        <a:effectLst/>
                        <a:latin typeface="Arial" panose="020B0604020202020204" pitchFamily="34" charset="0"/>
                        <a:ea typeface="Arial" panose="020B0604020202020204" pitchFamily="34" charset="0"/>
                      </a:endParaRPr>
                    </a:p>
                  </a:txBody>
                  <a:tcPr marL="62442" marR="62442" marT="0" marB="0">
                    <a:solidFill>
                      <a:srgbClr val="00A79D"/>
                    </a:solidFill>
                  </a:tcPr>
                </a:tc>
                <a:tc>
                  <a:txBody>
                    <a:bodyPr/>
                    <a:lstStyle/>
                    <a:p>
                      <a:pPr marL="0" marR="0" algn="ctr">
                        <a:spcBef>
                          <a:spcPts val="0"/>
                        </a:spcBef>
                        <a:spcAft>
                          <a:spcPts val="800"/>
                        </a:spcAft>
                      </a:pPr>
                      <a:r>
                        <a:rPr lang="en-US" sz="1200" dirty="0">
                          <a:effectLst/>
                        </a:rPr>
                        <a:t>Indiana</a:t>
                      </a:r>
                      <a:endParaRPr lang="en-US" sz="1100" dirty="0">
                        <a:solidFill>
                          <a:srgbClr val="000000"/>
                        </a:solidFill>
                        <a:effectLst/>
                        <a:latin typeface="Arial" panose="020B0604020202020204" pitchFamily="34" charset="0"/>
                        <a:ea typeface="Arial" panose="020B0604020202020204" pitchFamily="34" charset="0"/>
                      </a:endParaRPr>
                    </a:p>
                  </a:txBody>
                  <a:tcPr marL="62442" marR="62442" marT="0" marB="0">
                    <a:solidFill>
                      <a:srgbClr val="00A79D"/>
                    </a:solidFill>
                  </a:tcPr>
                </a:tc>
                <a:tc>
                  <a:txBody>
                    <a:bodyPr/>
                    <a:lstStyle/>
                    <a:p>
                      <a:pPr marL="0" marR="0" algn="ctr">
                        <a:spcBef>
                          <a:spcPts val="0"/>
                        </a:spcBef>
                        <a:spcAft>
                          <a:spcPts val="800"/>
                        </a:spcAft>
                      </a:pPr>
                      <a:r>
                        <a:rPr lang="en-US" sz="1200">
                          <a:effectLst/>
                        </a:rPr>
                        <a:t>North Carolina</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solidFill>
                      <a:srgbClr val="00A79D"/>
                    </a:solidFill>
                  </a:tcPr>
                </a:tc>
                <a:tc>
                  <a:txBody>
                    <a:bodyPr/>
                    <a:lstStyle/>
                    <a:p>
                      <a:pPr marL="0" marR="0" algn="ctr">
                        <a:spcBef>
                          <a:spcPts val="0"/>
                        </a:spcBef>
                        <a:spcAft>
                          <a:spcPts val="800"/>
                        </a:spcAft>
                      </a:pPr>
                      <a:r>
                        <a:rPr lang="en-US" sz="1200">
                          <a:effectLst/>
                        </a:rPr>
                        <a:t>Utah</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solidFill>
                      <a:srgbClr val="00A79D"/>
                    </a:solidFill>
                  </a:tcPr>
                </a:tc>
                <a:tc>
                  <a:txBody>
                    <a:bodyPr/>
                    <a:lstStyle/>
                    <a:p>
                      <a:pPr marL="0" marR="0" algn="ctr">
                        <a:spcBef>
                          <a:spcPts val="0"/>
                        </a:spcBef>
                        <a:spcAft>
                          <a:spcPts val="800"/>
                        </a:spcAft>
                      </a:pPr>
                      <a:r>
                        <a:rPr lang="en-US" sz="1200" dirty="0">
                          <a:effectLst/>
                        </a:rPr>
                        <a:t>Wisconsin</a:t>
                      </a:r>
                      <a:endParaRPr lang="en-US" sz="1100" dirty="0">
                        <a:solidFill>
                          <a:srgbClr val="000000"/>
                        </a:solidFill>
                        <a:effectLst/>
                        <a:latin typeface="Arial" panose="020B0604020202020204" pitchFamily="34" charset="0"/>
                        <a:ea typeface="Arial" panose="020B0604020202020204" pitchFamily="34" charset="0"/>
                      </a:endParaRPr>
                    </a:p>
                  </a:txBody>
                  <a:tcPr marL="62442" marR="62442" marT="0" marB="0">
                    <a:solidFill>
                      <a:srgbClr val="00A79D"/>
                    </a:solidFill>
                  </a:tcPr>
                </a:tc>
                <a:extLst>
                  <a:ext uri="{0D108BD9-81ED-4DB2-BD59-A6C34878D82A}">
                    <a16:rowId xmlns="" xmlns:a16="http://schemas.microsoft.com/office/drawing/2014/main" val="3918068462"/>
                  </a:ext>
                </a:extLst>
              </a:tr>
              <a:tr h="182894">
                <a:tc>
                  <a:txBody>
                    <a:bodyPr/>
                    <a:lstStyle/>
                    <a:p>
                      <a:pPr marL="0" marR="0">
                        <a:spcBef>
                          <a:spcPts val="0"/>
                        </a:spcBef>
                        <a:spcAft>
                          <a:spcPts val="800"/>
                        </a:spcAft>
                      </a:pPr>
                      <a:r>
                        <a:rPr lang="en-US" sz="1200">
                          <a:effectLst/>
                        </a:rPr>
                        <a:t>Infrastructure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extLst>
                  <a:ext uri="{0D108BD9-81ED-4DB2-BD59-A6C34878D82A}">
                    <a16:rowId xmlns="" xmlns:a16="http://schemas.microsoft.com/office/drawing/2014/main" val="4158528348"/>
                  </a:ext>
                </a:extLst>
              </a:tr>
              <a:tr h="182894">
                <a:tc>
                  <a:txBody>
                    <a:bodyPr/>
                    <a:lstStyle/>
                    <a:p>
                      <a:pPr marL="0" marR="0">
                        <a:spcBef>
                          <a:spcPts val="0"/>
                        </a:spcBef>
                        <a:spcAft>
                          <a:spcPts val="800"/>
                        </a:spcAft>
                      </a:pPr>
                      <a:r>
                        <a:rPr lang="en-US" sz="1200">
                          <a:effectLst/>
                        </a:rPr>
                        <a:t>Devices</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dirty="0">
                          <a:effectLst/>
                        </a:rPr>
                        <a:t> </a:t>
                      </a:r>
                      <a:endParaRPr lang="en-US" sz="11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dirty="0">
                          <a:effectLst/>
                        </a:rPr>
                        <a:t> </a:t>
                      </a:r>
                      <a:endParaRPr lang="en-US" sz="11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extLst>
                  <a:ext uri="{0D108BD9-81ED-4DB2-BD59-A6C34878D82A}">
                    <a16:rowId xmlns="" xmlns:a16="http://schemas.microsoft.com/office/drawing/2014/main" val="588246084"/>
                  </a:ext>
                </a:extLst>
              </a:tr>
              <a:tr h="182894">
                <a:tc>
                  <a:txBody>
                    <a:bodyPr/>
                    <a:lstStyle/>
                    <a:p>
                      <a:pPr marL="0" marR="0">
                        <a:spcBef>
                          <a:spcPts val="0"/>
                        </a:spcBef>
                        <a:spcAft>
                          <a:spcPts val="800"/>
                        </a:spcAft>
                      </a:pPr>
                      <a:r>
                        <a:rPr lang="en-US" sz="1200">
                          <a:effectLst/>
                        </a:rPr>
                        <a:t>Technology &amp; Hardware</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lgn="ctr">
                        <a:spcBef>
                          <a:spcPts val="0"/>
                        </a:spcBef>
                        <a:spcAft>
                          <a:spcPts val="800"/>
                        </a:spcAft>
                      </a:pPr>
                      <a:r>
                        <a:rPr lang="en-US" sz="1200" dirty="0">
                          <a:effectLst/>
                        </a:rPr>
                        <a:t> </a:t>
                      </a:r>
                      <a:endParaRPr lang="en-US" sz="1100" dirty="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dirty="0">
                          <a:effectLst/>
                        </a:rPr>
                        <a:t> </a:t>
                      </a:r>
                      <a:endParaRPr lang="en-US" sz="11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extLst>
                  <a:ext uri="{0D108BD9-81ED-4DB2-BD59-A6C34878D82A}">
                    <a16:rowId xmlns="" xmlns:a16="http://schemas.microsoft.com/office/drawing/2014/main" val="3166396193"/>
                  </a:ext>
                </a:extLst>
              </a:tr>
              <a:tr h="182894">
                <a:tc>
                  <a:txBody>
                    <a:bodyPr/>
                    <a:lstStyle/>
                    <a:p>
                      <a:pPr marL="0" marR="0">
                        <a:spcBef>
                          <a:spcPts val="0"/>
                        </a:spcBef>
                        <a:spcAft>
                          <a:spcPts val="800"/>
                        </a:spcAft>
                      </a:pPr>
                      <a:r>
                        <a:rPr lang="en-US" sz="1200">
                          <a:effectLst/>
                        </a:rPr>
                        <a:t>Platforms</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0" marR="0" algn="ctr">
                        <a:spcBef>
                          <a:spcPts val="0"/>
                        </a:spcBef>
                        <a:spcAft>
                          <a:spcPts val="800"/>
                        </a:spcAft>
                      </a:pPr>
                      <a:r>
                        <a:rPr lang="en-US" sz="1200" dirty="0">
                          <a:effectLst/>
                        </a:rPr>
                        <a:t> </a:t>
                      </a:r>
                      <a:endParaRPr lang="en-US" sz="1100" dirty="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lgn="ctr">
                        <a:spcBef>
                          <a:spcPts val="0"/>
                        </a:spcBef>
                        <a:spcAft>
                          <a:spcPts val="800"/>
                        </a:spcAft>
                      </a:pPr>
                      <a:r>
                        <a:rPr lang="en-US" sz="1200" dirty="0">
                          <a:effectLst/>
                        </a:rPr>
                        <a:t> </a:t>
                      </a:r>
                      <a:endParaRPr lang="en-US" sz="1100" dirty="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extLst>
                  <a:ext uri="{0D108BD9-81ED-4DB2-BD59-A6C34878D82A}">
                    <a16:rowId xmlns="" xmlns:a16="http://schemas.microsoft.com/office/drawing/2014/main" val="963681844"/>
                  </a:ext>
                </a:extLst>
              </a:tr>
              <a:tr h="182894">
                <a:tc>
                  <a:txBody>
                    <a:bodyPr/>
                    <a:lstStyle/>
                    <a:p>
                      <a:pPr marL="0" marR="0">
                        <a:spcBef>
                          <a:spcPts val="0"/>
                        </a:spcBef>
                        <a:spcAft>
                          <a:spcPts val="800"/>
                        </a:spcAft>
                      </a:pPr>
                      <a:r>
                        <a:rPr lang="en-US" sz="1200">
                          <a:effectLst/>
                        </a:rPr>
                        <a:t>1:1</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lgn="ctr">
                        <a:spcBef>
                          <a:spcPts val="0"/>
                        </a:spcBef>
                        <a:spcAft>
                          <a:spcPts val="800"/>
                        </a:spcAft>
                      </a:pPr>
                      <a:r>
                        <a:rPr lang="en-US" sz="1200" dirty="0">
                          <a:effectLst/>
                        </a:rPr>
                        <a:t> </a:t>
                      </a:r>
                      <a:endParaRPr lang="en-US" sz="1100" dirty="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extLst>
                  <a:ext uri="{0D108BD9-81ED-4DB2-BD59-A6C34878D82A}">
                    <a16:rowId xmlns="" xmlns:a16="http://schemas.microsoft.com/office/drawing/2014/main" val="4050770986"/>
                  </a:ext>
                </a:extLst>
              </a:tr>
              <a:tr h="182894">
                <a:tc>
                  <a:txBody>
                    <a:bodyPr/>
                    <a:lstStyle/>
                    <a:p>
                      <a:pPr marL="0" marR="0">
                        <a:spcBef>
                          <a:spcPts val="0"/>
                        </a:spcBef>
                        <a:spcAft>
                          <a:spcPts val="800"/>
                        </a:spcAft>
                      </a:pPr>
                      <a:r>
                        <a:rPr lang="en-US" sz="1200">
                          <a:effectLst/>
                        </a:rPr>
                        <a:t>Funding</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dirty="0">
                          <a:effectLst/>
                        </a:rPr>
                        <a:t> </a:t>
                      </a:r>
                      <a:endParaRPr lang="en-US" sz="11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extLst>
                  <a:ext uri="{0D108BD9-81ED-4DB2-BD59-A6C34878D82A}">
                    <a16:rowId xmlns="" xmlns:a16="http://schemas.microsoft.com/office/drawing/2014/main" val="2679893912"/>
                  </a:ext>
                </a:extLst>
              </a:tr>
              <a:tr h="211661">
                <a:tc>
                  <a:txBody>
                    <a:bodyPr/>
                    <a:lstStyle/>
                    <a:p>
                      <a:pPr marL="0" marR="0">
                        <a:spcBef>
                          <a:spcPts val="0"/>
                        </a:spcBef>
                        <a:spcAft>
                          <a:spcPts val="800"/>
                        </a:spcAft>
                      </a:pPr>
                      <a:r>
                        <a:rPr lang="en-US" sz="1200" dirty="0">
                          <a:effectLst/>
                        </a:rPr>
                        <a:t>Human Capacity/Professional Learning</a:t>
                      </a:r>
                      <a:endParaRPr lang="en-US" sz="1100" dirty="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dirty="0">
                          <a:effectLst/>
                        </a:rPr>
                        <a:t> </a:t>
                      </a:r>
                      <a:endParaRPr lang="en-US" sz="11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dirty="0">
                          <a:effectLst/>
                        </a:rPr>
                        <a:t> </a:t>
                      </a:r>
                      <a:endParaRPr lang="en-US" sz="11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extLst>
                  <a:ext uri="{0D108BD9-81ED-4DB2-BD59-A6C34878D82A}">
                    <a16:rowId xmlns="" xmlns:a16="http://schemas.microsoft.com/office/drawing/2014/main" val="1763517921"/>
                  </a:ext>
                </a:extLst>
              </a:tr>
              <a:tr h="220129">
                <a:tc>
                  <a:txBody>
                    <a:bodyPr/>
                    <a:lstStyle/>
                    <a:p>
                      <a:pPr marL="0" marR="0">
                        <a:spcBef>
                          <a:spcPts val="0"/>
                        </a:spcBef>
                        <a:spcAft>
                          <a:spcPts val="800"/>
                        </a:spcAft>
                      </a:pPr>
                      <a:r>
                        <a:rPr lang="en-US" sz="1200" dirty="0">
                          <a:effectLst/>
                        </a:rPr>
                        <a:t>Content, Instruction, Assessment</a:t>
                      </a:r>
                      <a:endParaRPr lang="en-US" sz="1100" dirty="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lgn="ctr">
                        <a:spcBef>
                          <a:spcPts val="0"/>
                        </a:spcBef>
                        <a:spcAft>
                          <a:spcPts val="800"/>
                        </a:spcAft>
                      </a:pPr>
                      <a:endParaRPr lang="en-US" sz="1100" dirty="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dirty="0">
                          <a:effectLst/>
                        </a:rPr>
                        <a:t> </a:t>
                      </a:r>
                      <a:endParaRPr lang="en-US" sz="11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dirty="0">
                          <a:effectLst/>
                        </a:rPr>
                        <a:t> </a:t>
                      </a:r>
                      <a:endParaRPr lang="en-US" sz="11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dirty="0">
                          <a:effectLst/>
                        </a:rPr>
                        <a:t> </a:t>
                      </a:r>
                      <a:endParaRPr lang="en-US" sz="11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extLst>
                  <a:ext uri="{0D108BD9-81ED-4DB2-BD59-A6C34878D82A}">
                    <a16:rowId xmlns="" xmlns:a16="http://schemas.microsoft.com/office/drawing/2014/main" val="4033643992"/>
                  </a:ext>
                </a:extLst>
              </a:tr>
              <a:tr h="182894">
                <a:tc>
                  <a:txBody>
                    <a:bodyPr/>
                    <a:lstStyle/>
                    <a:p>
                      <a:pPr marL="0" marR="0">
                        <a:spcBef>
                          <a:spcPts val="0"/>
                        </a:spcBef>
                        <a:spcAft>
                          <a:spcPts val="800"/>
                        </a:spcAft>
                      </a:pPr>
                      <a:r>
                        <a:rPr lang="en-US" sz="1200">
                          <a:effectLst/>
                        </a:rPr>
                        <a:t>Virtual Courses</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45720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extLst>
                  <a:ext uri="{0D108BD9-81ED-4DB2-BD59-A6C34878D82A}">
                    <a16:rowId xmlns="" xmlns:a16="http://schemas.microsoft.com/office/drawing/2014/main" val="2049910661"/>
                  </a:ext>
                </a:extLst>
              </a:tr>
              <a:tr h="182894">
                <a:tc>
                  <a:txBody>
                    <a:bodyPr/>
                    <a:lstStyle/>
                    <a:p>
                      <a:pPr marL="0" marR="0">
                        <a:spcBef>
                          <a:spcPts val="0"/>
                        </a:spcBef>
                        <a:spcAft>
                          <a:spcPts val="800"/>
                        </a:spcAft>
                      </a:pPr>
                      <a:r>
                        <a:rPr lang="en-US" sz="1200">
                          <a:effectLst/>
                        </a:rPr>
                        <a:t>Local innovations</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extLst>
                  <a:ext uri="{0D108BD9-81ED-4DB2-BD59-A6C34878D82A}">
                    <a16:rowId xmlns="" xmlns:a16="http://schemas.microsoft.com/office/drawing/2014/main" val="730187248"/>
                  </a:ext>
                </a:extLst>
              </a:tr>
              <a:tr h="182894">
                <a:tc>
                  <a:txBody>
                    <a:bodyPr/>
                    <a:lstStyle/>
                    <a:p>
                      <a:pPr marL="0" marR="0">
                        <a:spcBef>
                          <a:spcPts val="0"/>
                        </a:spcBef>
                        <a:spcAft>
                          <a:spcPts val="800"/>
                        </a:spcAft>
                      </a:pPr>
                      <a:r>
                        <a:rPr lang="en-US" sz="1200">
                          <a:effectLst/>
                        </a:rPr>
                        <a:t>Regional/state support</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extLst>
                  <a:ext uri="{0D108BD9-81ED-4DB2-BD59-A6C34878D82A}">
                    <a16:rowId xmlns="" xmlns:a16="http://schemas.microsoft.com/office/drawing/2014/main" val="3173792164"/>
                  </a:ext>
                </a:extLst>
              </a:tr>
              <a:tr h="182894">
                <a:tc>
                  <a:txBody>
                    <a:bodyPr/>
                    <a:lstStyle/>
                    <a:p>
                      <a:pPr marL="0" marR="0">
                        <a:spcBef>
                          <a:spcPts val="0"/>
                        </a:spcBef>
                        <a:spcAft>
                          <a:spcPts val="800"/>
                        </a:spcAft>
                      </a:pPr>
                      <a:r>
                        <a:rPr lang="en-US" sz="1200">
                          <a:effectLst/>
                        </a:rPr>
                        <a:t>Communication</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45720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extLst>
                  <a:ext uri="{0D108BD9-81ED-4DB2-BD59-A6C34878D82A}">
                    <a16:rowId xmlns="" xmlns:a16="http://schemas.microsoft.com/office/drawing/2014/main" val="3484428662"/>
                  </a:ext>
                </a:extLst>
              </a:tr>
              <a:tr h="182894">
                <a:tc>
                  <a:txBody>
                    <a:bodyPr/>
                    <a:lstStyle/>
                    <a:p>
                      <a:pPr marL="0" marR="0">
                        <a:spcBef>
                          <a:spcPts val="0"/>
                        </a:spcBef>
                        <a:spcAft>
                          <a:spcPts val="800"/>
                        </a:spcAft>
                      </a:pPr>
                      <a:r>
                        <a:rPr lang="en-US" sz="1200">
                          <a:effectLst/>
                        </a:rPr>
                        <a:t>Procurement</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extLst>
                  <a:ext uri="{0D108BD9-81ED-4DB2-BD59-A6C34878D82A}">
                    <a16:rowId xmlns="" xmlns:a16="http://schemas.microsoft.com/office/drawing/2014/main" val="1874839645"/>
                  </a:ext>
                </a:extLst>
              </a:tr>
              <a:tr h="182894">
                <a:tc>
                  <a:txBody>
                    <a:bodyPr/>
                    <a:lstStyle/>
                    <a:p>
                      <a:pPr marL="0" marR="0">
                        <a:spcBef>
                          <a:spcPts val="0"/>
                        </a:spcBef>
                        <a:spcAft>
                          <a:spcPts val="800"/>
                        </a:spcAft>
                      </a:pPr>
                      <a:r>
                        <a:rPr lang="en-US" sz="1200">
                          <a:effectLst/>
                        </a:rPr>
                        <a:t>Empowering Leadership</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45720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extLst>
                  <a:ext uri="{0D108BD9-81ED-4DB2-BD59-A6C34878D82A}">
                    <a16:rowId xmlns="" xmlns:a16="http://schemas.microsoft.com/office/drawing/2014/main" val="203982829"/>
                  </a:ext>
                </a:extLst>
              </a:tr>
              <a:tr h="182894">
                <a:tc>
                  <a:txBody>
                    <a:bodyPr/>
                    <a:lstStyle/>
                    <a:p>
                      <a:pPr marL="0" marR="0">
                        <a:spcBef>
                          <a:spcPts val="0"/>
                        </a:spcBef>
                        <a:spcAft>
                          <a:spcPts val="800"/>
                        </a:spcAft>
                      </a:pPr>
                      <a:r>
                        <a:rPr lang="en-US" sz="1200">
                          <a:effectLst/>
                        </a:rPr>
                        <a:t>Data and Privacy</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lgn="ctr">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0" marR="0">
                        <a:spcBef>
                          <a:spcPts val="0"/>
                        </a:spcBef>
                        <a:spcAft>
                          <a:spcPts val="800"/>
                        </a:spcAft>
                      </a:pPr>
                      <a:r>
                        <a:rPr lang="en-US" sz="1200">
                          <a:effectLst/>
                        </a:rPr>
                        <a:t> </a:t>
                      </a:r>
                      <a:endParaRPr lang="en-US" sz="1100">
                        <a:solidFill>
                          <a:srgbClr val="000000"/>
                        </a:solidFill>
                        <a:effectLst/>
                        <a:latin typeface="Arial" panose="020B0604020202020204" pitchFamily="34" charset="0"/>
                        <a:ea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a:effectLst/>
                        </a:rPr>
                        <a:t> </a:t>
                      </a:r>
                      <a:endParaRPr lang="en-US" sz="110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tc>
                  <a:txBody>
                    <a:bodyPr/>
                    <a:lstStyle/>
                    <a:p>
                      <a:pPr marL="342900" lvl="0" indent="-342900" algn="ctr">
                        <a:buFont typeface="Arial" panose="020B0604020202020204" pitchFamily="34" charset="0"/>
                        <a:buChar char="✓"/>
                      </a:pPr>
                      <a:r>
                        <a:rPr lang="en-US" sz="1200" dirty="0">
                          <a:effectLst/>
                        </a:rPr>
                        <a:t> </a:t>
                      </a:r>
                      <a:endParaRPr lang="en-US" sz="11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2442" marR="62442" marT="0" marB="0"/>
                </a:tc>
                <a:extLst>
                  <a:ext uri="{0D108BD9-81ED-4DB2-BD59-A6C34878D82A}">
                    <a16:rowId xmlns="" xmlns:a16="http://schemas.microsoft.com/office/drawing/2014/main" val="18736143"/>
                  </a:ext>
                </a:extLst>
              </a:tr>
            </a:tbl>
          </a:graphicData>
        </a:graphic>
      </p:graphicFrame>
    </p:spTree>
    <p:extLst>
      <p:ext uri="{BB962C8B-B14F-4D97-AF65-F5344CB8AC3E}">
        <p14:creationId xmlns:p14="http://schemas.microsoft.com/office/powerpoint/2010/main" val="4042168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E9789752-261B-4E27-A605-90907C43E6F0}"/>
              </a:ext>
            </a:extLst>
          </p:cNvPr>
          <p:cNvSpPr>
            <a:spLocks noGrp="1"/>
          </p:cNvSpPr>
          <p:nvPr>
            <p:ph type="title"/>
          </p:nvPr>
        </p:nvSpPr>
        <p:spPr/>
        <p:txBody>
          <a:bodyPr/>
          <a:lstStyle/>
          <a:p>
            <a:r>
              <a:rPr lang="en-US" dirty="0"/>
              <a:t>Policies &amp; Initiatives</a:t>
            </a:r>
          </a:p>
        </p:txBody>
      </p:sp>
      <p:sp>
        <p:nvSpPr>
          <p:cNvPr id="6" name="Content Placeholder 5">
            <a:extLst>
              <a:ext uri="{FF2B5EF4-FFF2-40B4-BE49-F238E27FC236}">
                <a16:creationId xmlns="" xmlns:a16="http://schemas.microsoft.com/office/drawing/2014/main" id="{3B9425DE-2783-4705-90C3-2C324756B282}"/>
              </a:ext>
            </a:extLst>
          </p:cNvPr>
          <p:cNvSpPr>
            <a:spLocks noGrp="1"/>
          </p:cNvSpPr>
          <p:nvPr>
            <p:ph idx="1"/>
          </p:nvPr>
        </p:nvSpPr>
        <p:spPr/>
        <p:txBody>
          <a:bodyPr>
            <a:normAutofit fontScale="92500"/>
          </a:bodyPr>
          <a:lstStyle/>
          <a:p>
            <a:pPr lvl="0"/>
            <a:r>
              <a:rPr lang="en-US" dirty="0"/>
              <a:t>Are there local policies/practices that can be updated to support digital age learners?</a:t>
            </a:r>
          </a:p>
          <a:p>
            <a:pPr lvl="0"/>
            <a:r>
              <a:rPr lang="en-US" dirty="0"/>
              <a:t>What policies impact the development of a digital learning plan in your state/district?</a:t>
            </a:r>
          </a:p>
          <a:p>
            <a:pPr lvl="0"/>
            <a:r>
              <a:rPr lang="en-US" dirty="0"/>
              <a:t>Which stakeholders need to be involved in the conversations?</a:t>
            </a:r>
          </a:p>
          <a:p>
            <a:endParaRPr lang="en-US" dirty="0"/>
          </a:p>
        </p:txBody>
      </p:sp>
    </p:spTree>
    <p:extLst>
      <p:ext uri="{BB962C8B-B14F-4D97-AF65-F5344CB8AC3E}">
        <p14:creationId xmlns:p14="http://schemas.microsoft.com/office/powerpoint/2010/main" val="2267560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03C73E-C785-4CFE-B760-00175C83F4CC}"/>
              </a:ext>
            </a:extLst>
          </p:cNvPr>
          <p:cNvSpPr>
            <a:spLocks noGrp="1"/>
          </p:cNvSpPr>
          <p:nvPr>
            <p:ph type="title"/>
          </p:nvPr>
        </p:nvSpPr>
        <p:spPr/>
        <p:txBody>
          <a:bodyPr/>
          <a:lstStyle/>
          <a:p>
            <a:r>
              <a:rPr lang="en-US" dirty="0"/>
              <a:t>Reflection &amp; Wrap-Up</a:t>
            </a:r>
          </a:p>
        </p:txBody>
      </p:sp>
      <p:sp>
        <p:nvSpPr>
          <p:cNvPr id="7" name="Content Placeholder 6">
            <a:extLst>
              <a:ext uri="{FF2B5EF4-FFF2-40B4-BE49-F238E27FC236}">
                <a16:creationId xmlns="" xmlns:a16="http://schemas.microsoft.com/office/drawing/2014/main" id="{114A6345-CD35-4AFB-8A43-A233F50F7DA7}"/>
              </a:ext>
            </a:extLst>
          </p:cNvPr>
          <p:cNvSpPr>
            <a:spLocks noGrp="1"/>
          </p:cNvSpPr>
          <p:nvPr>
            <p:ph sz="half" idx="1"/>
          </p:nvPr>
        </p:nvSpPr>
        <p:spPr>
          <a:xfrm>
            <a:off x="457200" y="1245552"/>
            <a:ext cx="5699760" cy="3585528"/>
          </a:xfrm>
        </p:spPr>
        <p:txBody>
          <a:bodyPr>
            <a:normAutofit/>
          </a:bodyPr>
          <a:lstStyle/>
          <a:p>
            <a:pPr marL="0" indent="0">
              <a:buNone/>
            </a:pPr>
            <a:r>
              <a:rPr lang="en-US" dirty="0"/>
              <a:t>Where Are You in the Process?</a:t>
            </a:r>
          </a:p>
          <a:p>
            <a:r>
              <a:rPr lang="en-US" dirty="0"/>
              <a:t>Circle – You are still circling these ideas in your mind</a:t>
            </a:r>
          </a:p>
          <a:p>
            <a:r>
              <a:rPr lang="en-US" dirty="0"/>
              <a:t>Square – You understand the challenge</a:t>
            </a:r>
          </a:p>
          <a:p>
            <a:r>
              <a:rPr lang="en-US" dirty="0"/>
              <a:t>Triangle – You are ready to implement change</a:t>
            </a:r>
          </a:p>
          <a:p>
            <a:endParaRPr lang="en-US" dirty="0"/>
          </a:p>
          <a:p>
            <a:pPr marL="0" indent="0">
              <a:buNone/>
            </a:pPr>
            <a:endParaRPr lang="en-US" dirty="0"/>
          </a:p>
        </p:txBody>
      </p:sp>
      <p:pic>
        <p:nvPicPr>
          <p:cNvPr id="10" name="Content Placeholder 9">
            <a:extLst>
              <a:ext uri="{FF2B5EF4-FFF2-40B4-BE49-F238E27FC236}">
                <a16:creationId xmlns="" xmlns:a16="http://schemas.microsoft.com/office/drawing/2014/main" id="{85B00035-8185-45BF-A4F1-10B7E91AFA4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562887" y="1608043"/>
            <a:ext cx="1828800" cy="1828800"/>
          </a:xfrm>
        </p:spPr>
      </p:pic>
    </p:spTree>
    <p:extLst>
      <p:ext uri="{BB962C8B-B14F-4D97-AF65-F5344CB8AC3E}">
        <p14:creationId xmlns:p14="http://schemas.microsoft.com/office/powerpoint/2010/main" val="76963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a:t>
            </a:r>
          </a:p>
        </p:txBody>
      </p:sp>
      <p:sp>
        <p:nvSpPr>
          <p:cNvPr id="5" name="Content Placeholder 4">
            <a:extLst>
              <a:ext uri="{FF2B5EF4-FFF2-40B4-BE49-F238E27FC236}">
                <a16:creationId xmlns="" xmlns:a16="http://schemas.microsoft.com/office/drawing/2014/main" id="{DE288268-7480-435A-BAE7-F58AA5429F96}"/>
              </a:ext>
            </a:extLst>
          </p:cNvPr>
          <p:cNvSpPr>
            <a:spLocks noGrp="1"/>
          </p:cNvSpPr>
          <p:nvPr>
            <p:ph idx="1"/>
          </p:nvPr>
        </p:nvSpPr>
        <p:spPr/>
        <p:txBody>
          <a:bodyPr>
            <a:normAutofit/>
          </a:bodyPr>
          <a:lstStyle/>
          <a:p>
            <a:r>
              <a:rPr lang="en-US" dirty="0"/>
              <a:t>Think about what tools and resources you can use to:</a:t>
            </a:r>
          </a:p>
          <a:p>
            <a:pPr lvl="1"/>
            <a:r>
              <a:rPr lang="en-US" dirty="0"/>
              <a:t>Maintain relationships </a:t>
            </a:r>
          </a:p>
          <a:p>
            <a:pPr lvl="1"/>
            <a:r>
              <a:rPr lang="en-US" dirty="0"/>
              <a:t>Encourage collaboration</a:t>
            </a:r>
          </a:p>
          <a:p>
            <a:pPr lvl="1"/>
            <a:r>
              <a:rPr lang="en-US" dirty="0"/>
              <a:t>Identify opportunities for on-going professional learning and workshops.</a:t>
            </a:r>
          </a:p>
        </p:txBody>
      </p:sp>
    </p:spTree>
    <p:extLst>
      <p:ext uri="{BB962C8B-B14F-4D97-AF65-F5344CB8AC3E}">
        <p14:creationId xmlns:p14="http://schemas.microsoft.com/office/powerpoint/2010/main" val="65014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E181D5-C8B3-447C-AB52-8637456A8D49}"/>
              </a:ext>
            </a:extLst>
          </p:cNvPr>
          <p:cNvSpPr>
            <a:spLocks noGrp="1"/>
          </p:cNvSpPr>
          <p:nvPr>
            <p:ph type="title"/>
          </p:nvPr>
        </p:nvSpPr>
        <p:spPr/>
        <p:txBody>
          <a:bodyPr/>
          <a:lstStyle/>
          <a:p>
            <a:r>
              <a:rPr lang="en-US" dirty="0"/>
              <a:t>Session Overview</a:t>
            </a:r>
          </a:p>
        </p:txBody>
      </p:sp>
      <p:sp>
        <p:nvSpPr>
          <p:cNvPr id="3" name="Content Placeholder 2">
            <a:extLst>
              <a:ext uri="{FF2B5EF4-FFF2-40B4-BE49-F238E27FC236}">
                <a16:creationId xmlns="" xmlns:a16="http://schemas.microsoft.com/office/drawing/2014/main" id="{261806EE-9370-4191-8586-1AE771E35548}"/>
              </a:ext>
            </a:extLst>
          </p:cNvPr>
          <p:cNvSpPr>
            <a:spLocks noGrp="1"/>
          </p:cNvSpPr>
          <p:nvPr>
            <p:ph idx="1"/>
          </p:nvPr>
        </p:nvSpPr>
        <p:spPr/>
        <p:txBody>
          <a:bodyPr>
            <a:normAutofit fontScale="92500" lnSpcReduction="20000"/>
          </a:bodyPr>
          <a:lstStyle/>
          <a:p>
            <a:r>
              <a:rPr lang="en-US" dirty="0"/>
              <a:t>Welcome &amp; Introductions</a:t>
            </a:r>
          </a:p>
          <a:p>
            <a:r>
              <a:rPr lang="en-US" dirty="0"/>
              <a:t>Background</a:t>
            </a:r>
          </a:p>
          <a:p>
            <a:r>
              <a:rPr lang="en-US" dirty="0"/>
              <a:t>Brainstorming Activity</a:t>
            </a:r>
          </a:p>
          <a:p>
            <a:r>
              <a:rPr lang="en-US" dirty="0"/>
              <a:t>Exploring Digital Learning Plans &amp; Creating a Model Plan</a:t>
            </a:r>
          </a:p>
          <a:p>
            <a:r>
              <a:rPr lang="en-US" dirty="0"/>
              <a:t>Policies &amp; Initiatives</a:t>
            </a:r>
          </a:p>
          <a:p>
            <a:r>
              <a:rPr lang="en-US" dirty="0"/>
              <a:t>Reflection &amp; Wrap-Up</a:t>
            </a:r>
          </a:p>
        </p:txBody>
      </p:sp>
    </p:spTree>
    <p:extLst>
      <p:ext uri="{BB962C8B-B14F-4D97-AF65-F5344CB8AC3E}">
        <p14:creationId xmlns:p14="http://schemas.microsoft.com/office/powerpoint/2010/main" val="3184925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 xmlns:a16="http://schemas.microsoft.com/office/drawing/2014/main" id="{1184E95B-3488-4815-BA6E-A5AD4A0E1252}"/>
              </a:ext>
            </a:extLst>
          </p:cNvPr>
          <p:cNvSpPr>
            <a:spLocks noGrp="1"/>
          </p:cNvSpPr>
          <p:nvPr>
            <p:ph idx="1"/>
          </p:nvPr>
        </p:nvSpPr>
        <p:spPr/>
        <p:txBody>
          <a:bodyPr/>
          <a:lstStyle/>
          <a:p>
            <a:pPr marL="0" indent="0" algn="ctr">
              <a:buNone/>
            </a:pPr>
            <a:r>
              <a:rPr lang="en-US" dirty="0"/>
              <a:t>Learn more at: </a:t>
            </a:r>
          </a:p>
          <a:p>
            <a:pPr marL="0" indent="0" algn="ctr">
              <a:buNone/>
            </a:pPr>
            <a:r>
              <a:rPr lang="en-US" dirty="0"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the Workshop</a:t>
            </a:r>
          </a:p>
        </p:txBody>
      </p:sp>
      <p:sp>
        <p:nvSpPr>
          <p:cNvPr id="3" name="Content Placeholder 2"/>
          <p:cNvSpPr>
            <a:spLocks noGrp="1"/>
          </p:cNvSpPr>
          <p:nvPr>
            <p:ph idx="1"/>
          </p:nvPr>
        </p:nvSpPr>
        <p:spPr/>
        <p:txBody>
          <a:bodyPr/>
          <a:lstStyle/>
          <a:p>
            <a:pPr marL="0" indent="0">
              <a:buNone/>
            </a:pPr>
            <a:r>
              <a:rPr lang="en-US" dirty="0"/>
              <a:t>Learn more about state and district digital learning plans and the essential components of those plans.</a:t>
            </a:r>
          </a:p>
          <a:p>
            <a:pPr marL="0" indent="0">
              <a:buNone/>
            </a:pPr>
            <a:endParaRPr lang="en-US" dirty="0"/>
          </a:p>
        </p:txBody>
      </p:sp>
      <p:pic>
        <p:nvPicPr>
          <p:cNvPr id="6" name="Picture 5">
            <a:extLst>
              <a:ext uri="{FF2B5EF4-FFF2-40B4-BE49-F238E27FC236}">
                <a16:creationId xmlns="" xmlns:a16="http://schemas.microsoft.com/office/drawing/2014/main" id="{39595219-79D8-4E3F-87CD-7CD04DC593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6275" y="2723002"/>
            <a:ext cx="1828800" cy="1828800"/>
          </a:xfrm>
          <a:prstGeom prst="rect">
            <a:avLst/>
          </a:prstGeom>
        </p:spPr>
      </p:pic>
    </p:spTree>
    <p:extLst>
      <p:ext uri="{BB962C8B-B14F-4D97-AF65-F5344CB8AC3E}">
        <p14:creationId xmlns:p14="http://schemas.microsoft.com/office/powerpoint/2010/main" val="2433664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457200" y="1200151"/>
            <a:ext cx="8229600" cy="3534581"/>
          </a:xfrm>
        </p:spPr>
        <p:txBody>
          <a:bodyPr>
            <a:normAutofit fontScale="77500" lnSpcReduction="20000"/>
          </a:bodyPr>
          <a:lstStyle/>
          <a:p>
            <a:pPr lvl="0"/>
            <a:r>
              <a:rPr lang="en-US" dirty="0"/>
              <a:t>Hear from your colleagues on how technology supports their student learning goals.</a:t>
            </a:r>
          </a:p>
          <a:p>
            <a:pPr lvl="0"/>
            <a:r>
              <a:rPr lang="en-US" dirty="0"/>
              <a:t>Explore federal policy shifts around transforming learning in the digital age.</a:t>
            </a:r>
          </a:p>
          <a:p>
            <a:pPr lvl="0"/>
            <a:r>
              <a:rPr lang="en-US" dirty="0"/>
              <a:t>Examine exemplar digital learning plans and identify common components across the plans.</a:t>
            </a:r>
          </a:p>
          <a:p>
            <a:pPr lvl="0"/>
            <a:r>
              <a:rPr lang="en-US" dirty="0"/>
              <a:t>Create a digital learning plan that can be used as model in your state or district.</a:t>
            </a:r>
          </a:p>
          <a:p>
            <a:pPr lvl="0"/>
            <a:r>
              <a:rPr lang="en-US" dirty="0"/>
              <a:t>Develop and maintain relationships with other state leaders</a:t>
            </a:r>
          </a:p>
        </p:txBody>
      </p:sp>
    </p:spTree>
    <p:extLst>
      <p:ext uri="{BB962C8B-B14F-4D97-AF65-F5344CB8AC3E}">
        <p14:creationId xmlns:p14="http://schemas.microsoft.com/office/powerpoint/2010/main" val="206862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FD7298-9F56-4C7D-800E-29A7FCDB020E}"/>
              </a:ext>
            </a:extLst>
          </p:cNvPr>
          <p:cNvSpPr>
            <a:spLocks noGrp="1"/>
          </p:cNvSpPr>
          <p:nvPr>
            <p:ph type="title"/>
          </p:nvPr>
        </p:nvSpPr>
        <p:spPr/>
        <p:txBody>
          <a:bodyPr>
            <a:normAutofit/>
          </a:bodyPr>
          <a:lstStyle/>
          <a:p>
            <a:r>
              <a:rPr lang="en-US" dirty="0"/>
              <a:t>What is Important to You?</a:t>
            </a:r>
          </a:p>
        </p:txBody>
      </p:sp>
      <p:pic>
        <p:nvPicPr>
          <p:cNvPr id="5" name="Content Placeholder 4">
            <a:extLst>
              <a:ext uri="{FF2B5EF4-FFF2-40B4-BE49-F238E27FC236}">
                <a16:creationId xmlns="" xmlns:a16="http://schemas.microsoft.com/office/drawing/2014/main" id="{C2D8E8D4-FAE2-42D9-9FE9-975CF58805EE}"/>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08946" y="1840383"/>
            <a:ext cx="1828800" cy="1789764"/>
          </a:xfrm>
        </p:spPr>
      </p:pic>
      <p:sp>
        <p:nvSpPr>
          <p:cNvPr id="6" name="Content Placeholder 5">
            <a:extLst>
              <a:ext uri="{FF2B5EF4-FFF2-40B4-BE49-F238E27FC236}">
                <a16:creationId xmlns="" xmlns:a16="http://schemas.microsoft.com/office/drawing/2014/main" id="{298A9B94-6CC0-431C-83F4-D3BC4ED6F745}"/>
              </a:ext>
            </a:extLst>
          </p:cNvPr>
          <p:cNvSpPr>
            <a:spLocks noGrp="1"/>
          </p:cNvSpPr>
          <p:nvPr>
            <p:ph sz="half" idx="2"/>
          </p:nvPr>
        </p:nvSpPr>
        <p:spPr>
          <a:xfrm>
            <a:off x="2910840" y="1623060"/>
            <a:ext cx="5775960" cy="2674620"/>
          </a:xfrm>
        </p:spPr>
        <p:txBody>
          <a:bodyPr>
            <a:normAutofit fontScale="92500" lnSpcReduction="20000"/>
          </a:bodyPr>
          <a:lstStyle/>
          <a:p>
            <a:pPr marL="0" indent="0">
              <a:buNone/>
            </a:pPr>
            <a:r>
              <a:rPr lang="en-US" dirty="0"/>
              <a:t>What is Important to You?</a:t>
            </a:r>
          </a:p>
          <a:p>
            <a:r>
              <a:rPr lang="en-US" dirty="0"/>
              <a:t>Introduce yourself</a:t>
            </a:r>
          </a:p>
          <a:p>
            <a:r>
              <a:rPr lang="en-US" dirty="0"/>
              <a:t>Share one goal their school or district has for student learning</a:t>
            </a:r>
          </a:p>
          <a:p>
            <a:r>
              <a:rPr lang="en-US" dirty="0"/>
              <a:t>Share one way technology might support them in furthering that learning goal</a:t>
            </a:r>
          </a:p>
          <a:p>
            <a:pPr marL="0" indent="0">
              <a:buNone/>
            </a:pPr>
            <a:endParaRPr lang="en-US" dirty="0"/>
          </a:p>
        </p:txBody>
      </p:sp>
    </p:spTree>
    <p:extLst>
      <p:ext uri="{BB962C8B-B14F-4D97-AF65-F5344CB8AC3E}">
        <p14:creationId xmlns:p14="http://schemas.microsoft.com/office/powerpoint/2010/main" val="3352386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CAF4583-2757-4E64-AA42-72A9601299CE}"/>
              </a:ext>
            </a:extLst>
          </p:cNvPr>
          <p:cNvSpPr>
            <a:spLocks noGrp="1"/>
          </p:cNvSpPr>
          <p:nvPr>
            <p:ph type="title"/>
          </p:nvPr>
        </p:nvSpPr>
        <p:spPr/>
        <p:txBody>
          <a:bodyPr/>
          <a:lstStyle/>
          <a:p>
            <a:r>
              <a:rPr lang="en-US" dirty="0"/>
              <a:t>State Digital Learning Plans</a:t>
            </a:r>
          </a:p>
        </p:txBody>
      </p:sp>
      <p:sp>
        <p:nvSpPr>
          <p:cNvPr id="3" name="Content Placeholder 2">
            <a:extLst>
              <a:ext uri="{FF2B5EF4-FFF2-40B4-BE49-F238E27FC236}">
                <a16:creationId xmlns="" xmlns:a16="http://schemas.microsoft.com/office/drawing/2014/main" id="{BA1397BD-3F7E-4D05-8E87-8F0B93534278}"/>
              </a:ext>
            </a:extLst>
          </p:cNvPr>
          <p:cNvSpPr>
            <a:spLocks noGrp="1"/>
          </p:cNvSpPr>
          <p:nvPr>
            <p:ph idx="1"/>
          </p:nvPr>
        </p:nvSpPr>
        <p:spPr/>
        <p:txBody>
          <a:bodyPr>
            <a:normAutofit/>
          </a:bodyPr>
          <a:lstStyle/>
          <a:p>
            <a:pPr lvl="0"/>
            <a:r>
              <a:rPr lang="en-US" dirty="0"/>
              <a:t>Indiana</a:t>
            </a:r>
          </a:p>
          <a:p>
            <a:pPr lvl="0"/>
            <a:r>
              <a:rPr lang="en-US" dirty="0"/>
              <a:t>North Carolina</a:t>
            </a:r>
          </a:p>
          <a:p>
            <a:pPr lvl="0"/>
            <a:r>
              <a:rPr lang="en-US" dirty="0"/>
              <a:t>Utah</a:t>
            </a:r>
          </a:p>
          <a:p>
            <a:pPr lvl="0"/>
            <a:r>
              <a:rPr lang="en-US" dirty="0"/>
              <a:t>Wisconsin</a:t>
            </a:r>
          </a:p>
        </p:txBody>
      </p:sp>
    </p:spTree>
    <p:extLst>
      <p:ext uri="{BB962C8B-B14F-4D97-AF65-F5344CB8AC3E}">
        <p14:creationId xmlns:p14="http://schemas.microsoft.com/office/powerpoint/2010/main" val="228404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9F5A63-BDC4-4E5A-A4DC-B5F0F5699362}"/>
              </a:ext>
            </a:extLst>
          </p:cNvPr>
          <p:cNvSpPr>
            <a:spLocks noGrp="1"/>
          </p:cNvSpPr>
          <p:nvPr>
            <p:ph type="title"/>
          </p:nvPr>
        </p:nvSpPr>
        <p:spPr/>
        <p:txBody>
          <a:bodyPr/>
          <a:lstStyle/>
          <a:p>
            <a:r>
              <a:rPr lang="en-US" dirty="0"/>
              <a:t>Indiana</a:t>
            </a:r>
          </a:p>
        </p:txBody>
      </p:sp>
      <p:sp>
        <p:nvSpPr>
          <p:cNvPr id="3" name="Content Placeholder 2">
            <a:extLst>
              <a:ext uri="{FF2B5EF4-FFF2-40B4-BE49-F238E27FC236}">
                <a16:creationId xmlns="" xmlns:a16="http://schemas.microsoft.com/office/drawing/2014/main" id="{1BE7E41C-2785-42DD-9BFB-86133422C50A}"/>
              </a:ext>
            </a:extLst>
          </p:cNvPr>
          <p:cNvSpPr>
            <a:spLocks noGrp="1"/>
          </p:cNvSpPr>
          <p:nvPr>
            <p:ph idx="1"/>
          </p:nvPr>
        </p:nvSpPr>
        <p:spPr/>
        <p:txBody>
          <a:bodyPr>
            <a:normAutofit fontScale="77500" lnSpcReduction="20000"/>
          </a:bodyPr>
          <a:lstStyle/>
          <a:p>
            <a:pPr marL="0" indent="0">
              <a:buNone/>
            </a:pPr>
            <a:r>
              <a:rPr lang="en-US" dirty="0"/>
              <a:t>The </a:t>
            </a:r>
            <a:r>
              <a:rPr lang="en-US" u="sng" dirty="0">
                <a:hlinkClick r:id="rId2"/>
              </a:rPr>
              <a:t>Indiana Tech Plan</a:t>
            </a:r>
            <a:r>
              <a:rPr lang="en-US" dirty="0"/>
              <a:t> provides a snapshot of where each corporation (district) is with regard to infrastructure and the integration of student technology in learning. Each district completes an </a:t>
            </a:r>
            <a:r>
              <a:rPr lang="en-US" u="sng" dirty="0">
                <a:hlinkClick r:id="rId3"/>
              </a:rPr>
              <a:t>annual technology planning survey</a:t>
            </a:r>
            <a:r>
              <a:rPr lang="en-US" dirty="0"/>
              <a:t>. Key components of the survey include: technology integration; infrastructure; platforms; virtual courses professional development; 1:1 status; devices; and funding. Indiana publishes the results of the survey at </a:t>
            </a:r>
            <a:r>
              <a:rPr lang="en-US" u="sng" dirty="0">
                <a:hlinkClick r:id="rId4"/>
              </a:rPr>
              <a:t>Tech Plan Maps</a:t>
            </a:r>
            <a:r>
              <a:rPr lang="en-US" dirty="0"/>
              <a:t>. Users can select a corporation to see a synopsis of their technology planning survey. </a:t>
            </a:r>
          </a:p>
          <a:p>
            <a:endParaRPr lang="en-US" dirty="0"/>
          </a:p>
        </p:txBody>
      </p:sp>
    </p:spTree>
    <p:extLst>
      <p:ext uri="{BB962C8B-B14F-4D97-AF65-F5344CB8AC3E}">
        <p14:creationId xmlns:p14="http://schemas.microsoft.com/office/powerpoint/2010/main" val="53408223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CAF4583-2757-4E64-AA42-72A9601299CE}"/>
              </a:ext>
            </a:extLst>
          </p:cNvPr>
          <p:cNvSpPr>
            <a:spLocks noGrp="1"/>
          </p:cNvSpPr>
          <p:nvPr>
            <p:ph type="title"/>
          </p:nvPr>
        </p:nvSpPr>
        <p:spPr/>
        <p:txBody>
          <a:bodyPr/>
          <a:lstStyle/>
          <a:p>
            <a:r>
              <a:rPr lang="en-US" dirty="0"/>
              <a:t>North Carolina</a:t>
            </a:r>
          </a:p>
        </p:txBody>
      </p:sp>
      <p:sp>
        <p:nvSpPr>
          <p:cNvPr id="3" name="Content Placeholder 2">
            <a:extLst>
              <a:ext uri="{FF2B5EF4-FFF2-40B4-BE49-F238E27FC236}">
                <a16:creationId xmlns="" xmlns:a16="http://schemas.microsoft.com/office/drawing/2014/main" id="{BA1397BD-3F7E-4D05-8E87-8F0B93534278}"/>
              </a:ext>
            </a:extLst>
          </p:cNvPr>
          <p:cNvSpPr>
            <a:spLocks noGrp="1"/>
          </p:cNvSpPr>
          <p:nvPr>
            <p:ph idx="1"/>
          </p:nvPr>
        </p:nvSpPr>
        <p:spPr/>
        <p:txBody>
          <a:bodyPr>
            <a:normAutofit fontScale="70000" lnSpcReduction="20000"/>
          </a:bodyPr>
          <a:lstStyle/>
          <a:p>
            <a:pPr marL="0" indent="0">
              <a:buNone/>
            </a:pPr>
            <a:r>
              <a:rPr lang="en-US" dirty="0"/>
              <a:t>The </a:t>
            </a:r>
            <a:r>
              <a:rPr lang="en-US" u="sng" dirty="0">
                <a:hlinkClick r:id="rId3"/>
              </a:rPr>
              <a:t>North Carolina Digital Learning Plan</a:t>
            </a:r>
            <a:r>
              <a:rPr lang="en-US" dirty="0"/>
              <a:t> creates a long-term strategy that sets directions and priorities, supports innovation, and provides resources to enable educators and students to benefit fully from teaching and learning in the digital age. The plan also provides recommendations for state actions that will guide and support K-12 schools in this process. Key components of the plan are: technology infrastructure and devices; human capacity; content; instruction and assessment; local digital learning innovations; policy and funding; and regional and state support structures.</a:t>
            </a:r>
          </a:p>
          <a:p>
            <a:pPr marL="0" indent="0">
              <a:buNone/>
            </a:pPr>
            <a:endParaRPr lang="en-US" dirty="0"/>
          </a:p>
        </p:txBody>
      </p:sp>
    </p:spTree>
    <p:extLst>
      <p:ext uri="{BB962C8B-B14F-4D97-AF65-F5344CB8AC3E}">
        <p14:creationId xmlns:p14="http://schemas.microsoft.com/office/powerpoint/2010/main" val="228404938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CAF4583-2757-4E64-AA42-72A9601299CE}"/>
              </a:ext>
            </a:extLst>
          </p:cNvPr>
          <p:cNvSpPr>
            <a:spLocks noGrp="1"/>
          </p:cNvSpPr>
          <p:nvPr>
            <p:ph type="title"/>
          </p:nvPr>
        </p:nvSpPr>
        <p:spPr/>
        <p:txBody>
          <a:bodyPr/>
          <a:lstStyle/>
          <a:p>
            <a:r>
              <a:rPr lang="en-US" dirty="0"/>
              <a:t>Utah</a:t>
            </a:r>
          </a:p>
        </p:txBody>
      </p:sp>
      <p:sp>
        <p:nvSpPr>
          <p:cNvPr id="3" name="Content Placeholder 2">
            <a:extLst>
              <a:ext uri="{FF2B5EF4-FFF2-40B4-BE49-F238E27FC236}">
                <a16:creationId xmlns="" xmlns:a16="http://schemas.microsoft.com/office/drawing/2014/main" id="{BA1397BD-3F7E-4D05-8E87-8F0B93534278}"/>
              </a:ext>
            </a:extLst>
          </p:cNvPr>
          <p:cNvSpPr>
            <a:spLocks noGrp="1"/>
          </p:cNvSpPr>
          <p:nvPr>
            <p:ph idx="1"/>
          </p:nvPr>
        </p:nvSpPr>
        <p:spPr/>
        <p:txBody>
          <a:bodyPr>
            <a:normAutofit fontScale="70000" lnSpcReduction="20000"/>
          </a:bodyPr>
          <a:lstStyle/>
          <a:p>
            <a:pPr marL="0" indent="0">
              <a:buNone/>
            </a:pPr>
            <a:r>
              <a:rPr lang="en-US" dirty="0"/>
              <a:t>The Utah State Board of Education (USBE), Utah Education and Telehealth Network (UETN), the legislature and local school systems worked together to best leverage the power of technology for learning. </a:t>
            </a:r>
            <a:r>
              <a:rPr lang="en-US" u="sng" dirty="0">
                <a:hlinkClick r:id="rId3"/>
              </a:rPr>
              <a:t>Utah’s Master Plan: Essential Elements for Technology Powered Learning</a:t>
            </a:r>
            <a:r>
              <a:rPr lang="en-US" b="1" dirty="0"/>
              <a:t> </a:t>
            </a:r>
            <a:r>
              <a:rPr lang="en-US" dirty="0"/>
              <a:t>provides a framework for implementing digital learning. Each element of the plan includes the rationale, state responsibilities and district responsibilities. Key sections are: professional learning, communication, infrastructure; digital devices, content and software; technical support; procurement; and funding. </a:t>
            </a:r>
          </a:p>
          <a:p>
            <a:endParaRPr lang="en-US" dirty="0"/>
          </a:p>
        </p:txBody>
      </p:sp>
    </p:spTree>
    <p:extLst>
      <p:ext uri="{BB962C8B-B14F-4D97-AF65-F5344CB8AC3E}">
        <p14:creationId xmlns:p14="http://schemas.microsoft.com/office/powerpoint/2010/main" val="2284049387"/>
      </p:ext>
    </p:extLst>
  </p:cSld>
  <p:clrMapOvr>
    <a:masterClrMapping/>
  </p:clrMapOvr>
  <p:transition spd="slow">
    <p:push dir="u"/>
  </p:transition>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1874</TotalTime>
  <Words>1188</Words>
  <Application>Microsoft Macintosh PowerPoint</Application>
  <PresentationFormat>On-screen Show (16:9)</PresentationFormat>
  <Paragraphs>196</Paragraphs>
  <Slides>20</Slides>
  <Notes>17</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Calibri</vt:lpstr>
      <vt:lpstr>Open Sans</vt:lpstr>
      <vt:lpstr>Arial</vt:lpstr>
      <vt:lpstr>Tranforming_Digital_Learning_final</vt:lpstr>
      <vt:lpstr>PowerPoint Presentation</vt:lpstr>
      <vt:lpstr>Session Overview</vt:lpstr>
      <vt:lpstr>Purpose of the Workshop</vt:lpstr>
      <vt:lpstr>Objectives</vt:lpstr>
      <vt:lpstr>What is Important to You?</vt:lpstr>
      <vt:lpstr>State Digital Learning Plans</vt:lpstr>
      <vt:lpstr>Indiana</vt:lpstr>
      <vt:lpstr>North Carolina</vt:lpstr>
      <vt:lpstr>Utah</vt:lpstr>
      <vt:lpstr>Wisconsin</vt:lpstr>
      <vt:lpstr>Discussion Questions</vt:lpstr>
      <vt:lpstr>North Carolina Digital Learning Plan</vt:lpstr>
      <vt:lpstr>Discussion Questions</vt:lpstr>
      <vt:lpstr>Brainstorming Rate It Activity</vt:lpstr>
      <vt:lpstr>Exemplar Rapid Fire Presentations</vt:lpstr>
      <vt:lpstr>Exploring Digital Learning Plans</vt:lpstr>
      <vt:lpstr>Policies &amp; Initiatives</vt:lpstr>
      <vt:lpstr>Reflection &amp; Wrap-Up</vt:lpstr>
      <vt:lpstr>Wrap Up</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59</cp:revision>
  <dcterms:created xsi:type="dcterms:W3CDTF">2017-03-29T05:27:33Z</dcterms:created>
  <dcterms:modified xsi:type="dcterms:W3CDTF">2018-03-05T15:58:15Z</dcterms:modified>
</cp:coreProperties>
</file>