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0"/>
  </p:notesMasterIdLst>
  <p:sldIdLst>
    <p:sldId id="297" r:id="rId2"/>
    <p:sldId id="261" r:id="rId3"/>
    <p:sldId id="260" r:id="rId4"/>
    <p:sldId id="282" r:id="rId5"/>
    <p:sldId id="268" r:id="rId6"/>
    <p:sldId id="265" r:id="rId7"/>
    <p:sldId id="294" r:id="rId8"/>
    <p:sldId id="295" r:id="rId9"/>
    <p:sldId id="293" r:id="rId10"/>
    <p:sldId id="296" r:id="rId11"/>
    <p:sldId id="269" r:id="rId12"/>
    <p:sldId id="287" r:id="rId13"/>
    <p:sldId id="276" r:id="rId14"/>
    <p:sldId id="275" r:id="rId15"/>
    <p:sldId id="277" r:id="rId16"/>
    <p:sldId id="279" r:id="rId17"/>
    <p:sldId id="283" r:id="rId18"/>
    <p:sldId id="286"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26"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4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1161776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4</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3617281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https://www.commonsensemedia.org/videos/making-digital-citizenship-personal</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289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4796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968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05089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338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614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5791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51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5098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2538224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tech.ed.gov/developers-guide/" TargetMode="External"/><Relationship Id="rId4" Type="http://schemas.openxmlformats.org/officeDocument/2006/relationships/hyperlink" Target="http://digitalcitizenship.org/"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ste.org/standards/standards/for-students-201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digitalcitizenship.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292312" y="3471619"/>
            <a:ext cx="2650210" cy="461665"/>
          </a:xfrm>
          <a:prstGeom prst="rect">
            <a:avLst/>
          </a:prstGeom>
          <a:noFill/>
        </p:spPr>
        <p:txBody>
          <a:bodyPr wrap="square" rtlCol="0">
            <a:spAutoFit/>
          </a:bodyPr>
          <a:lstStyle/>
          <a:p>
            <a:r>
              <a:rPr lang="en-US" sz="2400" b="1" dirty="0">
                <a:solidFill>
                  <a:srgbClr val="00A79D"/>
                </a:solidFill>
              </a:rPr>
              <a:t>Digital Citizenship</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62500" lnSpcReduction="20000"/>
          </a:bodyPr>
          <a:lstStyle/>
          <a:p>
            <a:pPr lvl="0"/>
            <a:r>
              <a:rPr lang="en-US"/>
              <a:t>Digital </a:t>
            </a:r>
            <a:r>
              <a:rPr lang="en-US" dirty="0"/>
              <a:t>literacy: We need to teach students how to learn in a digital society.</a:t>
            </a:r>
          </a:p>
          <a:p>
            <a:pPr lvl="0"/>
            <a:r>
              <a:rPr lang="en-US" dirty="0"/>
              <a:t>Digital commerce: As users make more purchases online, they must understand how to be effective consumers in a digital economy.</a:t>
            </a:r>
          </a:p>
          <a:p>
            <a:pPr lvl="0"/>
            <a:r>
              <a:rPr lang="en-US" dirty="0"/>
              <a:t>Digital rights and responsibilities: We must inform people of their basic digital rights to privacy, freedom of speech, etc.</a:t>
            </a:r>
          </a:p>
          <a:p>
            <a:pPr lvl="0"/>
            <a:r>
              <a:rPr lang="en-US" dirty="0"/>
              <a:t>Digital safety and security: Digital citizens need to know how to protect their information from outside forces that might cause harm.</a:t>
            </a:r>
          </a:p>
          <a:p>
            <a:pPr lvl="0"/>
            <a:r>
              <a:rPr lang="en-US" dirty="0"/>
              <a:t>Digital health and wellness: From physical issues, such as repetitive stress syndrome, to psychological issues, such as internet addiction, users should understand the health risks of technology.</a:t>
            </a:r>
          </a:p>
          <a:p>
            <a:pPr marL="0" indent="0">
              <a:buNone/>
            </a:pPr>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2E110C-B894-4318-989B-438E4CFF24E2}"/>
              </a:ext>
            </a:extLst>
          </p:cNvPr>
          <p:cNvSpPr>
            <a:spLocks noGrp="1"/>
          </p:cNvSpPr>
          <p:nvPr>
            <p:ph type="title"/>
          </p:nvPr>
        </p:nvSpPr>
        <p:spPr/>
        <p:txBody>
          <a:bodyPr>
            <a:normAutofit/>
          </a:bodyPr>
          <a:lstStyle/>
          <a:p>
            <a:r>
              <a:rPr lang="en-US" dirty="0"/>
              <a:t>Digital Citizenship</a:t>
            </a:r>
          </a:p>
        </p:txBody>
      </p:sp>
      <p:sp>
        <p:nvSpPr>
          <p:cNvPr id="4" name="Content Placeholder 3">
            <a:extLst>
              <a:ext uri="{FF2B5EF4-FFF2-40B4-BE49-F238E27FC236}">
                <a16:creationId xmlns="" xmlns:a16="http://schemas.microsoft.com/office/drawing/2014/main" id="{59EA8086-1597-4519-8B18-39C5964AEC92}"/>
              </a:ext>
            </a:extLst>
          </p:cNvPr>
          <p:cNvSpPr>
            <a:spLocks noGrp="1"/>
          </p:cNvSpPr>
          <p:nvPr>
            <p:ph idx="1"/>
          </p:nvPr>
        </p:nvSpPr>
        <p:spPr/>
        <p:txBody>
          <a:bodyPr/>
          <a:lstStyle/>
          <a:p>
            <a:pPr marL="0" indent="0">
              <a:buNone/>
            </a:pPr>
            <a:r>
              <a:rPr lang="en-US" dirty="0"/>
              <a:t>Making Digital Citizenship Personal Video</a:t>
            </a:r>
          </a:p>
          <a:p>
            <a:r>
              <a:rPr lang="en-US" dirty="0"/>
              <a:t>See the strategies from a teacher who makes digital citizenship personal for her middle school students.</a:t>
            </a:r>
          </a:p>
          <a:p>
            <a:endParaRPr lang="en-US" dirty="0"/>
          </a:p>
        </p:txBody>
      </p:sp>
    </p:spTree>
    <p:extLst>
      <p:ext uri="{BB962C8B-B14F-4D97-AF65-F5344CB8AC3E}">
        <p14:creationId xmlns:p14="http://schemas.microsoft.com/office/powerpoint/2010/main" val="690150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938907BF-7FE4-4017-AC54-2D0267BF3644}"/>
              </a:ext>
            </a:extLst>
          </p:cNvPr>
          <p:cNvSpPr>
            <a:spLocks noGrp="1"/>
          </p:cNvSpPr>
          <p:nvPr>
            <p:ph idx="1"/>
          </p:nvPr>
        </p:nvSpPr>
        <p:spPr/>
        <p:txBody>
          <a:bodyPr>
            <a:normAutofit/>
          </a:bodyPr>
          <a:lstStyle/>
          <a:p>
            <a:pPr lvl="0"/>
            <a:r>
              <a:rPr lang="en-US" dirty="0"/>
              <a:t>How is your district/school teaching students about digital citizenship?</a:t>
            </a:r>
          </a:p>
          <a:p>
            <a:pPr lvl="0"/>
            <a:r>
              <a:rPr lang="en-US" dirty="0"/>
              <a:t>Share one thing from this video that you could implement right away in your school</a:t>
            </a:r>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F19AA171-A631-43EA-B84C-8F8E487607BC}"/>
              </a:ext>
            </a:extLst>
          </p:cNvPr>
          <p:cNvSpPr>
            <a:spLocks noGrp="1"/>
          </p:cNvSpPr>
          <p:nvPr>
            <p:ph sz="half" idx="1"/>
          </p:nvPr>
        </p:nvSpPr>
        <p:spPr>
          <a:xfrm>
            <a:off x="457200" y="1245552"/>
            <a:ext cx="3337560" cy="3448367"/>
          </a:xfrm>
        </p:spPr>
        <p:txBody>
          <a:bodyPr>
            <a:normAutofit fontScale="92500" lnSpcReduction="10000"/>
          </a:bodyPr>
          <a:lstStyle/>
          <a:p>
            <a:r>
              <a:rPr lang="en-US" dirty="0"/>
              <a:t>Add presenter name, district/school</a:t>
            </a:r>
          </a:p>
        </p:txBody>
      </p:sp>
      <p:sp>
        <p:nvSpPr>
          <p:cNvPr id="4" name="Content Placeholder 3">
            <a:extLst>
              <a:ext uri="{FF2B5EF4-FFF2-40B4-BE49-F238E27FC236}">
                <a16:creationId xmlns="" xmlns:a16="http://schemas.microsoft.com/office/drawing/2014/main" id="{22E013F5-9D06-4F81-8E86-9E90508F6918}"/>
              </a:ext>
            </a:extLst>
          </p:cNvPr>
          <p:cNvSpPr>
            <a:spLocks noGrp="1"/>
          </p:cNvSpPr>
          <p:nvPr>
            <p:ph sz="half" idx="2"/>
          </p:nvPr>
        </p:nvSpPr>
        <p:spPr>
          <a:xfrm>
            <a:off x="4274820" y="1245552"/>
            <a:ext cx="4411980" cy="3235008"/>
          </a:xfrm>
        </p:spPr>
        <p:txBody>
          <a:bodyPr>
            <a:normAutofit fontScale="92500" lnSpcReduction="1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right away? </a:t>
            </a:r>
          </a:p>
          <a:p>
            <a:pPr lvl="0"/>
            <a:r>
              <a:rPr lang="en-US" dirty="0"/>
              <a:t>What are some of your challenges?</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6A8918-7CEC-4ACA-AE7A-6A32F9174C60}"/>
              </a:ext>
            </a:extLst>
          </p:cNvPr>
          <p:cNvSpPr>
            <a:spLocks noGrp="1"/>
          </p:cNvSpPr>
          <p:nvPr>
            <p:ph type="title"/>
          </p:nvPr>
        </p:nvSpPr>
        <p:spPr/>
        <p:txBody>
          <a:bodyPr/>
          <a:lstStyle/>
          <a:p>
            <a:r>
              <a:rPr lang="en-US"/>
              <a:t>Brainstorming Activity</a:t>
            </a:r>
            <a:endParaRPr lang="en-US" dirty="0"/>
          </a:p>
        </p:txBody>
      </p:sp>
      <p:sp>
        <p:nvSpPr>
          <p:cNvPr id="5" name="Content Placeholder 4">
            <a:extLst>
              <a:ext uri="{FF2B5EF4-FFF2-40B4-BE49-F238E27FC236}">
                <a16:creationId xmlns="" xmlns:a16="http://schemas.microsoft.com/office/drawing/2014/main" id="{D31F9561-BD74-4CF0-8A70-75ADDA5002E1}"/>
              </a:ext>
            </a:extLst>
          </p:cNvPr>
          <p:cNvSpPr>
            <a:spLocks noGrp="1"/>
          </p:cNvSpPr>
          <p:nvPr>
            <p:ph idx="1"/>
          </p:nvPr>
        </p:nvSpPr>
        <p:spPr/>
        <p:txBody>
          <a:bodyPr>
            <a:normAutofit fontScale="70000" lnSpcReduction="20000"/>
          </a:bodyPr>
          <a:lstStyle/>
          <a:p>
            <a:pPr lvl="0"/>
            <a:r>
              <a:rPr lang="en-US" dirty="0"/>
              <a:t>How do students learn about digital citizenship?</a:t>
            </a:r>
          </a:p>
          <a:p>
            <a:pPr lvl="0"/>
            <a:r>
              <a:rPr lang="en-US" dirty="0"/>
              <a:t>How do students demonstrate mastery of digital citizenship?</a:t>
            </a:r>
          </a:p>
          <a:p>
            <a:pPr lvl="0"/>
            <a:r>
              <a:rPr lang="en-US" dirty="0"/>
              <a:t>How can your school recognize students for model digital citizenship?</a:t>
            </a:r>
          </a:p>
          <a:p>
            <a:pPr lvl="0"/>
            <a:r>
              <a:rPr lang="en-US" dirty="0"/>
              <a:t>How do teachers/ administrators learn about digital citizenship?</a:t>
            </a:r>
          </a:p>
          <a:p>
            <a:pPr lvl="0"/>
            <a:r>
              <a:rPr lang="en-US" dirty="0"/>
              <a:t>How do teachers/ administrators demonstrate digital citizenship?</a:t>
            </a:r>
          </a:p>
          <a:p>
            <a:pPr lvl="0"/>
            <a:r>
              <a:rPr lang="en-US" dirty="0"/>
              <a:t>How might schools recognize teachers/ administrators for model digital citizenship?</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normAutofit/>
          </a:bodyPr>
          <a:lstStyle/>
          <a:p>
            <a:r>
              <a:rPr lang="en-US" dirty="0"/>
              <a:t>How are You Addressing Digital Citizenship</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idx="1"/>
          </p:nvPr>
        </p:nvSpPr>
        <p:spPr/>
        <p:txBody>
          <a:bodyPr>
            <a:normAutofit fontScale="77500" lnSpcReduction="20000"/>
          </a:bodyPr>
          <a:lstStyle/>
          <a:p>
            <a:pPr lvl="0"/>
            <a:r>
              <a:rPr lang="en-US" dirty="0"/>
              <a:t>What resources do you provide teachers around digital citizenship?</a:t>
            </a:r>
          </a:p>
          <a:p>
            <a:pPr lvl="0"/>
            <a:r>
              <a:rPr lang="en-US" dirty="0"/>
              <a:t>How do your students learn about digital citizenship?</a:t>
            </a:r>
          </a:p>
          <a:p>
            <a:pPr lvl="0"/>
            <a:r>
              <a:rPr lang="en-US" dirty="0"/>
              <a:t>At what age, does your school start teaching students about digital citizenship?</a:t>
            </a:r>
          </a:p>
          <a:p>
            <a:pPr lvl="0"/>
            <a:r>
              <a:rPr lang="en-US" dirty="0"/>
              <a:t>How are you dealing with cyberbullying?</a:t>
            </a:r>
          </a:p>
          <a:p>
            <a:pPr lvl="0"/>
            <a:r>
              <a:rPr lang="en-US" dirty="0"/>
              <a:t>How do you address copyright laws?</a:t>
            </a:r>
          </a:p>
          <a:p>
            <a:pPr lvl="0"/>
            <a:r>
              <a:rPr lang="en-US" dirty="0"/>
              <a:t>How do you provide outreach to parents about digital citizenship?</a:t>
            </a:r>
          </a:p>
          <a:p>
            <a:pPr marL="0" indent="0">
              <a:buNone/>
            </a:pPr>
            <a:endParaRPr lang="en-US" dirty="0"/>
          </a:p>
        </p:txBody>
      </p:sp>
    </p:spTree>
    <p:extLst>
      <p:ext uri="{BB962C8B-B14F-4D97-AF65-F5344CB8AC3E}">
        <p14:creationId xmlns:p14="http://schemas.microsoft.com/office/powerpoint/2010/main" val="404216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fontScale="92500" lnSpcReduction="20000"/>
          </a:bodyPr>
          <a:lstStyle/>
          <a:p>
            <a:pPr marL="0" indent="0">
              <a:buNone/>
            </a:pPr>
            <a:r>
              <a:rPr lang="en-US" b="1" dirty="0"/>
              <a:t>Audience Challenge</a:t>
            </a:r>
            <a:endParaRPr lang="en-US" dirty="0"/>
          </a:p>
          <a:p>
            <a:pPr marL="0" indent="0">
              <a:buNone/>
            </a:pPr>
            <a:r>
              <a:rPr lang="en-US" dirty="0"/>
              <a:t>What can you do when you return to your position to help move the marker forward?</a:t>
            </a:r>
          </a:p>
          <a:p>
            <a:pPr lvl="0"/>
            <a:r>
              <a:rPr lang="en-US" dirty="0"/>
              <a:t>Create a calendar appointment to remind yourself</a:t>
            </a:r>
          </a:p>
          <a:p>
            <a:pPr lvl="0"/>
            <a:r>
              <a:rPr lang="en-US" dirty="0"/>
              <a:t>Mail a postcard to yourself</a:t>
            </a:r>
          </a:p>
          <a:p>
            <a:pPr lvl="0"/>
            <a:r>
              <a:rPr lang="en-US" dirty="0"/>
              <a:t>Invite your colleagues to discuss the issues</a:t>
            </a:r>
          </a:p>
          <a:p>
            <a:pPr marL="0" indent="0">
              <a:buNone/>
            </a:pPr>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76907" y="1856016"/>
            <a:ext cx="1828800" cy="1828800"/>
          </a:xfrm>
        </p:spPr>
      </p:pic>
    </p:spTree>
    <p:extLst>
      <p:ext uri="{BB962C8B-B14F-4D97-AF65-F5344CB8AC3E}">
        <p14:creationId xmlns:p14="http://schemas.microsoft.com/office/powerpoint/2010/main" val="76963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fontScale="92500" lnSpcReduction="10000"/>
          </a:bodyPr>
          <a:lstStyle/>
          <a:p>
            <a:r>
              <a:rPr lang="en-US" dirty="0"/>
              <a:t>Welcome &amp; Introductions</a:t>
            </a:r>
          </a:p>
          <a:p>
            <a:r>
              <a:rPr lang="en-US" dirty="0"/>
              <a:t>Background</a:t>
            </a:r>
          </a:p>
          <a:p>
            <a:r>
              <a:rPr lang="en-US" dirty="0"/>
              <a:t>Exemplar Rapid Fire Presentations</a:t>
            </a:r>
          </a:p>
          <a:p>
            <a:r>
              <a:rPr lang="en-US" dirty="0"/>
              <a:t>Brainstorming Activity</a:t>
            </a:r>
          </a:p>
          <a:p>
            <a:r>
              <a:rPr lang="en-US" dirty="0"/>
              <a:t>How are You Addressing Digital Citizenship</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normAutofit/>
          </a:bodyPr>
          <a:lstStyle/>
          <a:p>
            <a:pPr marL="0" indent="0">
              <a:buNone/>
            </a:pPr>
            <a:r>
              <a:rPr lang="en-US" dirty="0"/>
              <a:t>Provide participants, typically school and district leaders, with the opportunity to understand the issues and responsibilities around digital citizenship.</a:t>
            </a:r>
          </a:p>
          <a:p>
            <a:pPr marL="0" indent="0">
              <a:buNone/>
            </a:pPr>
            <a:endParaRPr lang="en-US" dirty="0"/>
          </a:p>
        </p:txBody>
      </p:sp>
      <p:pic>
        <p:nvPicPr>
          <p:cNvPr id="5" name="Picture 4">
            <a:extLst>
              <a:ext uri="{FF2B5EF4-FFF2-40B4-BE49-F238E27FC236}">
                <a16:creationId xmlns="" xmlns:a16="http://schemas.microsoft.com/office/drawing/2014/main" id="{7CADED11-8EFA-47FB-A328-F44DD48151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7136" y="2975693"/>
            <a:ext cx="1828800" cy="18288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85000" lnSpcReduction="10000"/>
          </a:bodyPr>
          <a:lstStyle/>
          <a:p>
            <a:pPr lvl="0"/>
            <a:r>
              <a:rPr lang="en-US" dirty="0"/>
              <a:t>Learn more about digital citizenship</a:t>
            </a:r>
          </a:p>
          <a:p>
            <a:pPr lvl="0"/>
            <a:r>
              <a:rPr lang="en-US" dirty="0"/>
              <a:t>Discover best practices from peers</a:t>
            </a:r>
          </a:p>
          <a:p>
            <a:pPr lvl="0"/>
            <a:r>
              <a:rPr lang="en-US" dirty="0"/>
              <a:t>Discuss how your school/district is addressing digital citizenship</a:t>
            </a:r>
          </a:p>
          <a:p>
            <a:pPr lvl="0"/>
            <a:r>
              <a:rPr lang="en-US" dirty="0"/>
              <a:t>Explore resources used by other schools/districts</a:t>
            </a:r>
          </a:p>
          <a:p>
            <a:pPr lvl="0"/>
            <a:r>
              <a:rPr lang="en-US" dirty="0"/>
              <a:t>Develop and maintain relationships with other district and state leaders</a:t>
            </a:r>
          </a:p>
          <a:p>
            <a:pPr marL="0" lvl="0" indent="0">
              <a:buNone/>
            </a:pPr>
            <a:endParaRPr lang="en-US" dirty="0"/>
          </a:p>
        </p:txBody>
      </p:sp>
    </p:spTree>
    <p:extLst>
      <p:ext uri="{BB962C8B-B14F-4D97-AF65-F5344CB8AC3E}">
        <p14:creationId xmlns:p14="http://schemas.microsoft.com/office/powerpoint/2010/main" val="20686250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a:xfrm>
            <a:off x="457200" y="198230"/>
            <a:ext cx="8229600" cy="667781"/>
          </a:xfrm>
        </p:spPr>
        <p:txBody>
          <a:bodyPr>
            <a:normAutofit/>
          </a:bodyPr>
          <a:lstStyle/>
          <a:p>
            <a:r>
              <a:rPr lang="en-US" dirty="0"/>
              <a:t>Multiple Identities</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84959" y="1778389"/>
            <a:ext cx="1828800" cy="1789764"/>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688956" y="1615310"/>
            <a:ext cx="5997844" cy="3142670"/>
          </a:xfrm>
        </p:spPr>
        <p:txBody>
          <a:bodyPr>
            <a:normAutofit fontScale="92500" lnSpcReduction="10000"/>
          </a:bodyPr>
          <a:lstStyle/>
          <a:p>
            <a:r>
              <a:rPr lang="en-US" dirty="0"/>
              <a:t>Think about the number of different (unique) usernames</a:t>
            </a:r>
          </a:p>
          <a:p>
            <a:r>
              <a:rPr lang="en-US" dirty="0"/>
              <a:t>Count your number of unique names</a:t>
            </a:r>
          </a:p>
          <a:p>
            <a:r>
              <a:rPr lang="en-US" dirty="0"/>
              <a:t>Greatest number of identities</a:t>
            </a:r>
          </a:p>
          <a:p>
            <a:r>
              <a:rPr lang="en-US" dirty="0"/>
              <a:t>Fewest number of identities</a:t>
            </a:r>
          </a:p>
          <a:p>
            <a:r>
              <a:rPr lang="en-US" dirty="0"/>
              <a:t>Reflect on how each of these identities represents your digital footprint.</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a:bodyPr>
          <a:lstStyle/>
          <a:p>
            <a:pPr marL="0" indent="0">
              <a:buNone/>
            </a:pPr>
            <a:r>
              <a:rPr lang="en-US" dirty="0"/>
              <a:t>Increasing need to foster conversation about the responsibility that students, teachers, parents and education leaders have in the digital space </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A22E9D-6846-425D-812F-AF9EE6EB1296}"/>
              </a:ext>
            </a:extLst>
          </p:cNvPr>
          <p:cNvSpPr>
            <a:spLocks noGrp="1"/>
          </p:cNvSpPr>
          <p:nvPr>
            <p:ph type="title"/>
          </p:nvPr>
        </p:nvSpPr>
        <p:spPr/>
        <p:txBody>
          <a:bodyPr/>
          <a:lstStyle/>
          <a:p>
            <a:r>
              <a:rPr lang="en-US" dirty="0"/>
              <a:t>What is Digital Citizenship?</a:t>
            </a:r>
          </a:p>
        </p:txBody>
      </p:sp>
      <p:sp>
        <p:nvSpPr>
          <p:cNvPr id="3" name="Content Placeholder 2">
            <a:extLst>
              <a:ext uri="{FF2B5EF4-FFF2-40B4-BE49-F238E27FC236}">
                <a16:creationId xmlns="" xmlns:a16="http://schemas.microsoft.com/office/drawing/2014/main" id="{13F475E1-3EE8-4F16-8E3E-A243E3DF6541}"/>
              </a:ext>
            </a:extLst>
          </p:cNvPr>
          <p:cNvSpPr>
            <a:spLocks noGrp="1"/>
          </p:cNvSpPr>
          <p:nvPr>
            <p:ph idx="1"/>
          </p:nvPr>
        </p:nvSpPr>
        <p:spPr/>
        <p:txBody>
          <a:bodyPr>
            <a:normAutofit fontScale="70000" lnSpcReduction="20000"/>
          </a:bodyPr>
          <a:lstStyle/>
          <a:p>
            <a:pPr marL="0" indent="0">
              <a:buNone/>
            </a:pPr>
            <a:r>
              <a:rPr lang="en-US" dirty="0"/>
              <a:t>Digital citizenship establishes a set of norms and practices regarding appropriate and responsible technology use. Digital citizenship requires a whole-community approach to thinking critically, behaving safely, and participating responsibly online. - </a:t>
            </a:r>
            <a:r>
              <a:rPr lang="en-US" u="sng" dirty="0">
                <a:hlinkClick r:id="rId3"/>
              </a:rPr>
              <a:t>Ed Tech Developer’s Guide</a:t>
            </a:r>
            <a:endParaRPr lang="en-US" u="sng" dirty="0"/>
          </a:p>
          <a:p>
            <a:endParaRPr lang="en-US" dirty="0"/>
          </a:p>
          <a:p>
            <a:pPr marL="0" indent="0">
              <a:buNone/>
            </a:pPr>
            <a:r>
              <a:rPr lang="en-US" dirty="0"/>
              <a:t>“Digital Citizenship is more than just a teaching tool; it is a way to prepare students/technology users for a society full of technology. Digital citizenship is the norms of appropriate, responsible technology use.” – </a:t>
            </a:r>
            <a:r>
              <a:rPr lang="en-US" u="sng" dirty="0">
                <a:hlinkClick r:id="rId4"/>
              </a:rPr>
              <a:t>Digital Citizenship, Using Technology Appropriately</a:t>
            </a:r>
            <a:endParaRPr lang="en-US" dirty="0"/>
          </a:p>
          <a:p>
            <a:endParaRPr lang="en-US" dirty="0"/>
          </a:p>
        </p:txBody>
      </p:sp>
    </p:spTree>
    <p:extLst>
      <p:ext uri="{BB962C8B-B14F-4D97-AF65-F5344CB8AC3E}">
        <p14:creationId xmlns:p14="http://schemas.microsoft.com/office/powerpoint/2010/main" val="303554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A22E9D-6846-425D-812F-AF9EE6EB1296}"/>
              </a:ext>
            </a:extLst>
          </p:cNvPr>
          <p:cNvSpPr>
            <a:spLocks noGrp="1"/>
          </p:cNvSpPr>
          <p:nvPr>
            <p:ph type="title"/>
          </p:nvPr>
        </p:nvSpPr>
        <p:spPr/>
        <p:txBody>
          <a:bodyPr/>
          <a:lstStyle/>
          <a:p>
            <a:r>
              <a:rPr lang="en-US" dirty="0"/>
              <a:t>What is Digital Citizenship?</a:t>
            </a:r>
          </a:p>
        </p:txBody>
      </p:sp>
      <p:sp>
        <p:nvSpPr>
          <p:cNvPr id="3" name="Content Placeholder 2">
            <a:extLst>
              <a:ext uri="{FF2B5EF4-FFF2-40B4-BE49-F238E27FC236}">
                <a16:creationId xmlns="" xmlns:a16="http://schemas.microsoft.com/office/drawing/2014/main" id="{13F475E1-3EE8-4F16-8E3E-A243E3DF6541}"/>
              </a:ext>
            </a:extLst>
          </p:cNvPr>
          <p:cNvSpPr>
            <a:spLocks noGrp="1"/>
          </p:cNvSpPr>
          <p:nvPr>
            <p:ph idx="1"/>
          </p:nvPr>
        </p:nvSpPr>
        <p:spPr/>
        <p:txBody>
          <a:bodyPr>
            <a:normAutofit fontScale="70000" lnSpcReduction="20000"/>
          </a:bodyPr>
          <a:lstStyle/>
          <a:p>
            <a:pPr marL="0" indent="0">
              <a:buNone/>
            </a:pPr>
            <a:r>
              <a:rPr lang="en-US" dirty="0"/>
              <a:t>Nearly all of ISTE Standards address digital citizenship as one of the aspects of education technology that all members of a school or district should support. Essentially, the standards focus on the safe, legal and ethical use of technology in schools. – </a:t>
            </a:r>
            <a:r>
              <a:rPr lang="en-US" u="sng" dirty="0">
                <a:hlinkClick r:id="rId2"/>
              </a:rPr>
              <a:t>ISTE Standards</a:t>
            </a:r>
            <a:endParaRPr lang="en-US" dirty="0"/>
          </a:p>
          <a:p>
            <a:endParaRPr lang="en-US" dirty="0"/>
          </a:p>
          <a:p>
            <a:pPr marL="0" indent="0">
              <a:buNone/>
            </a:pPr>
            <a:r>
              <a:rPr lang="en-US" dirty="0"/>
              <a:t>Digital Citizen: Students recognize the rights, responsibilities and opportunities of living, learning and working in an interconnected digital world, and they act and model in ways that are safe, legal and ethical. </a:t>
            </a:r>
            <a:r>
              <a:rPr lang="en-US" u="sng" dirty="0">
                <a:hlinkClick r:id="rId2"/>
              </a:rPr>
              <a:t>2016 ISTE Standards for Students</a:t>
            </a:r>
            <a:r>
              <a:rPr lang="en-US" b="1" dirty="0"/>
              <a:t> </a:t>
            </a:r>
            <a:endParaRPr lang="en-US" dirty="0"/>
          </a:p>
          <a:p>
            <a:endParaRPr lang="en-US" dirty="0"/>
          </a:p>
        </p:txBody>
      </p:sp>
    </p:spTree>
    <p:extLst>
      <p:ext uri="{BB962C8B-B14F-4D97-AF65-F5344CB8AC3E}">
        <p14:creationId xmlns:p14="http://schemas.microsoft.com/office/powerpoint/2010/main" val="303554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62500" lnSpcReduction="20000"/>
          </a:bodyPr>
          <a:lstStyle/>
          <a:p>
            <a:pPr marL="0" indent="0">
              <a:buNone/>
            </a:pPr>
            <a:r>
              <a:rPr lang="en-US" u="sng" dirty="0">
                <a:hlinkClick r:id="rId3"/>
              </a:rPr>
              <a:t>Digital Citizenship, Using Technology Appropriately</a:t>
            </a:r>
            <a:r>
              <a:rPr lang="en-US" dirty="0"/>
              <a:t> identifies the following nine key elements for digital citizenship.</a:t>
            </a:r>
          </a:p>
          <a:p>
            <a:pPr lvl="0"/>
            <a:r>
              <a:rPr lang="en-US" dirty="0"/>
              <a:t>Digital access: Advocating for equal digital rights and access is where digital citizenship starts.</a:t>
            </a:r>
          </a:p>
          <a:p>
            <a:pPr lvl="0"/>
            <a:r>
              <a:rPr lang="en-US" dirty="0"/>
              <a:t>Digital etiquette: Rules and policies aren’t enough — we need to teach everyone about appropriate conduct online.</a:t>
            </a:r>
          </a:p>
          <a:p>
            <a:pPr lvl="0"/>
            <a:r>
              <a:rPr lang="en-US" dirty="0"/>
              <a:t>Digital law: It’s critical that users understand it’s a crime to steal or damage another’s digital work, identity or property.</a:t>
            </a:r>
          </a:p>
          <a:p>
            <a:pPr lvl="0"/>
            <a:r>
              <a:rPr lang="en-US" dirty="0"/>
              <a:t>Digital communication: With so many communication options available, users need to learn how to make appropriate decisions.</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1914</TotalTime>
  <Words>1110</Words>
  <Application>Microsoft Macintosh PowerPoint</Application>
  <PresentationFormat>On-screen Show (16:9)</PresentationFormat>
  <Paragraphs>120</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Open Sans</vt:lpstr>
      <vt:lpstr>Arial</vt:lpstr>
      <vt:lpstr>Tranforming_Digital_Learning_final</vt:lpstr>
      <vt:lpstr>PowerPoint Presentation</vt:lpstr>
      <vt:lpstr>Session Overview</vt:lpstr>
      <vt:lpstr>Purpose of the Workshop</vt:lpstr>
      <vt:lpstr>Objectives</vt:lpstr>
      <vt:lpstr>Multiple Identities</vt:lpstr>
      <vt:lpstr>Overview</vt:lpstr>
      <vt:lpstr>What is Digital Citizenship?</vt:lpstr>
      <vt:lpstr>What is Digital Citizenship?</vt:lpstr>
      <vt:lpstr>Overview</vt:lpstr>
      <vt:lpstr>Overview</vt:lpstr>
      <vt:lpstr>Digital Citizenship</vt:lpstr>
      <vt:lpstr>Discussion Questions</vt:lpstr>
      <vt:lpstr>Exemplar Rapid Fire Presentations</vt:lpstr>
      <vt:lpstr>Brainstorming Activity</vt:lpstr>
      <vt:lpstr>How are You Addressing Digital Citizenship</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59</cp:revision>
  <dcterms:created xsi:type="dcterms:W3CDTF">2017-03-29T05:27:33Z</dcterms:created>
  <dcterms:modified xsi:type="dcterms:W3CDTF">2018-03-05T16:02:12Z</dcterms:modified>
</cp:coreProperties>
</file>