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4"/>
  </p:notesMasterIdLst>
  <p:sldIdLst>
    <p:sldId id="297" r:id="rId2"/>
    <p:sldId id="261" r:id="rId3"/>
    <p:sldId id="260" r:id="rId4"/>
    <p:sldId id="282" r:id="rId5"/>
    <p:sldId id="268" r:id="rId6"/>
    <p:sldId id="265" r:id="rId7"/>
    <p:sldId id="295" r:id="rId8"/>
    <p:sldId id="293" r:id="rId9"/>
    <p:sldId id="269" r:id="rId10"/>
    <p:sldId id="287" r:id="rId11"/>
    <p:sldId id="288" r:id="rId12"/>
    <p:sldId id="296" r:id="rId13"/>
    <p:sldId id="294" r:id="rId14"/>
    <p:sldId id="289" r:id="rId15"/>
    <p:sldId id="291" r:id="rId16"/>
    <p:sldId id="276" r:id="rId17"/>
    <p:sldId id="275" r:id="rId18"/>
    <p:sldId id="277" r:id="rId19"/>
    <p:sldId id="278" r:id="rId20"/>
    <p:sldId id="279" r:id="rId21"/>
    <p:sldId id="283" r:id="rId22"/>
    <p:sldId id="286"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93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3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Connectivity Considerations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347470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Connectivity Considerations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2735960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Connectivity Considerations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3202170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7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Encourage discussion on how state and local leaders can build capacity for connectivity by coordinating efforts and engaging in strategic planning. State policies in support of broadband and Wi-Fi access provide guidance to districts and schools to help ensure long-range infrastructure planning to support robust broadband access in schools. </a:t>
            </a:r>
          </a:p>
          <a:p>
            <a:r>
              <a:rPr lang="en-US" sz="1200" i="1" kern="1200" dirty="0">
                <a:solidFill>
                  <a:schemeClr val="tx1"/>
                </a:solidFill>
                <a:effectLst/>
                <a:latin typeface="+mn-lt"/>
                <a:ea typeface="+mn-ea"/>
                <a:cs typeface="+mn-cs"/>
              </a:rPr>
              <a:t>These questions can also be used as key topic areas for follow-up workshops.</a:t>
            </a:r>
            <a:r>
              <a:rPr lang="en-US" sz="1200" kern="1200" dirty="0">
                <a:solidFill>
                  <a:schemeClr val="tx1"/>
                </a:solidFill>
                <a:effectLst/>
                <a:latin typeface="+mn-lt"/>
                <a:ea typeface="+mn-ea"/>
                <a:cs typeface="+mn-cs"/>
              </a:rPr>
              <a:t> </a:t>
            </a:r>
          </a:p>
          <a:p>
            <a:r>
              <a:rPr lang="en-US" dirty="0"/>
              <a:t>Refer to FG, Policies &amp; Initiatives,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3857296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21</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22</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2895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3667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71759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853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64297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635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1054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0786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60860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52718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2671321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s://tech.ed.gov/netp/" TargetMode="External"/><Relationship Id="rId4" Type="http://schemas.openxmlformats.org/officeDocument/2006/relationships/hyperlink" Target="https://tech.ed.gov/futureready/infrastructure/"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5.png"/><Relationship Id="rId1" Type="http://schemas.openxmlformats.org/officeDocument/2006/relationships/video" Target="https://www.youtube.com/embed/4BpHXLQiQ1Q?list=PLhdwy3ASoEfku27IJ2HAKTJh-ACanSPsg"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230318" y="3409625"/>
            <a:ext cx="2045776" cy="461665"/>
          </a:xfrm>
          <a:prstGeom prst="rect">
            <a:avLst/>
          </a:prstGeom>
          <a:noFill/>
        </p:spPr>
        <p:txBody>
          <a:bodyPr wrap="square" rtlCol="0">
            <a:spAutoFit/>
          </a:bodyPr>
          <a:lstStyle/>
          <a:p>
            <a:r>
              <a:rPr lang="en-US" sz="2400" b="1" dirty="0">
                <a:solidFill>
                  <a:srgbClr val="00A79D"/>
                </a:solidFill>
              </a:rPr>
              <a:t>Connectivity</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normAutofit fontScale="92500" lnSpcReduction="10000"/>
          </a:bodyPr>
          <a:lstStyle/>
          <a:p>
            <a:pPr lvl="0"/>
            <a:r>
              <a:rPr lang="en-US" dirty="0"/>
              <a:t>Share one thing that is similar about your school/district and the featured video. </a:t>
            </a:r>
          </a:p>
          <a:p>
            <a:pPr lvl="0"/>
            <a:r>
              <a:rPr lang="en-US" dirty="0"/>
              <a:t>How has your state/district worked with business and non-profit partners to increase broadband access and speed?</a:t>
            </a:r>
          </a:p>
          <a:p>
            <a:pPr lvl="0"/>
            <a:r>
              <a:rPr lang="en-US" dirty="0"/>
              <a:t>Do your students lack robust broadband access at home?</a:t>
            </a:r>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2E5AABD5-59FE-406C-904F-4837287AFBD7}"/>
              </a:ext>
            </a:extLst>
          </p:cNvPr>
          <p:cNvSpPr>
            <a:spLocks noGrp="1"/>
          </p:cNvSpPr>
          <p:nvPr>
            <p:ph type="title"/>
          </p:nvPr>
        </p:nvSpPr>
        <p:spPr/>
        <p:txBody>
          <a:bodyPr>
            <a:normAutofit/>
          </a:bodyPr>
          <a:lstStyle/>
          <a:p>
            <a:r>
              <a:rPr lang="en-US" dirty="0"/>
              <a:t>Connectivity Considerations</a:t>
            </a:r>
          </a:p>
        </p:txBody>
      </p:sp>
      <p:sp>
        <p:nvSpPr>
          <p:cNvPr id="6" name="Content Placeholder 5">
            <a:extLst>
              <a:ext uri="{FF2B5EF4-FFF2-40B4-BE49-F238E27FC236}">
                <a16:creationId xmlns="" xmlns:a16="http://schemas.microsoft.com/office/drawing/2014/main" id="{1D2A1815-578F-4BC4-8E7E-34B85FC01234}"/>
              </a:ext>
            </a:extLst>
          </p:cNvPr>
          <p:cNvSpPr>
            <a:spLocks noGrp="1"/>
          </p:cNvSpPr>
          <p:nvPr>
            <p:ph idx="1"/>
          </p:nvPr>
        </p:nvSpPr>
        <p:spPr/>
        <p:txBody>
          <a:bodyPr>
            <a:normAutofit fontScale="47500" lnSpcReduction="20000"/>
          </a:bodyPr>
          <a:lstStyle/>
          <a:p>
            <a:pPr marL="0" indent="0">
              <a:buNone/>
            </a:pPr>
            <a:r>
              <a:rPr lang="en-US" u="sng" dirty="0">
                <a:hlinkClick r:id="rId3"/>
              </a:rPr>
              <a:t>2017 National Education Technology Plan</a:t>
            </a:r>
            <a:r>
              <a:rPr lang="en-US" u="sng" dirty="0"/>
              <a:t> </a:t>
            </a:r>
            <a:r>
              <a:rPr lang="en-US" dirty="0"/>
              <a:t>identifies the essential components necessary to support learning</a:t>
            </a:r>
          </a:p>
          <a:p>
            <a:r>
              <a:rPr lang="en-US" dirty="0"/>
              <a:t>Ubiquitous connectivity</a:t>
            </a:r>
          </a:p>
          <a:p>
            <a:r>
              <a:rPr lang="en-US" dirty="0"/>
              <a:t>Powerful learning devices</a:t>
            </a:r>
          </a:p>
          <a:p>
            <a:r>
              <a:rPr lang="en-US" dirty="0"/>
              <a:t>High-quality digital learning content</a:t>
            </a:r>
          </a:p>
          <a:p>
            <a:r>
              <a:rPr lang="en-US" dirty="0"/>
              <a:t>Responsible Use Policies (RUPs).</a:t>
            </a:r>
          </a:p>
          <a:p>
            <a:endParaRPr lang="en-US" u="sng" dirty="0">
              <a:hlinkClick r:id="rId4"/>
            </a:endParaRPr>
          </a:p>
          <a:p>
            <a:pPr marL="0" indent="0">
              <a:buNone/>
            </a:pPr>
            <a:r>
              <a:rPr lang="en-US" u="sng" dirty="0">
                <a:hlinkClick r:id="rId4"/>
              </a:rPr>
              <a:t>Building Technology Infrastructure for Learning Guide</a:t>
            </a:r>
            <a:r>
              <a:rPr lang="en-US" dirty="0"/>
              <a:t>  </a:t>
            </a:r>
          </a:p>
          <a:p>
            <a:pPr lvl="0"/>
            <a:r>
              <a:rPr lang="en-US" dirty="0"/>
              <a:t>Understanding types of available connectivity	</a:t>
            </a:r>
          </a:p>
          <a:p>
            <a:pPr lvl="0"/>
            <a:r>
              <a:rPr lang="en-US" dirty="0"/>
              <a:t>Four paths for connecting districts and schools				</a:t>
            </a:r>
          </a:p>
          <a:p>
            <a:pPr lvl="0"/>
            <a:r>
              <a:rPr lang="en-US" dirty="0"/>
              <a:t>Cost drivers and funding sources to consider</a:t>
            </a:r>
          </a:p>
          <a:p>
            <a:pPr lvl="0"/>
            <a:r>
              <a:rPr lang="en-US" dirty="0"/>
              <a:t>Special considerations for rural areas </a:t>
            </a:r>
          </a:p>
          <a:p>
            <a:endParaRPr lang="en-US" dirty="0"/>
          </a:p>
        </p:txBody>
      </p:sp>
    </p:spTree>
    <p:extLst>
      <p:ext uri="{BB962C8B-B14F-4D97-AF65-F5344CB8AC3E}">
        <p14:creationId xmlns:p14="http://schemas.microsoft.com/office/powerpoint/2010/main" val="5838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855D7C-AAF6-4345-A3C8-0612A10A9251}"/>
              </a:ext>
            </a:extLst>
          </p:cNvPr>
          <p:cNvSpPr>
            <a:spLocks noGrp="1"/>
          </p:cNvSpPr>
          <p:nvPr>
            <p:ph type="title"/>
          </p:nvPr>
        </p:nvSpPr>
        <p:spPr/>
        <p:txBody>
          <a:bodyPr/>
          <a:lstStyle/>
          <a:p>
            <a:r>
              <a:rPr lang="en-US" dirty="0"/>
              <a:t>Connectivity Consideration</a:t>
            </a:r>
          </a:p>
        </p:txBody>
      </p:sp>
      <p:sp>
        <p:nvSpPr>
          <p:cNvPr id="3" name="Content Placeholder 2">
            <a:extLst>
              <a:ext uri="{FF2B5EF4-FFF2-40B4-BE49-F238E27FC236}">
                <a16:creationId xmlns="" xmlns:a16="http://schemas.microsoft.com/office/drawing/2014/main" id="{3C2DB0A4-56A4-4407-B56A-D2D0488705A6}"/>
              </a:ext>
            </a:extLst>
          </p:cNvPr>
          <p:cNvSpPr>
            <a:spLocks noGrp="1"/>
          </p:cNvSpPr>
          <p:nvPr>
            <p:ph idx="1"/>
          </p:nvPr>
        </p:nvSpPr>
        <p:spPr/>
        <p:txBody>
          <a:bodyPr>
            <a:normAutofit/>
          </a:bodyPr>
          <a:lstStyle/>
          <a:p>
            <a:pPr marL="0" indent="0">
              <a:buNone/>
            </a:pPr>
            <a:r>
              <a:rPr lang="en-US" dirty="0"/>
              <a:t>Bandwidth capacity determines which digital instructional materials and educational applications students and educators can effectively leverage in the classroom</a:t>
            </a:r>
          </a:p>
          <a:p>
            <a:endParaRPr lang="en-US" dirty="0"/>
          </a:p>
          <a:p>
            <a:endParaRPr lang="en-US" dirty="0"/>
          </a:p>
        </p:txBody>
      </p:sp>
    </p:spTree>
    <p:extLst>
      <p:ext uri="{BB962C8B-B14F-4D97-AF65-F5344CB8AC3E}">
        <p14:creationId xmlns:p14="http://schemas.microsoft.com/office/powerpoint/2010/main" val="2102663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BE59FF-7904-4624-BDC1-CB724763223B}"/>
              </a:ext>
            </a:extLst>
          </p:cNvPr>
          <p:cNvSpPr>
            <a:spLocks noGrp="1"/>
          </p:cNvSpPr>
          <p:nvPr>
            <p:ph type="title"/>
          </p:nvPr>
        </p:nvSpPr>
        <p:spPr/>
        <p:txBody>
          <a:bodyPr/>
          <a:lstStyle/>
          <a:p>
            <a:r>
              <a:rPr lang="en-US" dirty="0"/>
              <a:t>Connectivity</a:t>
            </a:r>
          </a:p>
        </p:txBody>
      </p:sp>
      <p:sp>
        <p:nvSpPr>
          <p:cNvPr id="3" name="Content Placeholder 2">
            <a:extLst>
              <a:ext uri="{FF2B5EF4-FFF2-40B4-BE49-F238E27FC236}">
                <a16:creationId xmlns="" xmlns:a16="http://schemas.microsoft.com/office/drawing/2014/main" id="{CC81A500-9BF0-4DBE-870C-B4EE4CA5F740}"/>
              </a:ext>
            </a:extLst>
          </p:cNvPr>
          <p:cNvSpPr>
            <a:spLocks noGrp="1"/>
          </p:cNvSpPr>
          <p:nvPr>
            <p:ph idx="1"/>
          </p:nvPr>
        </p:nvSpPr>
        <p:spPr>
          <a:xfrm>
            <a:off x="457200" y="1060666"/>
            <a:ext cx="8229600" cy="3394472"/>
          </a:xfrm>
        </p:spPr>
        <p:txBody>
          <a:bodyPr>
            <a:normAutofit/>
          </a:bodyPr>
          <a:lstStyle/>
          <a:p>
            <a:pPr marL="0" indent="0">
              <a:buNone/>
            </a:pPr>
            <a:r>
              <a:rPr lang="en-US" sz="3600" dirty="0"/>
              <a:t>Implementation of </a:t>
            </a:r>
          </a:p>
          <a:p>
            <a:pPr lvl="1"/>
            <a:r>
              <a:rPr lang="en-US" sz="3600" dirty="0"/>
              <a:t>High-capacity and widely available broadband networks</a:t>
            </a:r>
          </a:p>
          <a:p>
            <a:pPr lvl="1"/>
            <a:r>
              <a:rPr lang="en-US" sz="3600" dirty="0"/>
              <a:t>Utilization of wireless networks</a:t>
            </a:r>
          </a:p>
        </p:txBody>
      </p:sp>
    </p:spTree>
    <p:extLst>
      <p:ext uri="{BB962C8B-B14F-4D97-AF65-F5344CB8AC3E}">
        <p14:creationId xmlns:p14="http://schemas.microsoft.com/office/powerpoint/2010/main" val="260984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2E5AABD5-59FE-406C-904F-4837287AFBD7}"/>
              </a:ext>
            </a:extLst>
          </p:cNvPr>
          <p:cNvSpPr>
            <a:spLocks noGrp="1"/>
          </p:cNvSpPr>
          <p:nvPr>
            <p:ph type="title"/>
          </p:nvPr>
        </p:nvSpPr>
        <p:spPr/>
        <p:txBody>
          <a:bodyPr>
            <a:normAutofit/>
          </a:bodyPr>
          <a:lstStyle/>
          <a:p>
            <a:r>
              <a:rPr lang="en-US" dirty="0"/>
              <a:t>Connectivity Recommendations</a:t>
            </a:r>
          </a:p>
        </p:txBody>
      </p:sp>
      <p:pic>
        <p:nvPicPr>
          <p:cNvPr id="4" name="image3.png">
            <a:extLst>
              <a:ext uri="{FF2B5EF4-FFF2-40B4-BE49-F238E27FC236}">
                <a16:creationId xmlns="" xmlns:a16="http://schemas.microsoft.com/office/drawing/2014/main" id="{82B078E3-809D-4691-AB73-762BBFB36E21}"/>
              </a:ext>
            </a:extLst>
          </p:cNvPr>
          <p:cNvPicPr>
            <a:picLocks noGrp="1"/>
          </p:cNvPicPr>
          <p:nvPr>
            <p:ph idx="1"/>
          </p:nvPr>
        </p:nvPicPr>
        <p:blipFill>
          <a:blip r:embed="rId3"/>
          <a:stretch>
            <a:fillRect/>
          </a:stretch>
        </p:blipFill>
        <p:spPr>
          <a:xfrm>
            <a:off x="1193800" y="1700636"/>
            <a:ext cx="7493000" cy="2550266"/>
          </a:xfrm>
          <a:prstGeom prst="rect">
            <a:avLst/>
          </a:prstGeom>
          <a:ln/>
        </p:spPr>
      </p:pic>
    </p:spTree>
    <p:extLst>
      <p:ext uri="{BB962C8B-B14F-4D97-AF65-F5344CB8AC3E}">
        <p14:creationId xmlns:p14="http://schemas.microsoft.com/office/powerpoint/2010/main" val="469874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2E5AABD5-59FE-406C-904F-4837287AFBD7}"/>
              </a:ext>
            </a:extLst>
          </p:cNvPr>
          <p:cNvSpPr>
            <a:spLocks noGrp="1"/>
          </p:cNvSpPr>
          <p:nvPr>
            <p:ph type="title"/>
          </p:nvPr>
        </p:nvSpPr>
        <p:spPr/>
        <p:txBody>
          <a:bodyPr>
            <a:normAutofit/>
          </a:bodyPr>
          <a:lstStyle/>
          <a:p>
            <a:r>
              <a:rPr lang="en-US" dirty="0"/>
              <a:t>Connectivity Recommendations</a:t>
            </a:r>
          </a:p>
        </p:txBody>
      </p:sp>
      <p:pic>
        <p:nvPicPr>
          <p:cNvPr id="6" name="image4.png">
            <a:extLst>
              <a:ext uri="{FF2B5EF4-FFF2-40B4-BE49-F238E27FC236}">
                <a16:creationId xmlns="" xmlns:a16="http://schemas.microsoft.com/office/drawing/2014/main" id="{58024F22-8F90-4B5F-BAC0-559E43BC86E1}"/>
              </a:ext>
            </a:extLst>
          </p:cNvPr>
          <p:cNvPicPr>
            <a:picLocks noGrp="1"/>
          </p:cNvPicPr>
          <p:nvPr>
            <p:ph idx="1"/>
          </p:nvPr>
        </p:nvPicPr>
        <p:blipFill>
          <a:blip r:embed="rId3"/>
          <a:stretch>
            <a:fillRect/>
          </a:stretch>
        </p:blipFill>
        <p:spPr>
          <a:xfrm>
            <a:off x="1193800" y="2321983"/>
            <a:ext cx="7493000" cy="1307571"/>
          </a:xfrm>
          <a:prstGeom prst="rect">
            <a:avLst/>
          </a:prstGeom>
          <a:ln/>
        </p:spPr>
      </p:pic>
    </p:spTree>
    <p:extLst>
      <p:ext uri="{BB962C8B-B14F-4D97-AF65-F5344CB8AC3E}">
        <p14:creationId xmlns:p14="http://schemas.microsoft.com/office/powerpoint/2010/main" val="90750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normAutofit fontScale="92500" lnSpcReduction="10000"/>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92500"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right away? </a:t>
            </a:r>
          </a:p>
          <a:p>
            <a:pPr lvl="0"/>
            <a:r>
              <a:rPr lang="en-US" dirty="0"/>
              <a:t>What are some of your challenges?</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lstStyle/>
          <a:p>
            <a:r>
              <a:rPr lang="en-US"/>
              <a:t>Brainstorming Activity</a:t>
            </a:r>
            <a:endParaRPr lang="en-US" dirty="0"/>
          </a:p>
        </p:txBody>
      </p:sp>
      <p:pic>
        <p:nvPicPr>
          <p:cNvPr id="7" name="Content Placeholder 6">
            <a:extLst>
              <a:ext uri="{FF2B5EF4-FFF2-40B4-BE49-F238E27FC236}">
                <a16:creationId xmlns="" xmlns:a16="http://schemas.microsoft.com/office/drawing/2014/main" id="{57F475C3-943A-4AC6-8093-8B6151A40F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2960" y="1975326"/>
            <a:ext cx="1828800" cy="1828800"/>
          </a:xfrm>
        </p:spPr>
      </p:pic>
      <p:sp>
        <p:nvSpPr>
          <p:cNvPr id="5" name="Content Placeholder 4">
            <a:extLst>
              <a:ext uri="{FF2B5EF4-FFF2-40B4-BE49-F238E27FC236}">
                <a16:creationId xmlns="" xmlns:a16="http://schemas.microsoft.com/office/drawing/2014/main" id="{D31F9561-BD74-4CF0-8A70-75ADDA5002E1}"/>
              </a:ext>
            </a:extLst>
          </p:cNvPr>
          <p:cNvSpPr>
            <a:spLocks noGrp="1"/>
          </p:cNvSpPr>
          <p:nvPr>
            <p:ph sz="half" idx="2"/>
          </p:nvPr>
        </p:nvSpPr>
        <p:spPr>
          <a:xfrm>
            <a:off x="2880360" y="1245552"/>
            <a:ext cx="5806440" cy="3288348"/>
          </a:xfrm>
        </p:spPr>
        <p:txBody>
          <a:bodyPr>
            <a:normAutofit/>
          </a:bodyPr>
          <a:lstStyle/>
          <a:p>
            <a:pPr lvl="0"/>
            <a:r>
              <a:rPr lang="en-US" dirty="0"/>
              <a:t>What do you think of when you hear the word “connectivity”?</a:t>
            </a:r>
          </a:p>
          <a:p>
            <a:pPr lvl="0"/>
            <a:r>
              <a:rPr lang="en-US" dirty="0"/>
              <a:t>Where does your district/school have wireless hotspots?</a:t>
            </a:r>
          </a:p>
          <a:p>
            <a:pPr lvl="0"/>
            <a:r>
              <a:rPr lang="en-US" dirty="0"/>
              <a:t>What types of devices do your teachers and students use?</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normAutofit/>
          </a:bodyPr>
          <a:lstStyle/>
          <a:p>
            <a:r>
              <a:rPr lang="en-US" dirty="0"/>
              <a:t>Broadband/Wireless Capacity 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fontScale="55000" lnSpcReduction="20000"/>
          </a:bodyPr>
          <a:lstStyle/>
          <a:p>
            <a:pPr lvl="0"/>
            <a:r>
              <a:rPr lang="en-US" dirty="0"/>
              <a:t>How Is your district/school building capacity to support an evolving infrastructure for learning in the digital age?</a:t>
            </a:r>
          </a:p>
          <a:p>
            <a:pPr lvl="0"/>
            <a:r>
              <a:rPr lang="en-US" dirty="0"/>
              <a:t>Is the broadband infrastructure sufficient for simultaneous access for most users?</a:t>
            </a:r>
          </a:p>
          <a:p>
            <a:pPr lvl="0"/>
            <a:r>
              <a:rPr lang="en-US" dirty="0"/>
              <a:t>How is wireless connectivity supporting connectivity?</a:t>
            </a:r>
          </a:p>
          <a:p>
            <a:pPr lvl="0"/>
            <a:r>
              <a:rPr lang="en-US" dirty="0"/>
              <a:t>Is wireless available on campus in all learning spaces?</a:t>
            </a:r>
          </a:p>
          <a:p>
            <a:pPr lvl="0"/>
            <a:r>
              <a:rPr lang="en-US" dirty="0"/>
              <a:t>Does your network have adequate security and levels of access?</a:t>
            </a:r>
          </a:p>
          <a:p>
            <a:pPr lvl="0"/>
            <a:r>
              <a:rPr lang="en-US" dirty="0"/>
              <a:t>Does your school/district have adequate internet access to fully utilize digital instructional materials and resources (i.e., speed, reliability)?</a:t>
            </a:r>
          </a:p>
          <a:p>
            <a:pPr lvl="0"/>
            <a:r>
              <a:rPr lang="en-US" dirty="0"/>
              <a:t>Do your students and teachers have access to devices at school and outside of school?</a:t>
            </a:r>
          </a:p>
          <a:p>
            <a:pPr marL="0" indent="0">
              <a:buNone/>
            </a:pPr>
            <a:endParaRPr lang="en-US" dirty="0"/>
          </a:p>
        </p:txBody>
      </p:sp>
    </p:spTree>
    <p:extLst>
      <p:ext uri="{BB962C8B-B14F-4D97-AF65-F5344CB8AC3E}">
        <p14:creationId xmlns:p14="http://schemas.microsoft.com/office/powerpoint/2010/main" val="4042168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E9789752-261B-4E27-A605-90907C43E6F0}"/>
              </a:ext>
            </a:extLst>
          </p:cNvPr>
          <p:cNvSpPr>
            <a:spLocks noGrp="1"/>
          </p:cNvSpPr>
          <p:nvPr>
            <p:ph type="title"/>
          </p:nvPr>
        </p:nvSpPr>
        <p:spPr/>
        <p:txBody>
          <a:bodyPr/>
          <a:lstStyle/>
          <a:p>
            <a:r>
              <a:rPr lang="en-US" dirty="0"/>
              <a:t>Policies &amp; Initiatives</a:t>
            </a:r>
          </a:p>
        </p:txBody>
      </p:sp>
      <p:sp>
        <p:nvSpPr>
          <p:cNvPr id="6" name="Content Placeholder 5">
            <a:extLst>
              <a:ext uri="{FF2B5EF4-FFF2-40B4-BE49-F238E27FC236}">
                <a16:creationId xmlns="" xmlns:a16="http://schemas.microsoft.com/office/drawing/2014/main" id="{3B9425DE-2783-4705-90C3-2C324756B282}"/>
              </a:ext>
            </a:extLst>
          </p:cNvPr>
          <p:cNvSpPr>
            <a:spLocks noGrp="1"/>
          </p:cNvSpPr>
          <p:nvPr>
            <p:ph idx="1"/>
          </p:nvPr>
        </p:nvSpPr>
        <p:spPr/>
        <p:txBody>
          <a:bodyPr>
            <a:normAutofit fontScale="92500" lnSpcReduction="10000"/>
          </a:bodyPr>
          <a:lstStyle/>
          <a:p>
            <a:pPr lvl="0"/>
            <a:r>
              <a:rPr lang="en-US" dirty="0"/>
              <a:t>Does your state have policies/guidelines for broadband connectivity?</a:t>
            </a:r>
          </a:p>
          <a:p>
            <a:pPr lvl="0"/>
            <a:r>
              <a:rPr lang="en-US" dirty="0"/>
              <a:t>Are there local policies/practices that can be updated to support equitable connectivity for all learners? </a:t>
            </a:r>
          </a:p>
          <a:p>
            <a:pPr lvl="0"/>
            <a:r>
              <a:rPr lang="en-US" dirty="0"/>
              <a:t>Which stakeholders and influencers need to be involved in the conversations? </a:t>
            </a:r>
          </a:p>
          <a:p>
            <a:endParaRPr lang="en-US" dirty="0"/>
          </a:p>
        </p:txBody>
      </p:sp>
    </p:spTree>
    <p:extLst>
      <p:ext uri="{BB962C8B-B14F-4D97-AF65-F5344CB8AC3E}">
        <p14:creationId xmlns:p14="http://schemas.microsoft.com/office/powerpoint/2010/main" val="226756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fontScale="77500" lnSpcReduction="20000"/>
          </a:bodyPr>
          <a:lstStyle/>
          <a:p>
            <a:r>
              <a:rPr lang="en-US" dirty="0"/>
              <a:t>Welcome &amp; Introductions</a:t>
            </a:r>
          </a:p>
          <a:p>
            <a:r>
              <a:rPr lang="en-US" dirty="0"/>
              <a:t>Background</a:t>
            </a:r>
          </a:p>
          <a:p>
            <a:r>
              <a:rPr lang="en-US" dirty="0"/>
              <a:t>Connectivity Considerations &amp; Recommendations</a:t>
            </a:r>
          </a:p>
          <a:p>
            <a:r>
              <a:rPr lang="en-US" dirty="0"/>
              <a:t>Exemplar Rapid Fire Presentations</a:t>
            </a:r>
          </a:p>
          <a:p>
            <a:r>
              <a:rPr lang="en-US" dirty="0"/>
              <a:t>Brainstorming Activity</a:t>
            </a:r>
          </a:p>
          <a:p>
            <a:r>
              <a:rPr lang="en-US" dirty="0"/>
              <a:t>Broadband/Wireless Capacity Activity</a:t>
            </a:r>
          </a:p>
          <a:p>
            <a:r>
              <a:rPr lang="en-US" dirty="0"/>
              <a:t>Policies &amp; Initiatives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fontScale="92500" lnSpcReduction="20000"/>
          </a:bodyPr>
          <a:lstStyle/>
          <a:p>
            <a:pPr marL="0" indent="0">
              <a:buNone/>
            </a:pPr>
            <a:r>
              <a:rPr lang="en-US" b="1" dirty="0"/>
              <a:t>Audience Challenge</a:t>
            </a:r>
            <a:endParaRPr lang="en-US" dirty="0"/>
          </a:p>
          <a:p>
            <a:pPr marL="0" indent="0">
              <a:buNone/>
            </a:pPr>
            <a:r>
              <a:rPr lang="en-US" dirty="0"/>
              <a:t>What can you do when you return to your position to help move the marker forward?</a:t>
            </a:r>
          </a:p>
          <a:p>
            <a:pPr lvl="0"/>
            <a:r>
              <a:rPr lang="en-US" dirty="0"/>
              <a:t>Create a calendar appointment to remind yourself</a:t>
            </a:r>
          </a:p>
          <a:p>
            <a:pPr lvl="0"/>
            <a:r>
              <a:rPr lang="en-US" dirty="0"/>
              <a:t>Mail a postcard to yourself</a:t>
            </a:r>
          </a:p>
          <a:p>
            <a:pPr lvl="0"/>
            <a:r>
              <a:rPr lang="en-US" dirty="0"/>
              <a:t>Invite your colleagues to discuss the issues</a:t>
            </a:r>
          </a:p>
          <a:p>
            <a:pPr marL="0" indent="0">
              <a:buNone/>
            </a:pPr>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09381" y="1747529"/>
            <a:ext cx="1828800" cy="1828800"/>
          </a:xfrm>
        </p:spPr>
      </p:pic>
    </p:spTree>
    <p:extLst>
      <p:ext uri="{BB962C8B-B14F-4D97-AF65-F5344CB8AC3E}">
        <p14:creationId xmlns:p14="http://schemas.microsoft.com/office/powerpoint/2010/main" val="76963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normAutofit/>
          </a:bodyPr>
          <a:lstStyle/>
          <a:p>
            <a:pPr marL="0" indent="0">
              <a:buNone/>
            </a:pPr>
            <a:r>
              <a:rPr lang="en-US" sz="2800" dirty="0"/>
              <a:t>Provide participants, typically school and district leaders, with the opportunity to gain knowledge and resources to develop and enhance their infrastructure to support digital learning.</a:t>
            </a:r>
          </a:p>
          <a:p>
            <a:pPr marL="0" indent="0">
              <a:buNone/>
            </a:pPr>
            <a:endParaRPr lang="en-US" dirty="0"/>
          </a:p>
        </p:txBody>
      </p:sp>
      <p:pic>
        <p:nvPicPr>
          <p:cNvPr id="5" name="Picture 4">
            <a:extLst>
              <a:ext uri="{FF2B5EF4-FFF2-40B4-BE49-F238E27FC236}">
                <a16:creationId xmlns="" xmlns:a16="http://schemas.microsoft.com/office/drawing/2014/main" id="{FB25715D-8114-4841-8FA4-3818C15B85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9390" y="3177707"/>
            <a:ext cx="1828800"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200150"/>
            <a:ext cx="8229600" cy="3627571"/>
          </a:xfrm>
        </p:spPr>
        <p:txBody>
          <a:bodyPr>
            <a:normAutofit fontScale="77500" lnSpcReduction="20000"/>
          </a:bodyPr>
          <a:lstStyle/>
          <a:p>
            <a:pPr lvl="0"/>
            <a:r>
              <a:rPr lang="en-US" dirty="0"/>
              <a:t>Learn more about connectivity options for networks, Wi-Fi, and devices from colleagues and experts</a:t>
            </a:r>
          </a:p>
          <a:p>
            <a:pPr lvl="0"/>
            <a:r>
              <a:rPr lang="en-US" dirty="0"/>
              <a:t>Hear from colleagues on best practices for implementation</a:t>
            </a:r>
          </a:p>
          <a:p>
            <a:pPr lvl="0"/>
            <a:r>
              <a:rPr lang="en-US" dirty="0"/>
              <a:t>Collaborate with colleagues on key questions related to connectivity implementation</a:t>
            </a:r>
          </a:p>
          <a:p>
            <a:pPr lvl="0"/>
            <a:r>
              <a:rPr lang="en-US" dirty="0"/>
              <a:t>Acquire resources to support infrastructure planning and implementation</a:t>
            </a:r>
          </a:p>
          <a:p>
            <a:pPr lvl="0"/>
            <a:r>
              <a:rPr lang="en-US" dirty="0"/>
              <a:t>Develop and maintain relationships with other district and state leaders</a:t>
            </a:r>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normAutofit/>
          </a:bodyPr>
          <a:lstStyle/>
          <a:p>
            <a:r>
              <a:rPr lang="en-US" dirty="0"/>
              <a:t>I’m Here and I’m In</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910840" y="1623060"/>
            <a:ext cx="5775960" cy="2999740"/>
          </a:xfrm>
        </p:spPr>
        <p:txBody>
          <a:bodyPr>
            <a:normAutofit/>
          </a:bodyPr>
          <a:lstStyle/>
          <a:p>
            <a:pPr marL="0" indent="0">
              <a:buNone/>
            </a:pPr>
            <a:r>
              <a:rPr lang="en-US" dirty="0"/>
              <a:t>Share your name and title and in 1 short sentence why they are attending the meeting   </a:t>
            </a:r>
          </a:p>
          <a:p>
            <a:pPr marL="0" indent="0">
              <a:buNone/>
            </a:pPr>
            <a:endParaRPr lang="en-US" dirty="0"/>
          </a:p>
          <a:p>
            <a:pPr marL="0" indent="0">
              <a:buNone/>
            </a:pPr>
            <a:r>
              <a:rPr lang="en-US" dirty="0"/>
              <a:t>Ask participants to say:</a:t>
            </a:r>
          </a:p>
          <a:p>
            <a:pPr marL="0" indent="0">
              <a:buNone/>
            </a:pPr>
            <a:r>
              <a:rPr lang="en-US" dirty="0"/>
              <a:t>“I’m here and I’m in”</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85000" lnSpcReduction="10000"/>
          </a:bodyPr>
          <a:lstStyle/>
          <a:p>
            <a:r>
              <a:rPr lang="en-US" dirty="0"/>
              <a:t>Comprehensive infrastructure provides all students and teachers with the resources they need anytime, anywhere</a:t>
            </a:r>
          </a:p>
          <a:p>
            <a:r>
              <a:rPr lang="en-US" dirty="0"/>
              <a:t>Infrastructure includes broadband connectivity, hardware, software, and administrative tools</a:t>
            </a:r>
          </a:p>
          <a:p>
            <a:r>
              <a:rPr lang="en-US" dirty="0"/>
              <a:t>Infrastructure also includes people, processes, learning resources, policies, and sustainable models for improvement</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92500"/>
          </a:bodyPr>
          <a:lstStyle/>
          <a:p>
            <a:r>
              <a:rPr lang="en-US" dirty="0"/>
              <a:t>Enables schools to expand learning options</a:t>
            </a:r>
          </a:p>
          <a:p>
            <a:r>
              <a:rPr lang="en-US" dirty="0"/>
              <a:t>Empowers students to</a:t>
            </a:r>
          </a:p>
          <a:p>
            <a:pPr lvl="1"/>
            <a:r>
              <a:rPr lang="en-US" dirty="0"/>
              <a:t>Create content</a:t>
            </a:r>
          </a:p>
          <a:p>
            <a:pPr lvl="1"/>
            <a:r>
              <a:rPr lang="en-US" dirty="0"/>
              <a:t>Participate in virtual courses</a:t>
            </a:r>
          </a:p>
          <a:p>
            <a:pPr lvl="1"/>
            <a:r>
              <a:rPr lang="en-US" dirty="0"/>
              <a:t>Collaborate with experts or other students remotely</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62500" lnSpcReduction="20000"/>
          </a:bodyPr>
          <a:lstStyle/>
          <a:p>
            <a:pPr marL="0" indent="0">
              <a:buNone/>
            </a:pPr>
            <a:r>
              <a:rPr lang="en-US" dirty="0"/>
              <a:t>Quick Facts</a:t>
            </a:r>
          </a:p>
          <a:p>
            <a:pPr lvl="0"/>
            <a:r>
              <a:rPr lang="en-US" dirty="0"/>
              <a:t>Cisco predicts that global internet traffic will be over 50,000 </a:t>
            </a:r>
            <a:r>
              <a:rPr lang="en-US" dirty="0" err="1"/>
              <a:t>Gbps</a:t>
            </a:r>
            <a:r>
              <a:rPr lang="en-US" dirty="0"/>
              <a:t> by 2019, more than triple the current traffic rate.</a:t>
            </a:r>
          </a:p>
          <a:p>
            <a:pPr lvl="0"/>
            <a:r>
              <a:rPr lang="en-US" dirty="0"/>
              <a:t>Education Networks of America (ENA), based on its experience delivering connectivity to over 5,500 schools and libraries, continues to observe and projects into the future an internet growth rate of 65% per year.</a:t>
            </a:r>
          </a:p>
          <a:p>
            <a:pPr lvl="0"/>
            <a:r>
              <a:rPr lang="en-US" dirty="0" err="1"/>
              <a:t>EducationSuperHighway</a:t>
            </a:r>
            <a:r>
              <a:rPr lang="en-US" dirty="0"/>
              <a:t> predicts that the typical school district will need to triple its bandwidth in the next three years.</a:t>
            </a:r>
          </a:p>
          <a:p>
            <a:pPr lvl="0"/>
            <a:r>
              <a:rPr lang="en-US" dirty="0" err="1"/>
              <a:t>CoSN’s</a:t>
            </a:r>
            <a:r>
              <a:rPr lang="en-US" dirty="0"/>
              <a:t> Infrastructure Survey states that 39% of districts report projected growth in the next 18 months between 50% and 499%.</a:t>
            </a:r>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Attaining Broadband District-Wide</a:t>
            </a:r>
          </a:p>
        </p:txBody>
      </p:sp>
      <p:pic>
        <p:nvPicPr>
          <p:cNvPr id="5" name="4BpHXLQiQ1Q">
            <a:hlinkClick r:id="" action="ppaction://media"/>
            <a:extLst>
              <a:ext uri="{FF2B5EF4-FFF2-40B4-BE49-F238E27FC236}">
                <a16:creationId xmlns="" xmlns:a16="http://schemas.microsoft.com/office/drawing/2014/main" id="{5CE7E41E-59A9-4A8B-8934-D245F5D88F68}"/>
              </a:ext>
            </a:extLst>
          </p:cNvPr>
          <p:cNvPicPr>
            <a:picLocks noGrp="1" noRot="1" noChangeAspect="1"/>
          </p:cNvPicPr>
          <p:nvPr>
            <p:ph idx="1"/>
            <a:videoFile r:link="rId1"/>
          </p:nvPr>
        </p:nvPicPr>
        <p:blipFill>
          <a:blip r:embed="rId4"/>
          <a:stretch>
            <a:fillRect/>
          </a:stretch>
        </p:blipFill>
        <p:spPr>
          <a:xfrm>
            <a:off x="2540000" y="1344075"/>
            <a:ext cx="4064000" cy="3048000"/>
          </a:xfrm>
          <a:prstGeom prst="rect">
            <a:avLst/>
          </a:prstGeom>
        </p:spPr>
      </p:pic>
    </p:spTree>
    <p:extLst>
      <p:ext uri="{BB962C8B-B14F-4D97-AF65-F5344CB8AC3E}">
        <p14:creationId xmlns:p14="http://schemas.microsoft.com/office/powerpoint/2010/main" val="690150260"/>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1912</TotalTime>
  <Words>1090</Words>
  <Application>Microsoft Macintosh PowerPoint</Application>
  <PresentationFormat>On-screen Show (16:9)</PresentationFormat>
  <Paragraphs>144</Paragraphs>
  <Slides>22</Slides>
  <Notes>19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Open Sans</vt:lpstr>
      <vt:lpstr>Arial</vt:lpstr>
      <vt:lpstr>Tranforming_Digital_Learning_final</vt:lpstr>
      <vt:lpstr>PowerPoint Presentation</vt:lpstr>
      <vt:lpstr>Session Overview</vt:lpstr>
      <vt:lpstr>Purpose of the Workshop</vt:lpstr>
      <vt:lpstr>Objectives</vt:lpstr>
      <vt:lpstr>I’m Here and I’m In</vt:lpstr>
      <vt:lpstr>Overview</vt:lpstr>
      <vt:lpstr>Overview</vt:lpstr>
      <vt:lpstr>Overview</vt:lpstr>
      <vt:lpstr>Attaining Broadband District-Wide</vt:lpstr>
      <vt:lpstr>Discussion Questions</vt:lpstr>
      <vt:lpstr>Connectivity Considerations</vt:lpstr>
      <vt:lpstr>Connectivity Consideration</vt:lpstr>
      <vt:lpstr>Connectivity</vt:lpstr>
      <vt:lpstr>Connectivity Recommendations</vt:lpstr>
      <vt:lpstr>Connectivity Recommendations</vt:lpstr>
      <vt:lpstr>Exemplar Rapid Fire Presentations</vt:lpstr>
      <vt:lpstr>Brainstorming Activity</vt:lpstr>
      <vt:lpstr>Broadband/Wireless Capacity Activity</vt:lpstr>
      <vt:lpstr>Policies &amp; Initiatives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62</cp:revision>
  <dcterms:created xsi:type="dcterms:W3CDTF">2017-03-29T05:27:33Z</dcterms:created>
  <dcterms:modified xsi:type="dcterms:W3CDTF">2018-03-05T15:57:21Z</dcterms:modified>
</cp:coreProperties>
</file>