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28"/>
  </p:notesMasterIdLst>
  <p:sldIdLst>
    <p:sldId id="295" r:id="rId2"/>
    <p:sldId id="261" r:id="rId3"/>
    <p:sldId id="260" r:id="rId4"/>
    <p:sldId id="282" r:id="rId5"/>
    <p:sldId id="288" r:id="rId6"/>
    <p:sldId id="268" r:id="rId7"/>
    <p:sldId id="265" r:id="rId8"/>
    <p:sldId id="285" r:id="rId9"/>
    <p:sldId id="281" r:id="rId10"/>
    <p:sldId id="270" r:id="rId11"/>
    <p:sldId id="271" r:id="rId12"/>
    <p:sldId id="273" r:id="rId13"/>
    <p:sldId id="272" r:id="rId14"/>
    <p:sldId id="269" r:id="rId15"/>
    <p:sldId id="287" r:id="rId16"/>
    <p:sldId id="274" r:id="rId17"/>
    <p:sldId id="294" r:id="rId18"/>
    <p:sldId id="292" r:id="rId19"/>
    <p:sldId id="293" r:id="rId20"/>
    <p:sldId id="275" r:id="rId21"/>
    <p:sldId id="276" r:id="rId22"/>
    <p:sldId id="277" r:id="rId23"/>
    <p:sldId id="278" r:id="rId24"/>
    <p:sldId id="279" r:id="rId25"/>
    <p:sldId id="283" r:id="rId26"/>
    <p:sldId id="286" r:id="rId2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nn Angela" initials="" lastIdx="2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9D"/>
    <a:srgbClr val="4B4E53"/>
    <a:srgbClr val="E75200"/>
    <a:srgbClr val="2941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577" autoAdjust="0"/>
    <p:restoredTop sz="91114" autoAdjust="0"/>
  </p:normalViewPr>
  <p:slideViewPr>
    <p:cSldViewPr snapToGrid="0" snapToObjects="1">
      <p:cViewPr varScale="1">
        <p:scale>
          <a:sx n="161" d="100"/>
          <a:sy n="161" d="100"/>
        </p:scale>
        <p:origin x="208" y="416"/>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commentAuthors" Target="commentAuthor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34"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375A20-3704-47A8-B31B-3B35893E0AB4}" type="datetimeFigureOut">
              <a:rPr lang="en-US" smtClean="0"/>
              <a:t>3/5/18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36BBDD-DBE1-48E2-A118-897C2AF1BC3F}" type="slidenum">
              <a:rPr lang="en-US" smtClean="0"/>
              <a:t>‹#›</a:t>
            </a:fld>
            <a:endParaRPr lang="en-US"/>
          </a:p>
        </p:txBody>
      </p:sp>
    </p:spTree>
    <p:extLst>
      <p:ext uri="{BB962C8B-B14F-4D97-AF65-F5344CB8AC3E}">
        <p14:creationId xmlns:p14="http://schemas.microsoft.com/office/powerpoint/2010/main" val="939099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 Id="rId3" Type="http://schemas.openxmlformats.org/officeDocument/2006/relationships/hyperlink" Target="https://youtu.be/cV-1iBGJb7U" TargetMode="Externa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yourself, review the key sections and any logistics for the session. </a:t>
            </a:r>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2</a:t>
            </a:fld>
            <a:endParaRPr lang="en-US"/>
          </a:p>
        </p:txBody>
      </p:sp>
    </p:spTree>
    <p:extLst>
      <p:ext uri="{BB962C8B-B14F-4D97-AF65-F5344CB8AC3E}">
        <p14:creationId xmlns:p14="http://schemas.microsoft.com/office/powerpoint/2010/main" val="2412911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Key Components, page 3-4.</a:t>
            </a:r>
          </a:p>
        </p:txBody>
      </p:sp>
      <p:sp>
        <p:nvSpPr>
          <p:cNvPr id="4" name="Slide Number Placeholder 3"/>
          <p:cNvSpPr>
            <a:spLocks noGrp="1"/>
          </p:cNvSpPr>
          <p:nvPr>
            <p:ph type="sldNum" sz="quarter" idx="10"/>
          </p:nvPr>
        </p:nvSpPr>
        <p:spPr/>
        <p:txBody>
          <a:bodyPr/>
          <a:lstStyle/>
          <a:p>
            <a:fld id="{EE36BBDD-DBE1-48E2-A118-897C2AF1BC3F}" type="slidenum">
              <a:rPr lang="en-US" smtClean="0"/>
              <a:t>11</a:t>
            </a:fld>
            <a:endParaRPr lang="en-US"/>
          </a:p>
        </p:txBody>
      </p:sp>
    </p:spTree>
    <p:extLst>
      <p:ext uri="{BB962C8B-B14F-4D97-AF65-F5344CB8AC3E}">
        <p14:creationId xmlns:p14="http://schemas.microsoft.com/office/powerpoint/2010/main" val="39648320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 page 3.-4.</a:t>
            </a:r>
          </a:p>
        </p:txBody>
      </p:sp>
      <p:sp>
        <p:nvSpPr>
          <p:cNvPr id="4" name="Slide Number Placeholder 3"/>
          <p:cNvSpPr>
            <a:spLocks noGrp="1"/>
          </p:cNvSpPr>
          <p:nvPr>
            <p:ph type="sldNum" sz="quarter" idx="10"/>
          </p:nvPr>
        </p:nvSpPr>
        <p:spPr/>
        <p:txBody>
          <a:bodyPr/>
          <a:lstStyle/>
          <a:p>
            <a:fld id="{EE36BBDD-DBE1-48E2-A118-897C2AF1BC3F}" type="slidenum">
              <a:rPr lang="en-US" smtClean="0"/>
              <a:t>12</a:t>
            </a:fld>
            <a:endParaRPr lang="en-US"/>
          </a:p>
        </p:txBody>
      </p:sp>
    </p:spTree>
    <p:extLst>
      <p:ext uri="{BB962C8B-B14F-4D97-AF65-F5344CB8AC3E}">
        <p14:creationId xmlns:p14="http://schemas.microsoft.com/office/powerpoint/2010/main" val="2072139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Depending on your audience and the time allotted for this workshop give participants time to explore this resource. </a:t>
            </a:r>
          </a:p>
          <a:p>
            <a:r>
              <a:rPr lang="en-US" sz="1200" i="1" kern="1200" dirty="0">
                <a:solidFill>
                  <a:schemeClr val="tx1"/>
                </a:solidFill>
                <a:effectLst/>
                <a:latin typeface="+mn-lt"/>
                <a:ea typeface="+mn-ea"/>
                <a:cs typeface="+mn-cs"/>
              </a:rPr>
              <a:t>Or give participants an action step to review this document over the next few weeks and share thoughts or respond to comments in an online learning community/Professional Learning Network. </a:t>
            </a:r>
          </a:p>
          <a:p>
            <a:r>
              <a:rPr lang="en-US" sz="1200" i="0" kern="1200" dirty="0">
                <a:solidFill>
                  <a:schemeClr val="tx1"/>
                </a:solidFill>
                <a:effectLst/>
                <a:latin typeface="+mn-lt"/>
                <a:ea typeface="+mn-ea"/>
                <a:cs typeface="+mn-cs"/>
              </a:rPr>
              <a:t>Refer to FG, Background, page 3-4.</a:t>
            </a:r>
            <a:endParaRPr lang="en-US" i="0" dirty="0"/>
          </a:p>
        </p:txBody>
      </p:sp>
      <p:sp>
        <p:nvSpPr>
          <p:cNvPr id="4" name="Slide Number Placeholder 3"/>
          <p:cNvSpPr>
            <a:spLocks noGrp="1"/>
          </p:cNvSpPr>
          <p:nvPr>
            <p:ph type="sldNum" sz="quarter" idx="10"/>
          </p:nvPr>
        </p:nvSpPr>
        <p:spPr/>
        <p:txBody>
          <a:bodyPr/>
          <a:lstStyle/>
          <a:p>
            <a:fld id="{EE36BBDD-DBE1-48E2-A118-897C2AF1BC3F}" type="slidenum">
              <a:rPr lang="en-US" smtClean="0"/>
              <a:t>13</a:t>
            </a:fld>
            <a:endParaRPr lang="en-US"/>
          </a:p>
        </p:txBody>
      </p:sp>
    </p:spTree>
    <p:extLst>
      <p:ext uri="{BB962C8B-B14F-4D97-AF65-F5344CB8AC3E}">
        <p14:creationId xmlns:p14="http://schemas.microsoft.com/office/powerpoint/2010/main" val="37095458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 Video Link </a:t>
            </a:r>
            <a:r>
              <a:rPr lang="en-US" sz="1200" u="sng" kern="1200" dirty="0">
                <a:solidFill>
                  <a:schemeClr val="tx1"/>
                </a:solidFill>
                <a:effectLst/>
                <a:latin typeface="+mn-lt"/>
                <a:ea typeface="+mn-ea"/>
                <a:cs typeface="+mn-cs"/>
                <a:hlinkClick r:id="rId3"/>
              </a:rPr>
              <a:t>https://youtu.be/cV-1iBGJb7U</a:t>
            </a:r>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14</a:t>
            </a:fld>
            <a:endParaRPr lang="en-US"/>
          </a:p>
        </p:txBody>
      </p:sp>
    </p:spTree>
    <p:extLst>
      <p:ext uri="{BB962C8B-B14F-4D97-AF65-F5344CB8AC3E}">
        <p14:creationId xmlns:p14="http://schemas.microsoft.com/office/powerpoint/2010/main" val="228959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15</a:t>
            </a:fld>
            <a:endParaRPr lang="en-US"/>
          </a:p>
        </p:txBody>
      </p:sp>
    </p:spTree>
    <p:extLst>
      <p:ext uri="{BB962C8B-B14F-4D97-AF65-F5344CB8AC3E}">
        <p14:creationId xmlns:p14="http://schemas.microsoft.com/office/powerpoint/2010/main" val="2366763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Strategic Planning Tools, pages 4-5</a:t>
            </a:r>
          </a:p>
        </p:txBody>
      </p:sp>
      <p:sp>
        <p:nvSpPr>
          <p:cNvPr id="4" name="Slide Number Placeholder 3"/>
          <p:cNvSpPr>
            <a:spLocks noGrp="1"/>
          </p:cNvSpPr>
          <p:nvPr>
            <p:ph type="sldNum" sz="quarter" idx="10"/>
          </p:nvPr>
        </p:nvSpPr>
        <p:spPr/>
        <p:txBody>
          <a:bodyPr/>
          <a:lstStyle/>
          <a:p>
            <a:fld id="{EE36BBDD-DBE1-48E2-A118-897C2AF1BC3F}" type="slidenum">
              <a:rPr lang="en-US" smtClean="0"/>
              <a:t>16</a:t>
            </a:fld>
            <a:endParaRPr lang="en-US"/>
          </a:p>
        </p:txBody>
      </p:sp>
    </p:spTree>
    <p:extLst>
      <p:ext uri="{BB962C8B-B14F-4D97-AF65-F5344CB8AC3E}">
        <p14:creationId xmlns:p14="http://schemas.microsoft.com/office/powerpoint/2010/main" val="15006489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Strategic Planning Tools, page 4.</a:t>
            </a:r>
          </a:p>
        </p:txBody>
      </p:sp>
      <p:sp>
        <p:nvSpPr>
          <p:cNvPr id="4" name="Slide Number Placeholder 3"/>
          <p:cNvSpPr>
            <a:spLocks noGrp="1"/>
          </p:cNvSpPr>
          <p:nvPr>
            <p:ph type="sldNum" sz="quarter" idx="10"/>
          </p:nvPr>
        </p:nvSpPr>
        <p:spPr/>
        <p:txBody>
          <a:bodyPr/>
          <a:lstStyle/>
          <a:p>
            <a:fld id="{EE36BBDD-DBE1-48E2-A118-897C2AF1BC3F}" type="slidenum">
              <a:rPr lang="en-US" smtClean="0"/>
              <a:t>17</a:t>
            </a:fld>
            <a:endParaRPr lang="en-US"/>
          </a:p>
        </p:txBody>
      </p:sp>
    </p:spTree>
    <p:extLst>
      <p:ext uri="{BB962C8B-B14F-4D97-AF65-F5344CB8AC3E}">
        <p14:creationId xmlns:p14="http://schemas.microsoft.com/office/powerpoint/2010/main" val="26710122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FG, Strategic Planning Tools, page 5.</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18</a:t>
            </a:fld>
            <a:endParaRPr lang="en-US"/>
          </a:p>
        </p:txBody>
      </p:sp>
    </p:spTree>
    <p:extLst>
      <p:ext uri="{BB962C8B-B14F-4D97-AF65-F5344CB8AC3E}">
        <p14:creationId xmlns:p14="http://schemas.microsoft.com/office/powerpoint/2010/main" val="2835457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FG, Strategic Planning Tools, page 5.</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19</a:t>
            </a:fld>
            <a:endParaRPr lang="en-US"/>
          </a:p>
        </p:txBody>
      </p:sp>
    </p:spTree>
    <p:extLst>
      <p:ext uri="{BB962C8B-B14F-4D97-AF65-F5344CB8AC3E}">
        <p14:creationId xmlns:p14="http://schemas.microsoft.com/office/powerpoint/2010/main" val="11085635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Brainstorming, page 5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20</a:t>
            </a:fld>
            <a:endParaRPr lang="en-US"/>
          </a:p>
        </p:txBody>
      </p:sp>
    </p:spTree>
    <p:extLst>
      <p:ext uri="{BB962C8B-B14F-4D97-AF65-F5344CB8AC3E}">
        <p14:creationId xmlns:p14="http://schemas.microsoft.com/office/powerpoint/2010/main" val="1161776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1-2.</a:t>
            </a:r>
          </a:p>
        </p:txBody>
      </p:sp>
      <p:sp>
        <p:nvSpPr>
          <p:cNvPr id="4" name="Slide Number Placeholder 3"/>
          <p:cNvSpPr>
            <a:spLocks noGrp="1"/>
          </p:cNvSpPr>
          <p:nvPr>
            <p:ph type="sldNum" sz="quarter" idx="10"/>
          </p:nvPr>
        </p:nvSpPr>
        <p:spPr/>
        <p:txBody>
          <a:bodyPr/>
          <a:lstStyle/>
          <a:p>
            <a:fld id="{EE36BBDD-DBE1-48E2-A118-897C2AF1BC3F}" type="slidenum">
              <a:rPr lang="en-US" smtClean="0"/>
              <a:t>3</a:t>
            </a:fld>
            <a:endParaRPr lang="en-US"/>
          </a:p>
        </p:txBody>
      </p:sp>
    </p:spTree>
    <p:extLst>
      <p:ext uri="{BB962C8B-B14F-4D97-AF65-F5344CB8AC3E}">
        <p14:creationId xmlns:p14="http://schemas.microsoft.com/office/powerpoint/2010/main" val="42136190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Ask one or two exemplar schools/districts to share their background and experience regarding collaborative leadership for learning. The presentations should be 5-7 minutes and prepared in advance of the workshop. Additional information about presentations can be found in the Logistics resource. </a:t>
            </a:r>
            <a:endParaRPr lang="en-US" dirty="0"/>
          </a:p>
          <a:p>
            <a:r>
              <a:rPr lang="en-US" dirty="0"/>
              <a:t>Refer to FG, Collaborative Leadership for instructions. You can also refer to the Logistics Resource for tips</a:t>
            </a:r>
          </a:p>
        </p:txBody>
      </p:sp>
      <p:sp>
        <p:nvSpPr>
          <p:cNvPr id="4" name="Slide Number Placeholder 3"/>
          <p:cNvSpPr>
            <a:spLocks noGrp="1"/>
          </p:cNvSpPr>
          <p:nvPr>
            <p:ph type="sldNum" sz="quarter" idx="10"/>
          </p:nvPr>
        </p:nvSpPr>
        <p:spPr/>
        <p:txBody>
          <a:bodyPr/>
          <a:lstStyle/>
          <a:p>
            <a:fld id="{EE36BBDD-DBE1-48E2-A118-897C2AF1BC3F}" type="slidenum">
              <a:rPr lang="en-US" smtClean="0"/>
              <a:t>21</a:t>
            </a:fld>
            <a:endParaRPr lang="en-US"/>
          </a:p>
        </p:txBody>
      </p:sp>
    </p:spTree>
    <p:extLst>
      <p:ext uri="{BB962C8B-B14F-4D97-AF65-F5344CB8AC3E}">
        <p14:creationId xmlns:p14="http://schemas.microsoft.com/office/powerpoint/2010/main" val="28801977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 have done some brainstorming and heard from our peers, its time to delve more deeply into the topic. Refer to FG, Collaborative Leadership, page 6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22</a:t>
            </a:fld>
            <a:endParaRPr lang="en-US"/>
          </a:p>
        </p:txBody>
      </p:sp>
    </p:spTree>
    <p:extLst>
      <p:ext uri="{BB962C8B-B14F-4D97-AF65-F5344CB8AC3E}">
        <p14:creationId xmlns:p14="http://schemas.microsoft.com/office/powerpoint/2010/main" val="8138770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Discuss how state and local leaders can build capacity for collaborative leadership by coordinating efforts and engaging in strategic planning. These questions can also be used as key topic areas for follow-up workshops.</a:t>
            </a:r>
            <a:r>
              <a:rPr lang="en-US" sz="1200" kern="1200" dirty="0">
                <a:solidFill>
                  <a:schemeClr val="tx1"/>
                </a:solidFill>
                <a:effectLst/>
                <a:latin typeface="+mn-lt"/>
                <a:ea typeface="+mn-ea"/>
                <a:cs typeface="+mn-cs"/>
              </a:rPr>
              <a:t> </a:t>
            </a:r>
          </a:p>
          <a:p>
            <a:r>
              <a:rPr lang="en-US" dirty="0"/>
              <a:t>Refer to FG, Policies &amp; Initiatives,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23</a:t>
            </a:fld>
            <a:endParaRPr lang="en-US"/>
          </a:p>
        </p:txBody>
      </p:sp>
    </p:spTree>
    <p:extLst>
      <p:ext uri="{BB962C8B-B14F-4D97-AF65-F5344CB8AC3E}">
        <p14:creationId xmlns:p14="http://schemas.microsoft.com/office/powerpoint/2010/main" val="38572968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Take a few moments to reflect on the session, share details about additional events related to the remainder of the day and engage the participants to take action when they return to their schools/districts. </a:t>
            </a:r>
            <a:endParaRPr lang="en-US" dirty="0"/>
          </a:p>
          <a:p>
            <a:r>
              <a:rPr lang="en-US" dirty="0"/>
              <a:t>Refer to the FG, Reflection,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24</a:t>
            </a:fld>
            <a:endParaRPr lang="en-US"/>
          </a:p>
        </p:txBody>
      </p:sp>
    </p:spTree>
    <p:extLst>
      <p:ext uri="{BB962C8B-B14F-4D97-AF65-F5344CB8AC3E}">
        <p14:creationId xmlns:p14="http://schemas.microsoft.com/office/powerpoint/2010/main" val="7410365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Wrap Up,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25</a:t>
            </a:fld>
            <a:endParaRPr lang="en-US"/>
          </a:p>
        </p:txBody>
      </p:sp>
    </p:spTree>
    <p:extLst>
      <p:ext uri="{BB962C8B-B14F-4D97-AF65-F5344CB8AC3E}">
        <p14:creationId xmlns:p14="http://schemas.microsoft.com/office/powerpoint/2010/main" val="2529700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26</a:t>
            </a:fld>
            <a:endParaRPr lang="en-US"/>
          </a:p>
        </p:txBody>
      </p:sp>
    </p:spTree>
    <p:extLst>
      <p:ext uri="{BB962C8B-B14F-4D97-AF65-F5344CB8AC3E}">
        <p14:creationId xmlns:p14="http://schemas.microsoft.com/office/powerpoint/2010/main" val="541510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FG, Page 1-2.</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4</a:t>
            </a:fld>
            <a:endParaRPr lang="en-US"/>
          </a:p>
        </p:txBody>
      </p:sp>
    </p:spTree>
    <p:extLst>
      <p:ext uri="{BB962C8B-B14F-4D97-AF65-F5344CB8AC3E}">
        <p14:creationId xmlns:p14="http://schemas.microsoft.com/office/powerpoint/2010/main" val="1662373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FG, Page 1-2.</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5</a:t>
            </a:fld>
            <a:endParaRPr lang="en-US"/>
          </a:p>
        </p:txBody>
      </p:sp>
    </p:spTree>
    <p:extLst>
      <p:ext uri="{BB962C8B-B14F-4D97-AF65-F5344CB8AC3E}">
        <p14:creationId xmlns:p14="http://schemas.microsoft.com/office/powerpoint/2010/main" val="16623731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the welcome activity to help you better understand who is in the audience and to get participants engaged. </a:t>
            </a:r>
            <a:endParaRPr lang="en-US" dirty="0"/>
          </a:p>
          <a:p>
            <a:r>
              <a:rPr lang="en-US" dirty="0"/>
              <a:t>Refer to FG, Welcome Activity, page 2 for activity instructions</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6</a:t>
            </a:fld>
            <a:endParaRPr lang="en-US"/>
          </a:p>
        </p:txBody>
      </p:sp>
    </p:spTree>
    <p:extLst>
      <p:ext uri="{BB962C8B-B14F-4D97-AF65-F5344CB8AC3E}">
        <p14:creationId xmlns:p14="http://schemas.microsoft.com/office/powerpoint/2010/main" val="7663999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Provide background information </a:t>
            </a:r>
            <a:endParaRPr lang="en-US" sz="1200" kern="1200" dirty="0">
              <a:solidFill>
                <a:schemeClr val="tx1"/>
              </a:solidFill>
              <a:effectLst/>
              <a:latin typeface="+mn-lt"/>
              <a:ea typeface="+mn-ea"/>
              <a:cs typeface="+mn-cs"/>
            </a:endParaRPr>
          </a:p>
          <a:p>
            <a:r>
              <a:rPr lang="en-US" dirty="0"/>
              <a:t>Refer to FG, Background, page 3-4.</a:t>
            </a:r>
          </a:p>
        </p:txBody>
      </p:sp>
      <p:sp>
        <p:nvSpPr>
          <p:cNvPr id="4" name="Slide Number Placeholder 3"/>
          <p:cNvSpPr>
            <a:spLocks noGrp="1"/>
          </p:cNvSpPr>
          <p:nvPr>
            <p:ph type="sldNum" sz="quarter" idx="10"/>
          </p:nvPr>
        </p:nvSpPr>
        <p:spPr/>
        <p:txBody>
          <a:bodyPr/>
          <a:lstStyle/>
          <a:p>
            <a:fld id="{EE36BBDD-DBE1-48E2-A118-897C2AF1BC3F}" type="slidenum">
              <a:rPr lang="en-US" smtClean="0"/>
              <a:t>7</a:t>
            </a:fld>
            <a:endParaRPr lang="en-US"/>
          </a:p>
        </p:txBody>
      </p:sp>
    </p:spTree>
    <p:extLst>
      <p:ext uri="{BB962C8B-B14F-4D97-AF65-F5344CB8AC3E}">
        <p14:creationId xmlns:p14="http://schemas.microsoft.com/office/powerpoint/2010/main" val="3899868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 page 3-4</a:t>
            </a:r>
          </a:p>
        </p:txBody>
      </p:sp>
      <p:sp>
        <p:nvSpPr>
          <p:cNvPr id="4" name="Slide Number Placeholder 3"/>
          <p:cNvSpPr>
            <a:spLocks noGrp="1"/>
          </p:cNvSpPr>
          <p:nvPr>
            <p:ph type="sldNum" sz="quarter" idx="10"/>
          </p:nvPr>
        </p:nvSpPr>
        <p:spPr/>
        <p:txBody>
          <a:bodyPr/>
          <a:lstStyle/>
          <a:p>
            <a:fld id="{EE36BBDD-DBE1-48E2-A118-897C2AF1BC3F}" type="slidenum">
              <a:rPr lang="en-US" smtClean="0"/>
              <a:t>8</a:t>
            </a:fld>
            <a:endParaRPr lang="en-US"/>
          </a:p>
        </p:txBody>
      </p:sp>
    </p:spTree>
    <p:extLst>
      <p:ext uri="{BB962C8B-B14F-4D97-AF65-F5344CB8AC3E}">
        <p14:creationId xmlns:p14="http://schemas.microsoft.com/office/powerpoint/2010/main" val="14151223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 page 3-4</a:t>
            </a:r>
          </a:p>
        </p:txBody>
      </p:sp>
      <p:sp>
        <p:nvSpPr>
          <p:cNvPr id="4" name="Slide Number Placeholder 3"/>
          <p:cNvSpPr>
            <a:spLocks noGrp="1"/>
          </p:cNvSpPr>
          <p:nvPr>
            <p:ph type="sldNum" sz="quarter" idx="10"/>
          </p:nvPr>
        </p:nvSpPr>
        <p:spPr/>
        <p:txBody>
          <a:bodyPr/>
          <a:lstStyle/>
          <a:p>
            <a:fld id="{EE36BBDD-DBE1-48E2-A118-897C2AF1BC3F}" type="slidenum">
              <a:rPr lang="en-US" smtClean="0"/>
              <a:t>9</a:t>
            </a:fld>
            <a:endParaRPr lang="en-US"/>
          </a:p>
        </p:txBody>
      </p:sp>
    </p:spTree>
    <p:extLst>
      <p:ext uri="{BB962C8B-B14F-4D97-AF65-F5344CB8AC3E}">
        <p14:creationId xmlns:p14="http://schemas.microsoft.com/office/powerpoint/2010/main" val="1990754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Background, page 3-4.</a:t>
            </a:r>
          </a:p>
        </p:txBody>
      </p:sp>
      <p:sp>
        <p:nvSpPr>
          <p:cNvPr id="4" name="Slide Number Placeholder 3"/>
          <p:cNvSpPr>
            <a:spLocks noGrp="1"/>
          </p:cNvSpPr>
          <p:nvPr>
            <p:ph type="sldNum" sz="quarter" idx="10"/>
          </p:nvPr>
        </p:nvSpPr>
        <p:spPr/>
        <p:txBody>
          <a:bodyPr/>
          <a:lstStyle/>
          <a:p>
            <a:fld id="{EE36BBDD-DBE1-48E2-A118-897C2AF1BC3F}" type="slidenum">
              <a:rPr lang="en-US" smtClean="0"/>
              <a:t>10</a:t>
            </a:fld>
            <a:endParaRPr lang="en-US"/>
          </a:p>
        </p:txBody>
      </p:sp>
    </p:spTree>
    <p:extLst>
      <p:ext uri="{BB962C8B-B14F-4D97-AF65-F5344CB8AC3E}">
        <p14:creationId xmlns:p14="http://schemas.microsoft.com/office/powerpoint/2010/main" val="2883470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0632" y="1597819"/>
            <a:ext cx="7307568"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70866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976235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9"/>
            <a:ext cx="8229600" cy="667781"/>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07342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402534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17840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7485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5467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37485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5467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53954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1460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88719"/>
            <a:ext cx="5486400" cy="23569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85629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462478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66778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94052" y="1356765"/>
            <a:ext cx="7492747" cy="323785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58184394"/>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txStyles>
    <p:titleStyle>
      <a:lvl1pPr algn="ctr" defTabSz="457200" rtl="0" eaLnBrk="1" latinLnBrk="0" hangingPunct="1">
        <a:spcBef>
          <a:spcPct val="0"/>
        </a:spcBef>
        <a:buNone/>
        <a:defRPr sz="3400" kern="1200">
          <a:solidFill>
            <a:srgbClr val="00A79D"/>
          </a:solidFill>
          <a:latin typeface="Open Sans"/>
          <a:ea typeface="+mj-ea"/>
          <a:cs typeface="Open Sans"/>
        </a:defRPr>
      </a:lvl1pPr>
    </p:titleStyle>
    <p:bodyStyle>
      <a:lvl1pPr marL="342900" indent="-342900" algn="l" defTabSz="457200" rtl="0" eaLnBrk="1" latinLnBrk="0" hangingPunct="1">
        <a:spcBef>
          <a:spcPct val="20000"/>
        </a:spcBef>
        <a:buClr>
          <a:srgbClr val="00A79D"/>
        </a:buClr>
        <a:buFont typeface="Arial"/>
        <a:buChar char="•"/>
        <a:defRPr sz="3200" kern="1200">
          <a:solidFill>
            <a:srgbClr val="4B4E53"/>
          </a:solidFill>
          <a:latin typeface="Open Sans"/>
          <a:ea typeface="+mn-ea"/>
          <a:cs typeface="Open Sans"/>
        </a:defRPr>
      </a:lvl1pPr>
      <a:lvl2pPr marL="742950" indent="-285750" algn="l" defTabSz="457200" rtl="0" eaLnBrk="1" latinLnBrk="0" hangingPunct="1">
        <a:spcBef>
          <a:spcPct val="20000"/>
        </a:spcBef>
        <a:buClr>
          <a:srgbClr val="00A79D"/>
        </a:buClr>
        <a:buFont typeface="Arial"/>
        <a:buChar char="–"/>
        <a:defRPr sz="2800" kern="1200">
          <a:solidFill>
            <a:srgbClr val="4B4E53"/>
          </a:solidFill>
          <a:latin typeface="Open Sans"/>
          <a:ea typeface="+mn-ea"/>
          <a:cs typeface="Open Sans"/>
        </a:defRPr>
      </a:lvl2pPr>
      <a:lvl3pPr marL="1143000" indent="-228600" algn="l" defTabSz="457200" rtl="0" eaLnBrk="1" latinLnBrk="0" hangingPunct="1">
        <a:spcBef>
          <a:spcPct val="20000"/>
        </a:spcBef>
        <a:buClr>
          <a:srgbClr val="00A79D"/>
        </a:buClr>
        <a:buFont typeface="Arial"/>
        <a:buChar char="•"/>
        <a:defRPr sz="2400" kern="1200">
          <a:solidFill>
            <a:srgbClr val="4B4E53"/>
          </a:solidFill>
          <a:latin typeface="Open Sans"/>
          <a:ea typeface="+mn-ea"/>
          <a:cs typeface="Open Sans"/>
        </a:defRPr>
      </a:lvl3pPr>
      <a:lvl4pPr marL="16002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4pPr>
      <a:lvl5pPr marL="20574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hyperlink" Target="https://tech.ed.gov/files/2017/01/NETP17.pdf" TargetMode="External"/><Relationship Id="rId4" Type="http://schemas.openxmlformats.org/officeDocument/2006/relationships/image" Target="../media/image5.png"/><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cdn-files.nsba.org/s3fs-public/On-the-Same-Page-Effective-Implementation-of-College-and-Career-ready-Standards-Through-Labor-Mana.pdf"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image" Target="../media/image6.jpeg"/><Relationship Id="rId1" Type="http://schemas.openxmlformats.org/officeDocument/2006/relationships/video" Target="https://www.youtube.com/embed/cV-1iBGJb7U" TargetMode="Externa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hyperlink" Target="https://www.iste.org/standards/tools-resources/essential-conditions" TargetMode="External"/><Relationship Id="rId4" Type="http://schemas.openxmlformats.org/officeDocument/2006/relationships/hyperlink" Target="https://dashboard.futurereadyschools.org/5steps" TargetMode="External"/><Relationship Id="rId5" Type="http://schemas.openxmlformats.org/officeDocument/2006/relationships/hyperlink" Target="http://www.roadmap21.org/leadership.html" TargetMode="Externa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 Id="rId3" Type="http://schemas.openxmlformats.org/officeDocument/2006/relationships/image" Target="../media/image7.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 Id="rId3" Type="http://schemas.openxmlformats.org/officeDocument/2006/relationships/image" Target="../media/image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3.xml"/><Relationship Id="rId3" Type="http://schemas.openxmlformats.org/officeDocument/2006/relationships/image" Target="../media/image9.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470497" y="3562184"/>
            <a:ext cx="3442915" cy="461665"/>
          </a:xfrm>
          <a:prstGeom prst="rect">
            <a:avLst/>
          </a:prstGeom>
          <a:noFill/>
        </p:spPr>
        <p:txBody>
          <a:bodyPr wrap="square" rtlCol="0">
            <a:spAutoFit/>
          </a:bodyPr>
          <a:lstStyle/>
          <a:p>
            <a:r>
              <a:rPr lang="en-US" sz="2400" b="1" dirty="0" smtClean="0">
                <a:solidFill>
                  <a:srgbClr val="00A79D"/>
                </a:solidFill>
              </a:rPr>
              <a:t>Collaborative Leadership</a:t>
            </a:r>
            <a:endParaRPr lang="en-US" sz="2400" b="1" dirty="0">
              <a:solidFill>
                <a:srgbClr val="00A79D"/>
              </a:solidFill>
            </a:endParaRPr>
          </a:p>
        </p:txBody>
      </p:sp>
    </p:spTree>
    <p:extLst>
      <p:ext uri="{BB962C8B-B14F-4D97-AF65-F5344CB8AC3E}">
        <p14:creationId xmlns:p14="http://schemas.microsoft.com/office/powerpoint/2010/main" val="159131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820C4F-5F6D-411D-A2CB-D6D895F82749}"/>
              </a:ext>
            </a:extLst>
          </p:cNvPr>
          <p:cNvSpPr>
            <a:spLocks noGrp="1"/>
          </p:cNvSpPr>
          <p:nvPr>
            <p:ph type="title"/>
          </p:nvPr>
        </p:nvSpPr>
        <p:spPr/>
        <p:txBody>
          <a:bodyPr/>
          <a:lstStyle/>
          <a:p>
            <a:r>
              <a:rPr lang="en-US" dirty="0"/>
              <a:t>Who?</a:t>
            </a:r>
          </a:p>
        </p:txBody>
      </p:sp>
      <p:sp>
        <p:nvSpPr>
          <p:cNvPr id="3" name="Content Placeholder 2">
            <a:extLst>
              <a:ext uri="{FF2B5EF4-FFF2-40B4-BE49-F238E27FC236}">
                <a16:creationId xmlns="" xmlns:a16="http://schemas.microsoft.com/office/drawing/2014/main" id="{C128E2BB-DDB4-490B-9904-A41C16E3664B}"/>
              </a:ext>
            </a:extLst>
          </p:cNvPr>
          <p:cNvSpPr>
            <a:spLocks noGrp="1"/>
          </p:cNvSpPr>
          <p:nvPr>
            <p:ph idx="1"/>
          </p:nvPr>
        </p:nvSpPr>
        <p:spPr/>
        <p:txBody>
          <a:bodyPr>
            <a:normAutofit fontScale="47500" lnSpcReduction="20000"/>
          </a:bodyPr>
          <a:lstStyle/>
          <a:p>
            <a:r>
              <a:rPr lang="en-US" dirty="0"/>
              <a:t>Chief Education Officer / Superintendent</a:t>
            </a:r>
          </a:p>
          <a:p>
            <a:r>
              <a:rPr lang="en-US" dirty="0"/>
              <a:t>Chief Academic Officer or other Instructional Leaders</a:t>
            </a:r>
          </a:p>
          <a:p>
            <a:r>
              <a:rPr lang="en-US" dirty="0"/>
              <a:t>Instructional Materials Leader</a:t>
            </a:r>
          </a:p>
          <a:p>
            <a:r>
              <a:rPr lang="en-US" dirty="0"/>
              <a:t>Library Media Specialists</a:t>
            </a:r>
          </a:p>
          <a:p>
            <a:r>
              <a:rPr lang="en-US" dirty="0"/>
              <a:t>Assessment Leader</a:t>
            </a:r>
          </a:p>
          <a:p>
            <a:r>
              <a:rPr lang="en-US" dirty="0"/>
              <a:t>Digital Learning Leader</a:t>
            </a:r>
          </a:p>
          <a:p>
            <a:r>
              <a:rPr lang="en-US" dirty="0"/>
              <a:t>Chief Technology Officer or other Technology Leader (Infrastructure, E-rate)</a:t>
            </a:r>
          </a:p>
          <a:p>
            <a:r>
              <a:rPr lang="en-US" dirty="0"/>
              <a:t>Chief Financial Officer or other Business Leader</a:t>
            </a:r>
          </a:p>
          <a:p>
            <a:r>
              <a:rPr lang="en-US" dirty="0"/>
              <a:t>Special Education Leader</a:t>
            </a:r>
          </a:p>
          <a:p>
            <a:r>
              <a:rPr lang="en-US" dirty="0"/>
              <a:t>Title I/II/III Leaders</a:t>
            </a:r>
          </a:p>
          <a:p>
            <a:r>
              <a:rPr lang="en-US" dirty="0"/>
              <a:t>CTE Leaders</a:t>
            </a:r>
          </a:p>
          <a:p>
            <a:r>
              <a:rPr lang="en-US" dirty="0"/>
              <a:t>Professional Learning Leader</a:t>
            </a:r>
          </a:p>
          <a:p>
            <a:endParaRPr lang="en-US" dirty="0"/>
          </a:p>
        </p:txBody>
      </p:sp>
    </p:spTree>
    <p:extLst>
      <p:ext uri="{BB962C8B-B14F-4D97-AF65-F5344CB8AC3E}">
        <p14:creationId xmlns:p14="http://schemas.microsoft.com/office/powerpoint/2010/main" val="159422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25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25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25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25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25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25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25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25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25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25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25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6B73FB-614C-47CD-BA51-F1DB23D1D233}"/>
              </a:ext>
            </a:extLst>
          </p:cNvPr>
          <p:cNvSpPr>
            <a:spLocks noGrp="1"/>
          </p:cNvSpPr>
          <p:nvPr>
            <p:ph type="title"/>
          </p:nvPr>
        </p:nvSpPr>
        <p:spPr/>
        <p:txBody>
          <a:bodyPr/>
          <a:lstStyle/>
          <a:p>
            <a:r>
              <a:rPr lang="en-US" dirty="0"/>
              <a:t>Key Components</a:t>
            </a:r>
          </a:p>
        </p:txBody>
      </p:sp>
      <p:sp>
        <p:nvSpPr>
          <p:cNvPr id="3" name="Content Placeholder 2">
            <a:extLst>
              <a:ext uri="{FF2B5EF4-FFF2-40B4-BE49-F238E27FC236}">
                <a16:creationId xmlns="" xmlns:a16="http://schemas.microsoft.com/office/drawing/2014/main" id="{A1398B30-09A4-46D0-96B5-D8A5C91F81B9}"/>
              </a:ext>
            </a:extLst>
          </p:cNvPr>
          <p:cNvSpPr>
            <a:spLocks noGrp="1"/>
          </p:cNvSpPr>
          <p:nvPr>
            <p:ph sz="half" idx="1"/>
          </p:nvPr>
        </p:nvSpPr>
        <p:spPr>
          <a:xfrm>
            <a:off x="457199" y="1245552"/>
            <a:ext cx="6157103" cy="3745547"/>
          </a:xfrm>
        </p:spPr>
        <p:txBody>
          <a:bodyPr wrap="square">
            <a:normAutofit fontScale="92500" lnSpcReduction="10000"/>
          </a:bodyPr>
          <a:lstStyle/>
          <a:p>
            <a:r>
              <a:rPr lang="en-US" dirty="0"/>
              <a:t>Develop a shared vision for how technology can support learning</a:t>
            </a:r>
          </a:p>
          <a:p>
            <a:r>
              <a:rPr lang="en-US" dirty="0"/>
              <a:t>Seek input from a diverse team of stakeholders</a:t>
            </a:r>
          </a:p>
          <a:p>
            <a:r>
              <a:rPr lang="en-US" dirty="0"/>
              <a:t>Communicate with all stakeholders and establish effective feedback loops</a:t>
            </a:r>
          </a:p>
          <a:p>
            <a:r>
              <a:rPr lang="en-US" dirty="0"/>
              <a:t>Ensure that practitioners at the school and district level use and understand research</a:t>
            </a:r>
          </a:p>
          <a:p>
            <a:pPr marL="0" indent="0" algn="r">
              <a:buNone/>
            </a:pPr>
            <a:r>
              <a:rPr lang="en-US" sz="1900" dirty="0"/>
              <a:t>Adapted from </a:t>
            </a:r>
            <a:r>
              <a:rPr lang="en-US" sz="1900" dirty="0">
                <a:hlinkClick r:id="rId3"/>
              </a:rPr>
              <a:t>NETP 2017</a:t>
            </a:r>
            <a:endParaRPr lang="en-US" sz="1900" dirty="0"/>
          </a:p>
          <a:p>
            <a:pPr marL="0" indent="0">
              <a:buNone/>
            </a:pPr>
            <a:endParaRPr lang="en-US" dirty="0"/>
          </a:p>
        </p:txBody>
      </p:sp>
      <p:pic>
        <p:nvPicPr>
          <p:cNvPr id="7" name="Content Placeholder 6">
            <a:extLst>
              <a:ext uri="{FF2B5EF4-FFF2-40B4-BE49-F238E27FC236}">
                <a16:creationId xmlns="" xmlns:a16="http://schemas.microsoft.com/office/drawing/2014/main" id="{2939774E-C0AB-49BD-AC7E-D3F2598C485B}"/>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6733868" y="1245552"/>
            <a:ext cx="1828800" cy="1828800"/>
          </a:xfrm>
        </p:spPr>
      </p:pic>
    </p:spTree>
    <p:extLst>
      <p:ext uri="{BB962C8B-B14F-4D97-AF65-F5344CB8AC3E}">
        <p14:creationId xmlns:p14="http://schemas.microsoft.com/office/powerpoint/2010/main" val="904710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E1521B-C5A4-4AF1-B680-149310922D18}"/>
              </a:ext>
            </a:extLst>
          </p:cNvPr>
          <p:cNvSpPr>
            <a:spLocks noGrp="1"/>
          </p:cNvSpPr>
          <p:nvPr>
            <p:ph type="title"/>
          </p:nvPr>
        </p:nvSpPr>
        <p:spPr/>
        <p:txBody>
          <a:bodyPr/>
          <a:lstStyle/>
          <a:p>
            <a:r>
              <a:rPr lang="en-US" dirty="0"/>
              <a:t>Shared Vision</a:t>
            </a:r>
          </a:p>
        </p:txBody>
      </p:sp>
      <p:sp>
        <p:nvSpPr>
          <p:cNvPr id="3" name="Content Placeholder 2">
            <a:extLst>
              <a:ext uri="{FF2B5EF4-FFF2-40B4-BE49-F238E27FC236}">
                <a16:creationId xmlns="" xmlns:a16="http://schemas.microsoft.com/office/drawing/2014/main" id="{D1B5CB66-5109-4D1E-A44B-637723A88047}"/>
              </a:ext>
            </a:extLst>
          </p:cNvPr>
          <p:cNvSpPr>
            <a:spLocks noGrp="1"/>
          </p:cNvSpPr>
          <p:nvPr>
            <p:ph idx="1"/>
          </p:nvPr>
        </p:nvSpPr>
        <p:spPr>
          <a:xfrm>
            <a:off x="457200" y="1200151"/>
            <a:ext cx="8229600" cy="3036569"/>
          </a:xfrm>
        </p:spPr>
        <p:txBody>
          <a:bodyPr>
            <a:normAutofit/>
          </a:bodyPr>
          <a:lstStyle/>
          <a:p>
            <a:pPr marL="0" indent="0" algn="ctr">
              <a:buNone/>
            </a:pPr>
            <a:r>
              <a:rPr lang="en-US" dirty="0"/>
              <a:t>Unlike a consensus in which everyone agrees, developing a shared vision represents buy-in from all stakeholders and reflects efforts to involve the right people at the right times.</a:t>
            </a:r>
          </a:p>
        </p:txBody>
      </p:sp>
    </p:spTree>
    <p:extLst>
      <p:ext uri="{BB962C8B-B14F-4D97-AF65-F5344CB8AC3E}">
        <p14:creationId xmlns:p14="http://schemas.microsoft.com/office/powerpoint/2010/main" val="3572001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EE27D6C-5649-40C2-A160-0B71B9A010C1}"/>
              </a:ext>
            </a:extLst>
          </p:cNvPr>
          <p:cNvSpPr>
            <a:spLocks noGrp="1"/>
          </p:cNvSpPr>
          <p:nvPr>
            <p:ph type="title"/>
          </p:nvPr>
        </p:nvSpPr>
        <p:spPr/>
        <p:txBody>
          <a:bodyPr/>
          <a:lstStyle/>
          <a:p>
            <a:r>
              <a:rPr lang="en-US" dirty="0"/>
              <a:t>External Collaboration</a:t>
            </a:r>
          </a:p>
        </p:txBody>
      </p:sp>
      <p:sp>
        <p:nvSpPr>
          <p:cNvPr id="3" name="Content Placeholder 2">
            <a:extLst>
              <a:ext uri="{FF2B5EF4-FFF2-40B4-BE49-F238E27FC236}">
                <a16:creationId xmlns="" xmlns:a16="http://schemas.microsoft.com/office/drawing/2014/main" id="{FCB5C37F-5A94-4B57-8974-4FEFB197757D}"/>
              </a:ext>
            </a:extLst>
          </p:cNvPr>
          <p:cNvSpPr>
            <a:spLocks noGrp="1"/>
          </p:cNvSpPr>
          <p:nvPr>
            <p:ph idx="1"/>
          </p:nvPr>
        </p:nvSpPr>
        <p:spPr/>
        <p:txBody>
          <a:bodyPr>
            <a:normAutofit/>
          </a:bodyPr>
          <a:lstStyle/>
          <a:p>
            <a:pPr marL="0" indent="0">
              <a:buNone/>
            </a:pPr>
            <a:r>
              <a:rPr lang="en-US" dirty="0">
                <a:hlinkClick r:id="rId3"/>
              </a:rPr>
              <a:t>On the Same Page 2.0</a:t>
            </a:r>
            <a:endParaRPr lang="en-US" dirty="0"/>
          </a:p>
          <a:p>
            <a:r>
              <a:rPr lang="en-US" dirty="0"/>
              <a:t>Spark conversation among stakeholders</a:t>
            </a:r>
          </a:p>
          <a:p>
            <a:r>
              <a:rPr lang="en-US" dirty="0"/>
              <a:t>Emphasizes the importance of information flow</a:t>
            </a:r>
          </a:p>
          <a:p>
            <a:r>
              <a:rPr lang="en-US" dirty="0"/>
              <a:t>Ownership by all stakeholders. </a:t>
            </a:r>
          </a:p>
          <a:p>
            <a:endParaRPr lang="en-US" dirty="0"/>
          </a:p>
          <a:p>
            <a:endParaRPr lang="en-US" dirty="0"/>
          </a:p>
        </p:txBody>
      </p:sp>
    </p:spTree>
    <p:extLst>
      <p:ext uri="{BB962C8B-B14F-4D97-AF65-F5344CB8AC3E}">
        <p14:creationId xmlns:p14="http://schemas.microsoft.com/office/powerpoint/2010/main" val="1756870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2E110C-B894-4318-989B-438E4CFF24E2}"/>
              </a:ext>
            </a:extLst>
          </p:cNvPr>
          <p:cNvSpPr>
            <a:spLocks noGrp="1"/>
          </p:cNvSpPr>
          <p:nvPr>
            <p:ph type="title"/>
          </p:nvPr>
        </p:nvSpPr>
        <p:spPr/>
        <p:txBody>
          <a:bodyPr>
            <a:normAutofit/>
          </a:bodyPr>
          <a:lstStyle/>
          <a:p>
            <a:r>
              <a:rPr lang="en-US" dirty="0"/>
              <a:t>Qualities &amp; Attributes</a:t>
            </a:r>
          </a:p>
        </p:txBody>
      </p:sp>
      <p:pic>
        <p:nvPicPr>
          <p:cNvPr id="7" name="cV-1iBGJb7U">
            <a:hlinkClick r:id="" action="ppaction://media"/>
            <a:extLst>
              <a:ext uri="{FF2B5EF4-FFF2-40B4-BE49-F238E27FC236}">
                <a16:creationId xmlns="" xmlns:a16="http://schemas.microsoft.com/office/drawing/2014/main" id="{4A189BD6-DAFC-4D05-ACFB-B7EC9407BFA0}"/>
              </a:ext>
            </a:extLst>
          </p:cNvPr>
          <p:cNvPicPr>
            <a:picLocks noGrp="1" noRot="1" noChangeAspect="1"/>
          </p:cNvPicPr>
          <p:nvPr>
            <p:ph idx="1"/>
            <a:videoFile r:link="rId1"/>
          </p:nvPr>
        </p:nvPicPr>
        <p:blipFill>
          <a:blip r:embed="rId4"/>
          <a:stretch>
            <a:fillRect/>
          </a:stretch>
        </p:blipFill>
        <p:spPr>
          <a:xfrm>
            <a:off x="2908300" y="1452563"/>
            <a:ext cx="4064000" cy="3048000"/>
          </a:xfrm>
          <a:prstGeom prst="rect">
            <a:avLst/>
          </a:prstGeom>
        </p:spPr>
      </p:pic>
    </p:spTree>
    <p:extLst>
      <p:ext uri="{BB962C8B-B14F-4D97-AF65-F5344CB8AC3E}">
        <p14:creationId xmlns:p14="http://schemas.microsoft.com/office/powerpoint/2010/main" val="6901502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61AABF2-7588-4513-890F-0948118CF8BD}"/>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 xmlns:a16="http://schemas.microsoft.com/office/drawing/2014/main" id="{938907BF-7FE4-4017-AC54-2D0267BF3644}"/>
              </a:ext>
            </a:extLst>
          </p:cNvPr>
          <p:cNvSpPr>
            <a:spLocks noGrp="1"/>
          </p:cNvSpPr>
          <p:nvPr>
            <p:ph idx="1"/>
          </p:nvPr>
        </p:nvSpPr>
        <p:spPr/>
        <p:txBody>
          <a:bodyPr/>
          <a:lstStyle/>
          <a:p>
            <a:r>
              <a:rPr lang="en-US" dirty="0"/>
              <a:t>Share one thing that is similar about your school/district and the featured video.</a:t>
            </a:r>
          </a:p>
          <a:p>
            <a:r>
              <a:rPr lang="en-US" dirty="0"/>
              <a:t>What relationships has your district/school formed in the community? </a:t>
            </a:r>
          </a:p>
          <a:p>
            <a:endParaRPr lang="en-US" dirty="0"/>
          </a:p>
        </p:txBody>
      </p:sp>
    </p:spTree>
    <p:extLst>
      <p:ext uri="{BB962C8B-B14F-4D97-AF65-F5344CB8AC3E}">
        <p14:creationId xmlns:p14="http://schemas.microsoft.com/office/powerpoint/2010/main" val="341968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6579F-B582-4C02-9A28-E7A50A42A373}"/>
              </a:ext>
            </a:extLst>
          </p:cNvPr>
          <p:cNvSpPr>
            <a:spLocks noGrp="1"/>
          </p:cNvSpPr>
          <p:nvPr>
            <p:ph type="title"/>
          </p:nvPr>
        </p:nvSpPr>
        <p:spPr/>
        <p:txBody>
          <a:bodyPr>
            <a:normAutofit/>
          </a:bodyPr>
          <a:lstStyle/>
          <a:p>
            <a:r>
              <a:rPr lang="en-US" dirty="0"/>
              <a:t>Strategic Planning Tools</a:t>
            </a:r>
          </a:p>
        </p:txBody>
      </p:sp>
      <p:sp>
        <p:nvSpPr>
          <p:cNvPr id="3" name="Content Placeholder 2">
            <a:extLst>
              <a:ext uri="{FF2B5EF4-FFF2-40B4-BE49-F238E27FC236}">
                <a16:creationId xmlns="" xmlns:a16="http://schemas.microsoft.com/office/drawing/2014/main" id="{719E6F41-D161-4F3B-AC9B-384D6F7E9A2C}"/>
              </a:ext>
            </a:extLst>
          </p:cNvPr>
          <p:cNvSpPr>
            <a:spLocks noGrp="1"/>
          </p:cNvSpPr>
          <p:nvPr>
            <p:ph idx="1"/>
          </p:nvPr>
        </p:nvSpPr>
        <p:spPr/>
        <p:txBody>
          <a:bodyPr/>
          <a:lstStyle/>
          <a:p>
            <a:pPr marL="0" indent="0">
              <a:buNone/>
            </a:pPr>
            <a:endParaRPr lang="en-US" dirty="0">
              <a:hlinkClick r:id="rId3"/>
            </a:endParaRPr>
          </a:p>
          <a:p>
            <a:r>
              <a:rPr lang="en-US" dirty="0">
                <a:hlinkClick r:id="rId3"/>
              </a:rPr>
              <a:t>ISTE Essential Conditions</a:t>
            </a:r>
            <a:endParaRPr lang="en-US" dirty="0"/>
          </a:p>
          <a:p>
            <a:r>
              <a:rPr lang="en-US" dirty="0">
                <a:hlinkClick r:id="rId4"/>
              </a:rPr>
              <a:t>Interactive Planning Dashboard</a:t>
            </a:r>
            <a:endParaRPr lang="en-US" dirty="0"/>
          </a:p>
          <a:p>
            <a:r>
              <a:rPr lang="en-US" dirty="0">
                <a:hlinkClick r:id="rId5"/>
              </a:rPr>
              <a:t>Road Map for 21st Century Learning</a:t>
            </a:r>
            <a:endParaRPr lang="en-US" dirty="0"/>
          </a:p>
        </p:txBody>
      </p:sp>
    </p:spTree>
    <p:extLst>
      <p:ext uri="{BB962C8B-B14F-4D97-AF65-F5344CB8AC3E}">
        <p14:creationId xmlns:p14="http://schemas.microsoft.com/office/powerpoint/2010/main" val="3530271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64A87D4-BAC4-431D-8DAA-09C4A734E41A}"/>
              </a:ext>
            </a:extLst>
          </p:cNvPr>
          <p:cNvSpPr>
            <a:spLocks noGrp="1"/>
          </p:cNvSpPr>
          <p:nvPr>
            <p:ph type="title"/>
          </p:nvPr>
        </p:nvSpPr>
        <p:spPr/>
        <p:txBody>
          <a:bodyPr/>
          <a:lstStyle/>
          <a:p>
            <a:r>
              <a:rPr lang="en-US" dirty="0"/>
              <a:t>ISTE Essential Conditions</a:t>
            </a:r>
          </a:p>
        </p:txBody>
      </p:sp>
      <p:sp>
        <p:nvSpPr>
          <p:cNvPr id="6" name="Content Placeholder 5">
            <a:extLst>
              <a:ext uri="{FF2B5EF4-FFF2-40B4-BE49-F238E27FC236}">
                <a16:creationId xmlns="" xmlns:a16="http://schemas.microsoft.com/office/drawing/2014/main" id="{C3D9DF78-1734-4879-BEF9-649B4A527F68}"/>
              </a:ext>
            </a:extLst>
          </p:cNvPr>
          <p:cNvSpPr>
            <a:spLocks noGrp="1"/>
          </p:cNvSpPr>
          <p:nvPr>
            <p:ph idx="1"/>
          </p:nvPr>
        </p:nvSpPr>
        <p:spPr>
          <a:xfrm>
            <a:off x="457200" y="1200151"/>
            <a:ext cx="8229600" cy="3219449"/>
          </a:xfrm>
        </p:spPr>
        <p:txBody>
          <a:bodyPr numCol="2">
            <a:normAutofit fontScale="70000" lnSpcReduction="20000"/>
          </a:bodyPr>
          <a:lstStyle/>
          <a:p>
            <a:pPr lvl="0"/>
            <a:r>
              <a:rPr lang="en-US" dirty="0"/>
              <a:t>Shared vision</a:t>
            </a:r>
          </a:p>
          <a:p>
            <a:pPr lvl="0"/>
            <a:r>
              <a:rPr lang="en-US" dirty="0"/>
              <a:t>Empowered leaders </a:t>
            </a:r>
          </a:p>
          <a:p>
            <a:pPr lvl="0"/>
            <a:r>
              <a:rPr lang="en-US" dirty="0"/>
              <a:t>Implementation planning</a:t>
            </a:r>
          </a:p>
          <a:p>
            <a:pPr lvl="0"/>
            <a:r>
              <a:rPr lang="en-US" dirty="0"/>
              <a:t>Consistent and adequate funding</a:t>
            </a:r>
          </a:p>
          <a:p>
            <a:pPr lvl="0"/>
            <a:r>
              <a:rPr lang="en-US" dirty="0"/>
              <a:t>Equitable Access</a:t>
            </a:r>
          </a:p>
          <a:p>
            <a:pPr lvl="0"/>
            <a:r>
              <a:rPr lang="en-US" dirty="0"/>
              <a:t>Skilled personnel</a:t>
            </a:r>
          </a:p>
          <a:p>
            <a:pPr lvl="0"/>
            <a:r>
              <a:rPr lang="en-US" dirty="0"/>
              <a:t>Ongoing professional learning</a:t>
            </a:r>
          </a:p>
          <a:p>
            <a:pPr lvl="0"/>
            <a:r>
              <a:rPr lang="en-US" dirty="0"/>
              <a:t>Technical support</a:t>
            </a:r>
          </a:p>
          <a:p>
            <a:pPr lvl="0"/>
            <a:r>
              <a:rPr lang="en-US" dirty="0"/>
              <a:t>Curriculum framework</a:t>
            </a:r>
          </a:p>
          <a:p>
            <a:pPr lvl="0"/>
            <a:r>
              <a:rPr lang="en-US" dirty="0"/>
              <a:t>Student-centered learning</a:t>
            </a:r>
          </a:p>
          <a:p>
            <a:pPr lvl="0"/>
            <a:r>
              <a:rPr lang="en-US" dirty="0"/>
              <a:t>Assessment and evaluation</a:t>
            </a:r>
          </a:p>
          <a:p>
            <a:pPr lvl="0"/>
            <a:r>
              <a:rPr lang="en-US" dirty="0"/>
              <a:t>Engaged communities</a:t>
            </a:r>
          </a:p>
          <a:p>
            <a:pPr lvl="0"/>
            <a:r>
              <a:rPr lang="en-US" dirty="0"/>
              <a:t>Support policies</a:t>
            </a:r>
          </a:p>
          <a:p>
            <a:pPr lvl="0"/>
            <a:r>
              <a:rPr lang="en-US" dirty="0"/>
              <a:t>Supportive external context</a:t>
            </a:r>
          </a:p>
          <a:p>
            <a:endParaRPr lang="en-US" dirty="0"/>
          </a:p>
        </p:txBody>
      </p:sp>
    </p:spTree>
    <p:extLst>
      <p:ext uri="{BB962C8B-B14F-4D97-AF65-F5344CB8AC3E}">
        <p14:creationId xmlns:p14="http://schemas.microsoft.com/office/powerpoint/2010/main" val="1621723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fade">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fade">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fade">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fade">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fade">
                                      <p:cBhvr>
                                        <p:cTn id="67" dur="500"/>
                                        <p:tgtEl>
                                          <p:spTgt spid="6">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6">
                                            <p:txEl>
                                              <p:pRg st="13" end="13"/>
                                            </p:txEl>
                                          </p:spTgt>
                                        </p:tgtEl>
                                        <p:attrNameLst>
                                          <p:attrName>style.visibility</p:attrName>
                                        </p:attrNameLst>
                                      </p:cBhvr>
                                      <p:to>
                                        <p:strVal val="visible"/>
                                      </p:to>
                                    </p:set>
                                    <p:animEffect transition="in" filter="fade">
                                      <p:cBhvr>
                                        <p:cTn id="72" dur="500"/>
                                        <p:tgtEl>
                                          <p:spTgt spid="6">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64A87D4-BAC4-431D-8DAA-09C4A734E41A}"/>
              </a:ext>
            </a:extLst>
          </p:cNvPr>
          <p:cNvSpPr>
            <a:spLocks noGrp="1"/>
          </p:cNvSpPr>
          <p:nvPr>
            <p:ph type="title"/>
          </p:nvPr>
        </p:nvSpPr>
        <p:spPr/>
        <p:txBody>
          <a:bodyPr>
            <a:normAutofit/>
          </a:bodyPr>
          <a:lstStyle/>
          <a:p>
            <a:r>
              <a:rPr lang="en-US" dirty="0"/>
              <a:t>Interactive Planning Dashboard</a:t>
            </a:r>
          </a:p>
        </p:txBody>
      </p:sp>
      <p:sp>
        <p:nvSpPr>
          <p:cNvPr id="3" name="Content Placeholder 2">
            <a:extLst>
              <a:ext uri="{FF2B5EF4-FFF2-40B4-BE49-F238E27FC236}">
                <a16:creationId xmlns="" xmlns:a16="http://schemas.microsoft.com/office/drawing/2014/main" id="{9CA2FA3A-A7AF-4CBC-976B-D11D1DE4D9C4}"/>
              </a:ext>
            </a:extLst>
          </p:cNvPr>
          <p:cNvSpPr>
            <a:spLocks noGrp="1"/>
          </p:cNvSpPr>
          <p:nvPr>
            <p:ph idx="1"/>
          </p:nvPr>
        </p:nvSpPr>
        <p:spPr>
          <a:xfrm>
            <a:off x="457200" y="1200151"/>
            <a:ext cx="8229600" cy="3371849"/>
          </a:xfrm>
        </p:spPr>
        <p:txBody>
          <a:bodyPr>
            <a:normAutofit/>
          </a:bodyPr>
          <a:lstStyle/>
          <a:p>
            <a:r>
              <a:rPr lang="en-US" sz="3600" dirty="0"/>
              <a:t>5- step collaborative planning process</a:t>
            </a:r>
          </a:p>
          <a:p>
            <a:r>
              <a:rPr lang="en-US" sz="3600" dirty="0"/>
              <a:t>Districts create systemic action plans</a:t>
            </a:r>
          </a:p>
          <a:p>
            <a:r>
              <a:rPr lang="en-US" sz="3600" dirty="0"/>
              <a:t>Utilizes research-based strategies and practitioner tested techniques</a:t>
            </a:r>
          </a:p>
        </p:txBody>
      </p:sp>
    </p:spTree>
    <p:extLst>
      <p:ext uri="{BB962C8B-B14F-4D97-AF65-F5344CB8AC3E}">
        <p14:creationId xmlns:p14="http://schemas.microsoft.com/office/powerpoint/2010/main" val="94510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64A87D4-BAC4-431D-8DAA-09C4A734E41A}"/>
              </a:ext>
            </a:extLst>
          </p:cNvPr>
          <p:cNvSpPr>
            <a:spLocks noGrp="1"/>
          </p:cNvSpPr>
          <p:nvPr>
            <p:ph type="title"/>
          </p:nvPr>
        </p:nvSpPr>
        <p:spPr/>
        <p:txBody>
          <a:bodyPr/>
          <a:lstStyle/>
          <a:p>
            <a:r>
              <a:rPr lang="en-US" dirty="0"/>
              <a:t>Roadmap for 21</a:t>
            </a:r>
            <a:r>
              <a:rPr lang="en-US" baseline="30000" dirty="0"/>
              <a:t>st</a:t>
            </a:r>
            <a:r>
              <a:rPr lang="en-US" dirty="0"/>
              <a:t> Century Learning</a:t>
            </a:r>
          </a:p>
        </p:txBody>
      </p:sp>
      <p:sp>
        <p:nvSpPr>
          <p:cNvPr id="3" name="Content Placeholder 2">
            <a:extLst>
              <a:ext uri="{FF2B5EF4-FFF2-40B4-BE49-F238E27FC236}">
                <a16:creationId xmlns="" xmlns:a16="http://schemas.microsoft.com/office/drawing/2014/main" id="{9CA2FA3A-A7AF-4CBC-976B-D11D1DE4D9C4}"/>
              </a:ext>
            </a:extLst>
          </p:cNvPr>
          <p:cNvSpPr>
            <a:spLocks noGrp="1"/>
          </p:cNvSpPr>
          <p:nvPr>
            <p:ph idx="1"/>
          </p:nvPr>
        </p:nvSpPr>
        <p:spPr/>
        <p:txBody>
          <a:bodyPr>
            <a:normAutofit lnSpcReduction="10000"/>
          </a:bodyPr>
          <a:lstStyle/>
          <a:p>
            <a:r>
              <a:rPr lang="en-US" sz="4000" dirty="0"/>
              <a:t>Free strategic planning tool</a:t>
            </a:r>
          </a:p>
          <a:p>
            <a:r>
              <a:rPr lang="en-US" sz="4000" dirty="0"/>
              <a:t>Helps district/school leaders transform learning</a:t>
            </a:r>
          </a:p>
          <a:p>
            <a:r>
              <a:rPr lang="en-US" sz="4000" dirty="0"/>
              <a:t>Goal is to meet the needs of students. </a:t>
            </a:r>
          </a:p>
        </p:txBody>
      </p:sp>
    </p:spTree>
    <p:extLst>
      <p:ext uri="{BB962C8B-B14F-4D97-AF65-F5344CB8AC3E}">
        <p14:creationId xmlns:p14="http://schemas.microsoft.com/office/powerpoint/2010/main" val="2271014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E181D5-C8B3-447C-AB52-8637456A8D49}"/>
              </a:ext>
            </a:extLst>
          </p:cNvPr>
          <p:cNvSpPr>
            <a:spLocks noGrp="1"/>
          </p:cNvSpPr>
          <p:nvPr>
            <p:ph type="title"/>
          </p:nvPr>
        </p:nvSpPr>
        <p:spPr/>
        <p:txBody>
          <a:bodyPr/>
          <a:lstStyle/>
          <a:p>
            <a:r>
              <a:rPr lang="en-US" dirty="0"/>
              <a:t>Session Overview</a:t>
            </a:r>
          </a:p>
        </p:txBody>
      </p:sp>
      <p:sp>
        <p:nvSpPr>
          <p:cNvPr id="3" name="Content Placeholder 2">
            <a:extLst>
              <a:ext uri="{FF2B5EF4-FFF2-40B4-BE49-F238E27FC236}">
                <a16:creationId xmlns="" xmlns:a16="http://schemas.microsoft.com/office/drawing/2014/main" id="{261806EE-9370-4191-8586-1AE771E35548}"/>
              </a:ext>
            </a:extLst>
          </p:cNvPr>
          <p:cNvSpPr>
            <a:spLocks noGrp="1"/>
          </p:cNvSpPr>
          <p:nvPr>
            <p:ph idx="1"/>
          </p:nvPr>
        </p:nvSpPr>
        <p:spPr/>
        <p:txBody>
          <a:bodyPr>
            <a:normAutofit fontScale="77500" lnSpcReduction="20000"/>
          </a:bodyPr>
          <a:lstStyle/>
          <a:p>
            <a:r>
              <a:rPr lang="en-US" dirty="0"/>
              <a:t>Welcome &amp; Introductions</a:t>
            </a:r>
          </a:p>
          <a:p>
            <a:r>
              <a:rPr lang="en-US" dirty="0"/>
              <a:t>Background</a:t>
            </a:r>
          </a:p>
          <a:p>
            <a:r>
              <a:rPr lang="en-US" dirty="0"/>
              <a:t>Strategic Planning Tools</a:t>
            </a:r>
          </a:p>
          <a:p>
            <a:r>
              <a:rPr lang="en-US" dirty="0"/>
              <a:t>Brainstorming Activity</a:t>
            </a:r>
          </a:p>
          <a:p>
            <a:r>
              <a:rPr lang="en-US" dirty="0"/>
              <a:t>Exemplar Rapid Fire Presentations</a:t>
            </a:r>
          </a:p>
          <a:p>
            <a:r>
              <a:rPr lang="en-US" dirty="0"/>
              <a:t>Collaborative Leadership Activity</a:t>
            </a:r>
          </a:p>
          <a:p>
            <a:r>
              <a:rPr lang="en-US" dirty="0"/>
              <a:t>Policies &amp; Initiatives</a:t>
            </a:r>
          </a:p>
          <a:p>
            <a:r>
              <a:rPr lang="en-US" dirty="0"/>
              <a:t>Reflection &amp; Wrap-Up</a:t>
            </a:r>
          </a:p>
        </p:txBody>
      </p:sp>
    </p:spTree>
    <p:extLst>
      <p:ext uri="{BB962C8B-B14F-4D97-AF65-F5344CB8AC3E}">
        <p14:creationId xmlns:p14="http://schemas.microsoft.com/office/powerpoint/2010/main" val="31849259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6A8918-7CEC-4ACA-AE7A-6A32F9174C60}"/>
              </a:ext>
            </a:extLst>
          </p:cNvPr>
          <p:cNvSpPr>
            <a:spLocks noGrp="1"/>
          </p:cNvSpPr>
          <p:nvPr>
            <p:ph type="title"/>
          </p:nvPr>
        </p:nvSpPr>
        <p:spPr/>
        <p:txBody>
          <a:bodyPr/>
          <a:lstStyle/>
          <a:p>
            <a:r>
              <a:rPr lang="en-US"/>
              <a:t>Brainstorming Activity</a:t>
            </a:r>
            <a:endParaRPr lang="en-US" dirty="0"/>
          </a:p>
        </p:txBody>
      </p:sp>
      <p:pic>
        <p:nvPicPr>
          <p:cNvPr id="7" name="Content Placeholder 6">
            <a:extLst>
              <a:ext uri="{FF2B5EF4-FFF2-40B4-BE49-F238E27FC236}">
                <a16:creationId xmlns="" xmlns:a16="http://schemas.microsoft.com/office/drawing/2014/main" id="{57F475C3-943A-4AC6-8093-8B6151A40F70}"/>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822960" y="1975326"/>
            <a:ext cx="1828800" cy="1828800"/>
          </a:xfrm>
        </p:spPr>
      </p:pic>
      <p:sp>
        <p:nvSpPr>
          <p:cNvPr id="5" name="Content Placeholder 4">
            <a:extLst>
              <a:ext uri="{FF2B5EF4-FFF2-40B4-BE49-F238E27FC236}">
                <a16:creationId xmlns="" xmlns:a16="http://schemas.microsoft.com/office/drawing/2014/main" id="{D31F9561-BD74-4CF0-8A70-75ADDA5002E1}"/>
              </a:ext>
            </a:extLst>
          </p:cNvPr>
          <p:cNvSpPr>
            <a:spLocks noGrp="1"/>
          </p:cNvSpPr>
          <p:nvPr>
            <p:ph sz="half" idx="2"/>
          </p:nvPr>
        </p:nvSpPr>
        <p:spPr>
          <a:xfrm>
            <a:off x="2880360" y="1245552"/>
            <a:ext cx="5806440" cy="3288348"/>
          </a:xfrm>
        </p:spPr>
        <p:txBody>
          <a:bodyPr>
            <a:normAutofit fontScale="85000" lnSpcReduction="20000"/>
          </a:bodyPr>
          <a:lstStyle/>
          <a:p>
            <a:pPr marL="0" indent="0">
              <a:buNone/>
            </a:pPr>
            <a:r>
              <a:rPr lang="en-US" dirty="0"/>
              <a:t>Discussion Questions</a:t>
            </a:r>
          </a:p>
          <a:p>
            <a:pPr lvl="0"/>
            <a:r>
              <a:rPr lang="en-US" dirty="0"/>
              <a:t>Who are the appropriate leaders in your district or school to coordinate efforts for strategic planning?</a:t>
            </a:r>
          </a:p>
          <a:p>
            <a:pPr lvl="0"/>
            <a:r>
              <a:rPr lang="en-US" dirty="0"/>
              <a:t>Who are your target audiences?</a:t>
            </a:r>
          </a:p>
          <a:p>
            <a:pPr lvl="0"/>
            <a:r>
              <a:rPr lang="en-US" dirty="0"/>
              <a:t>What external stakeholders should you include in the process?</a:t>
            </a:r>
          </a:p>
          <a:p>
            <a:pPr lvl="0"/>
            <a:r>
              <a:rPr lang="en-US" dirty="0"/>
              <a:t>What technology tools are using for communication and feedback?</a:t>
            </a:r>
          </a:p>
          <a:p>
            <a:pPr marL="0" indent="0">
              <a:buNone/>
            </a:pPr>
            <a:endParaRPr lang="en-US" dirty="0"/>
          </a:p>
        </p:txBody>
      </p:sp>
    </p:spTree>
    <p:extLst>
      <p:ext uri="{BB962C8B-B14F-4D97-AF65-F5344CB8AC3E}">
        <p14:creationId xmlns:p14="http://schemas.microsoft.com/office/powerpoint/2010/main" val="2855753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567AC8-DF51-4E28-BC53-8FBB97A9FC90}"/>
              </a:ext>
            </a:extLst>
          </p:cNvPr>
          <p:cNvSpPr>
            <a:spLocks noGrp="1"/>
          </p:cNvSpPr>
          <p:nvPr>
            <p:ph type="title"/>
          </p:nvPr>
        </p:nvSpPr>
        <p:spPr/>
        <p:txBody>
          <a:bodyPr/>
          <a:lstStyle/>
          <a:p>
            <a:r>
              <a:rPr lang="en-US" dirty="0"/>
              <a:t>Exemplar Rapid Fire Presentations</a:t>
            </a:r>
          </a:p>
        </p:txBody>
      </p:sp>
      <p:sp>
        <p:nvSpPr>
          <p:cNvPr id="3" name="Content Placeholder 2">
            <a:extLst>
              <a:ext uri="{FF2B5EF4-FFF2-40B4-BE49-F238E27FC236}">
                <a16:creationId xmlns="" xmlns:a16="http://schemas.microsoft.com/office/drawing/2014/main" id="{F19AA171-A631-43EA-B84C-8F8E487607BC}"/>
              </a:ext>
            </a:extLst>
          </p:cNvPr>
          <p:cNvSpPr>
            <a:spLocks noGrp="1"/>
          </p:cNvSpPr>
          <p:nvPr>
            <p:ph sz="half" idx="1"/>
          </p:nvPr>
        </p:nvSpPr>
        <p:spPr>
          <a:xfrm>
            <a:off x="457200" y="1245552"/>
            <a:ext cx="3337560" cy="3448367"/>
          </a:xfrm>
        </p:spPr>
        <p:txBody>
          <a:bodyPr>
            <a:normAutofit fontScale="92500" lnSpcReduction="10000"/>
          </a:bodyPr>
          <a:lstStyle/>
          <a:p>
            <a:r>
              <a:rPr lang="en-US" dirty="0"/>
              <a:t>Add presenter name, district/school</a:t>
            </a:r>
          </a:p>
        </p:txBody>
      </p:sp>
      <p:sp>
        <p:nvSpPr>
          <p:cNvPr id="4" name="Content Placeholder 3">
            <a:extLst>
              <a:ext uri="{FF2B5EF4-FFF2-40B4-BE49-F238E27FC236}">
                <a16:creationId xmlns="" xmlns:a16="http://schemas.microsoft.com/office/drawing/2014/main" id="{22E013F5-9D06-4F81-8E86-9E90508F6918}"/>
              </a:ext>
            </a:extLst>
          </p:cNvPr>
          <p:cNvSpPr>
            <a:spLocks noGrp="1"/>
          </p:cNvSpPr>
          <p:nvPr>
            <p:ph sz="half" idx="2"/>
          </p:nvPr>
        </p:nvSpPr>
        <p:spPr>
          <a:xfrm>
            <a:off x="4274820" y="1245552"/>
            <a:ext cx="4411980" cy="3235008"/>
          </a:xfrm>
        </p:spPr>
        <p:txBody>
          <a:bodyPr>
            <a:normAutofit fontScale="92500" lnSpcReduction="10000"/>
          </a:bodyPr>
          <a:lstStyle/>
          <a:p>
            <a:pPr marL="0" indent="0">
              <a:buNone/>
            </a:pPr>
            <a:r>
              <a:rPr lang="en-US" b="1" dirty="0"/>
              <a:t>Discussion Questions</a:t>
            </a:r>
            <a:endParaRPr lang="en-US" dirty="0"/>
          </a:p>
          <a:p>
            <a:pPr lvl="0"/>
            <a:r>
              <a:rPr lang="en-US" dirty="0"/>
              <a:t>How is your school/district similar to the exemplar?</a:t>
            </a:r>
          </a:p>
          <a:p>
            <a:pPr lvl="0"/>
            <a:r>
              <a:rPr lang="en-US" dirty="0"/>
              <a:t>Are there practices shared that your school/district can implement right away? </a:t>
            </a:r>
          </a:p>
          <a:p>
            <a:pPr lvl="0"/>
            <a:r>
              <a:rPr lang="en-US" dirty="0"/>
              <a:t>What are some of your challenges?</a:t>
            </a:r>
          </a:p>
          <a:p>
            <a:endParaRPr lang="en-US" dirty="0"/>
          </a:p>
        </p:txBody>
      </p:sp>
    </p:spTree>
    <p:extLst>
      <p:ext uri="{BB962C8B-B14F-4D97-AF65-F5344CB8AC3E}">
        <p14:creationId xmlns:p14="http://schemas.microsoft.com/office/powerpoint/2010/main" val="2563872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9980CF6F-0369-4B81-96A8-BB7E102EFFC8}"/>
              </a:ext>
            </a:extLst>
          </p:cNvPr>
          <p:cNvSpPr>
            <a:spLocks noGrp="1"/>
          </p:cNvSpPr>
          <p:nvPr>
            <p:ph type="title"/>
          </p:nvPr>
        </p:nvSpPr>
        <p:spPr/>
        <p:txBody>
          <a:bodyPr/>
          <a:lstStyle/>
          <a:p>
            <a:r>
              <a:rPr lang="en-US" dirty="0"/>
              <a:t>Collaborative Leadership Activity</a:t>
            </a:r>
          </a:p>
        </p:txBody>
      </p:sp>
      <p:sp>
        <p:nvSpPr>
          <p:cNvPr id="3" name="Content Placeholder 2">
            <a:extLst>
              <a:ext uri="{FF2B5EF4-FFF2-40B4-BE49-F238E27FC236}">
                <a16:creationId xmlns="" xmlns:a16="http://schemas.microsoft.com/office/drawing/2014/main" id="{022B7BAE-B6CA-4510-88AA-75C19C6BA7E1}"/>
              </a:ext>
            </a:extLst>
          </p:cNvPr>
          <p:cNvSpPr>
            <a:spLocks noGrp="1"/>
          </p:cNvSpPr>
          <p:nvPr>
            <p:ph sz="half" idx="1"/>
          </p:nvPr>
        </p:nvSpPr>
        <p:spPr>
          <a:xfrm>
            <a:off x="457200" y="1245552"/>
            <a:ext cx="6530340" cy="3737928"/>
          </a:xfrm>
        </p:spPr>
        <p:txBody>
          <a:bodyPr>
            <a:normAutofit fontScale="70000" lnSpcReduction="20000"/>
          </a:bodyPr>
          <a:lstStyle/>
          <a:p>
            <a:pPr marL="0" indent="0">
              <a:buNone/>
            </a:pPr>
            <a:r>
              <a:rPr lang="en-US" sz="2400" b="1" dirty="0"/>
              <a:t>Discussion Questions</a:t>
            </a:r>
          </a:p>
          <a:p>
            <a:r>
              <a:rPr lang="en-US" dirty="0"/>
              <a:t>How does collaborative leadership support the behavioral responses of teachers and students with the roll-out of new initiatives?</a:t>
            </a:r>
          </a:p>
          <a:p>
            <a:r>
              <a:rPr lang="en-US" dirty="0"/>
              <a:t>What would teaching and learning look like if leaders from academics, assessment, technology, and finance collaborated on aligned digital learning solutions?</a:t>
            </a:r>
          </a:p>
          <a:p>
            <a:r>
              <a:rPr lang="en-US" dirty="0"/>
              <a:t>How does the school or district create an environment that supports risk taking and innovation while remaining accountable?</a:t>
            </a:r>
          </a:p>
          <a:p>
            <a:r>
              <a:rPr lang="en-US" dirty="0"/>
              <a:t>What is your collective vision and implementation plan for learning in the digital age?</a:t>
            </a:r>
          </a:p>
        </p:txBody>
      </p:sp>
      <p:pic>
        <p:nvPicPr>
          <p:cNvPr id="7" name="Content Placeholder 6">
            <a:extLst>
              <a:ext uri="{FF2B5EF4-FFF2-40B4-BE49-F238E27FC236}">
                <a16:creationId xmlns="" xmlns:a16="http://schemas.microsoft.com/office/drawing/2014/main" id="{4029C8C2-9506-4604-9D57-8061ADC63A1E}"/>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107494" y="1355905"/>
            <a:ext cx="1828800" cy="1828800"/>
          </a:xfrm>
        </p:spPr>
      </p:pic>
    </p:spTree>
    <p:extLst>
      <p:ext uri="{BB962C8B-B14F-4D97-AF65-F5344CB8AC3E}">
        <p14:creationId xmlns:p14="http://schemas.microsoft.com/office/powerpoint/2010/main" val="4042168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E9789752-261B-4E27-A605-90907C43E6F0}"/>
              </a:ext>
            </a:extLst>
          </p:cNvPr>
          <p:cNvSpPr>
            <a:spLocks noGrp="1"/>
          </p:cNvSpPr>
          <p:nvPr>
            <p:ph type="title"/>
          </p:nvPr>
        </p:nvSpPr>
        <p:spPr/>
        <p:txBody>
          <a:bodyPr/>
          <a:lstStyle/>
          <a:p>
            <a:r>
              <a:rPr lang="en-US" dirty="0"/>
              <a:t>Policies &amp; Initiatives</a:t>
            </a:r>
          </a:p>
        </p:txBody>
      </p:sp>
      <p:sp>
        <p:nvSpPr>
          <p:cNvPr id="6" name="Content Placeholder 5">
            <a:extLst>
              <a:ext uri="{FF2B5EF4-FFF2-40B4-BE49-F238E27FC236}">
                <a16:creationId xmlns="" xmlns:a16="http://schemas.microsoft.com/office/drawing/2014/main" id="{3B9425DE-2783-4705-90C3-2C324756B282}"/>
              </a:ext>
            </a:extLst>
          </p:cNvPr>
          <p:cNvSpPr>
            <a:spLocks noGrp="1"/>
          </p:cNvSpPr>
          <p:nvPr>
            <p:ph idx="1"/>
          </p:nvPr>
        </p:nvSpPr>
        <p:spPr/>
        <p:txBody>
          <a:bodyPr>
            <a:normAutofit fontScale="77500" lnSpcReduction="20000"/>
          </a:bodyPr>
          <a:lstStyle/>
          <a:p>
            <a:pPr marL="0" indent="0">
              <a:buNone/>
            </a:pPr>
            <a:r>
              <a:rPr lang="en-US" dirty="0"/>
              <a:t>Discussion Questions </a:t>
            </a:r>
          </a:p>
          <a:p>
            <a:r>
              <a:rPr lang="en-US" dirty="0"/>
              <a:t>What are the key policies and practices that need to change in your school or district to realize your shared vision?</a:t>
            </a:r>
          </a:p>
          <a:p>
            <a:r>
              <a:rPr lang="en-US" dirty="0"/>
              <a:t>How can your district/school build educator capacity to implement digital learning pedagogy and practices?</a:t>
            </a:r>
          </a:p>
          <a:p>
            <a:r>
              <a:rPr lang="en-US" dirty="0"/>
              <a:t>How can the district employ a cycle of transformation to ensure continued improvement?</a:t>
            </a:r>
          </a:p>
          <a:p>
            <a:endParaRPr lang="en-US" dirty="0"/>
          </a:p>
        </p:txBody>
      </p:sp>
    </p:spTree>
    <p:extLst>
      <p:ext uri="{BB962C8B-B14F-4D97-AF65-F5344CB8AC3E}">
        <p14:creationId xmlns:p14="http://schemas.microsoft.com/office/powerpoint/2010/main" val="2267560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03C73E-C785-4CFE-B760-00175C83F4CC}"/>
              </a:ext>
            </a:extLst>
          </p:cNvPr>
          <p:cNvSpPr>
            <a:spLocks noGrp="1"/>
          </p:cNvSpPr>
          <p:nvPr>
            <p:ph type="title"/>
          </p:nvPr>
        </p:nvSpPr>
        <p:spPr/>
        <p:txBody>
          <a:bodyPr/>
          <a:lstStyle/>
          <a:p>
            <a:r>
              <a:rPr lang="en-US" dirty="0"/>
              <a:t>Reflection &amp; Wrap-Up</a:t>
            </a:r>
          </a:p>
        </p:txBody>
      </p:sp>
      <p:sp>
        <p:nvSpPr>
          <p:cNvPr id="7" name="Content Placeholder 6">
            <a:extLst>
              <a:ext uri="{FF2B5EF4-FFF2-40B4-BE49-F238E27FC236}">
                <a16:creationId xmlns="" xmlns:a16="http://schemas.microsoft.com/office/drawing/2014/main" id="{114A6345-CD35-4AFB-8A43-A233F50F7DA7}"/>
              </a:ext>
            </a:extLst>
          </p:cNvPr>
          <p:cNvSpPr>
            <a:spLocks noGrp="1"/>
          </p:cNvSpPr>
          <p:nvPr>
            <p:ph sz="half" idx="1"/>
          </p:nvPr>
        </p:nvSpPr>
        <p:spPr>
          <a:xfrm>
            <a:off x="457200" y="1245552"/>
            <a:ext cx="5699760" cy="3585528"/>
          </a:xfrm>
        </p:spPr>
        <p:txBody>
          <a:bodyPr>
            <a:normAutofit/>
          </a:bodyPr>
          <a:lstStyle/>
          <a:p>
            <a:pPr marL="0" indent="0">
              <a:buNone/>
            </a:pPr>
            <a:r>
              <a:rPr lang="en-US" dirty="0"/>
              <a:t>Where Are You in the Process?</a:t>
            </a:r>
          </a:p>
          <a:p>
            <a:r>
              <a:rPr lang="en-US" dirty="0"/>
              <a:t>Circle – You are still circling these ideas in your mind</a:t>
            </a:r>
          </a:p>
          <a:p>
            <a:r>
              <a:rPr lang="en-US" dirty="0"/>
              <a:t>Square – You understand the challenge</a:t>
            </a:r>
          </a:p>
          <a:p>
            <a:r>
              <a:rPr lang="en-US" dirty="0"/>
              <a:t>Triangle – You are ready to implement change</a:t>
            </a:r>
          </a:p>
          <a:p>
            <a:endParaRPr lang="en-US" dirty="0"/>
          </a:p>
          <a:p>
            <a:pPr marL="0" indent="0">
              <a:buNone/>
            </a:pPr>
            <a:endParaRPr lang="en-US" dirty="0"/>
          </a:p>
        </p:txBody>
      </p:sp>
      <p:pic>
        <p:nvPicPr>
          <p:cNvPr id="10" name="Content Placeholder 9">
            <a:extLst>
              <a:ext uri="{FF2B5EF4-FFF2-40B4-BE49-F238E27FC236}">
                <a16:creationId xmlns="" xmlns:a16="http://schemas.microsoft.com/office/drawing/2014/main" id="{85B00035-8185-45BF-A4F1-10B7E91AFA4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724035" y="1405065"/>
            <a:ext cx="1828800" cy="1828800"/>
          </a:xfrm>
        </p:spPr>
      </p:pic>
    </p:spTree>
    <p:extLst>
      <p:ext uri="{BB962C8B-B14F-4D97-AF65-F5344CB8AC3E}">
        <p14:creationId xmlns:p14="http://schemas.microsoft.com/office/powerpoint/2010/main" val="769633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Wrap Up</a:t>
            </a:r>
          </a:p>
        </p:txBody>
      </p:sp>
      <p:sp>
        <p:nvSpPr>
          <p:cNvPr id="5" name="Content Placeholder 4">
            <a:extLst>
              <a:ext uri="{FF2B5EF4-FFF2-40B4-BE49-F238E27FC236}">
                <a16:creationId xmlns="" xmlns:a16="http://schemas.microsoft.com/office/drawing/2014/main" id="{DE288268-7480-435A-BAE7-F58AA5429F96}"/>
              </a:ext>
            </a:extLst>
          </p:cNvPr>
          <p:cNvSpPr>
            <a:spLocks noGrp="1"/>
          </p:cNvSpPr>
          <p:nvPr>
            <p:ph idx="1"/>
          </p:nvPr>
        </p:nvSpPr>
        <p:spPr/>
        <p:txBody>
          <a:bodyPr>
            <a:normAutofit/>
          </a:bodyPr>
          <a:lstStyle/>
          <a:p>
            <a:r>
              <a:rPr lang="en-US" dirty="0"/>
              <a:t>Think about what tools and resources you can use to:</a:t>
            </a:r>
          </a:p>
          <a:p>
            <a:pPr lvl="1"/>
            <a:r>
              <a:rPr lang="en-US" dirty="0"/>
              <a:t>Maintain relationships </a:t>
            </a:r>
          </a:p>
          <a:p>
            <a:pPr lvl="1"/>
            <a:r>
              <a:rPr lang="en-US" dirty="0"/>
              <a:t>Encourage collaboration</a:t>
            </a:r>
          </a:p>
          <a:p>
            <a:pPr lvl="1"/>
            <a:r>
              <a:rPr lang="en-US" dirty="0"/>
              <a:t>Identify opportunities for on-going professional learning and workshops.</a:t>
            </a:r>
          </a:p>
        </p:txBody>
      </p:sp>
    </p:spTree>
    <p:extLst>
      <p:ext uri="{BB962C8B-B14F-4D97-AF65-F5344CB8AC3E}">
        <p14:creationId xmlns:p14="http://schemas.microsoft.com/office/powerpoint/2010/main" val="6501465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95D83D-A388-4511-AFE7-14EA72247C04}"/>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 xmlns:a16="http://schemas.microsoft.com/office/drawing/2014/main" id="{1184E95B-3488-4815-BA6E-A5AD4A0E1252}"/>
              </a:ext>
            </a:extLst>
          </p:cNvPr>
          <p:cNvSpPr>
            <a:spLocks noGrp="1"/>
          </p:cNvSpPr>
          <p:nvPr>
            <p:ph idx="1"/>
          </p:nvPr>
        </p:nvSpPr>
        <p:spPr/>
        <p:txBody>
          <a:bodyPr/>
          <a:lstStyle/>
          <a:p>
            <a:pPr marL="0" indent="0" algn="ctr">
              <a:buNone/>
            </a:pPr>
            <a:r>
              <a:rPr lang="en-US" dirty="0"/>
              <a:t>Learn more at: </a:t>
            </a:r>
          </a:p>
          <a:p>
            <a:pPr marL="0" indent="0" algn="ctr">
              <a:buNone/>
            </a:pPr>
            <a:r>
              <a:rPr lang="en-US" smtClean="0"/>
              <a:t>Transforming Digital Learning: </a:t>
            </a:r>
            <a:r>
              <a:rPr lang="en-US" dirty="0"/>
              <a:t>Toolkit to Support Educators and Stakeholders</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332170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the Workshop</a:t>
            </a:r>
          </a:p>
        </p:txBody>
      </p:sp>
      <p:sp>
        <p:nvSpPr>
          <p:cNvPr id="3" name="Content Placeholder 2"/>
          <p:cNvSpPr>
            <a:spLocks noGrp="1"/>
          </p:cNvSpPr>
          <p:nvPr>
            <p:ph sz="half" idx="1"/>
          </p:nvPr>
        </p:nvSpPr>
        <p:spPr>
          <a:xfrm>
            <a:off x="457200" y="1245552"/>
            <a:ext cx="5981700" cy="2846387"/>
          </a:xfrm>
        </p:spPr>
        <p:txBody>
          <a:bodyPr/>
          <a:lstStyle/>
          <a:p>
            <a:pPr marL="0" indent="0">
              <a:buNone/>
            </a:pPr>
            <a:endParaRPr lang="en-US" dirty="0"/>
          </a:p>
          <a:p>
            <a:pPr marL="0" indent="0">
              <a:buNone/>
            </a:pPr>
            <a:r>
              <a:rPr lang="en-US" dirty="0"/>
              <a:t>Explore how collaborative leadership supports strategic planning around digital learning</a:t>
            </a:r>
          </a:p>
        </p:txBody>
      </p:sp>
      <p:pic>
        <p:nvPicPr>
          <p:cNvPr id="6" name="Content Placeholder 5">
            <a:extLst>
              <a:ext uri="{FF2B5EF4-FFF2-40B4-BE49-F238E27FC236}">
                <a16:creationId xmlns="" xmlns:a16="http://schemas.microsoft.com/office/drawing/2014/main" id="{D7080D15-EEEB-415B-AFDD-4EF53E69F24C}"/>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652403" y="1550972"/>
            <a:ext cx="1828800" cy="1828800"/>
          </a:xfrm>
        </p:spPr>
      </p:pic>
    </p:spTree>
    <p:extLst>
      <p:ext uri="{BB962C8B-B14F-4D97-AF65-F5344CB8AC3E}">
        <p14:creationId xmlns:p14="http://schemas.microsoft.com/office/powerpoint/2010/main" val="24336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fontScale="92500" lnSpcReduction="10000"/>
          </a:bodyPr>
          <a:lstStyle/>
          <a:p>
            <a:pPr lvl="0"/>
            <a:r>
              <a:rPr lang="en-US" dirty="0"/>
              <a:t>Review the key components for collaborative leadership to support digital learning</a:t>
            </a:r>
          </a:p>
          <a:p>
            <a:pPr lvl="0"/>
            <a:r>
              <a:rPr lang="en-US" dirty="0"/>
              <a:t>Learn about strategic planning tools for digital learning implementation</a:t>
            </a:r>
          </a:p>
          <a:p>
            <a:pPr lvl="0"/>
            <a:r>
              <a:rPr lang="en-US" dirty="0"/>
              <a:t>Think about who the appropriate education leaders are in your state/district to coordinate the strategic planning process</a:t>
            </a:r>
          </a:p>
        </p:txBody>
      </p:sp>
    </p:spTree>
    <p:extLst>
      <p:ext uri="{BB962C8B-B14F-4D97-AF65-F5344CB8AC3E}">
        <p14:creationId xmlns:p14="http://schemas.microsoft.com/office/powerpoint/2010/main" val="206862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fontScale="85000" lnSpcReduction="10000"/>
          </a:bodyPr>
          <a:lstStyle/>
          <a:p>
            <a:pPr lvl="0"/>
            <a:r>
              <a:rPr lang="en-US" dirty="0"/>
              <a:t>Discuss with colleagues what teaching and learning would look like if leaders from across disciplines collaborated on aligned digital learning solutions</a:t>
            </a:r>
          </a:p>
          <a:p>
            <a:pPr lvl="0"/>
            <a:r>
              <a:rPr lang="en-US" dirty="0"/>
              <a:t>Discuss some of the key policies and practices that impact and support learning in the digital age</a:t>
            </a:r>
          </a:p>
          <a:p>
            <a:pPr lvl="0"/>
            <a:r>
              <a:rPr lang="en-US" dirty="0"/>
              <a:t>Develop and maintain relationships with other district and state leaders</a:t>
            </a:r>
          </a:p>
          <a:p>
            <a:endParaRPr lang="en-US" dirty="0"/>
          </a:p>
        </p:txBody>
      </p:sp>
    </p:spTree>
    <p:extLst>
      <p:ext uri="{BB962C8B-B14F-4D97-AF65-F5344CB8AC3E}">
        <p14:creationId xmlns:p14="http://schemas.microsoft.com/office/powerpoint/2010/main" val="206862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FD7298-9F56-4C7D-800E-29A7FCDB020E}"/>
              </a:ext>
            </a:extLst>
          </p:cNvPr>
          <p:cNvSpPr>
            <a:spLocks noGrp="1"/>
          </p:cNvSpPr>
          <p:nvPr>
            <p:ph type="title"/>
          </p:nvPr>
        </p:nvSpPr>
        <p:spPr/>
        <p:txBody>
          <a:bodyPr/>
          <a:lstStyle/>
          <a:p>
            <a:r>
              <a:rPr lang="en-US" dirty="0"/>
              <a:t>Take Off, Touch Down Activity</a:t>
            </a:r>
          </a:p>
        </p:txBody>
      </p:sp>
      <p:pic>
        <p:nvPicPr>
          <p:cNvPr id="5" name="Content Placeholder 4">
            <a:extLst>
              <a:ext uri="{FF2B5EF4-FFF2-40B4-BE49-F238E27FC236}">
                <a16:creationId xmlns="" xmlns:a16="http://schemas.microsoft.com/office/drawing/2014/main" id="{C2D8E8D4-FAE2-42D9-9FE9-975CF58805EE}"/>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08946" y="1840383"/>
            <a:ext cx="1828800" cy="1789764"/>
          </a:xfrm>
        </p:spPr>
      </p:pic>
      <p:sp>
        <p:nvSpPr>
          <p:cNvPr id="6" name="Content Placeholder 5">
            <a:extLst>
              <a:ext uri="{FF2B5EF4-FFF2-40B4-BE49-F238E27FC236}">
                <a16:creationId xmlns="" xmlns:a16="http://schemas.microsoft.com/office/drawing/2014/main" id="{298A9B94-6CC0-431C-83F4-D3BC4ED6F745}"/>
              </a:ext>
            </a:extLst>
          </p:cNvPr>
          <p:cNvSpPr>
            <a:spLocks noGrp="1"/>
          </p:cNvSpPr>
          <p:nvPr>
            <p:ph sz="half" idx="2"/>
          </p:nvPr>
        </p:nvSpPr>
        <p:spPr>
          <a:xfrm>
            <a:off x="2910840" y="1623060"/>
            <a:ext cx="5775960" cy="2674620"/>
          </a:xfrm>
        </p:spPr>
        <p:txBody>
          <a:bodyPr>
            <a:normAutofit fontScale="77500" lnSpcReduction="20000"/>
          </a:bodyPr>
          <a:lstStyle/>
          <a:p>
            <a:pPr lvl="0" fontAlgn="base"/>
            <a:r>
              <a:rPr lang="en-US" dirty="0"/>
              <a:t>Stand if you have worked in a school for 1 or more years</a:t>
            </a:r>
          </a:p>
          <a:p>
            <a:pPr lvl="0" fontAlgn="base"/>
            <a:r>
              <a:rPr lang="en-US" dirty="0"/>
              <a:t>Stand if you are an administrator</a:t>
            </a:r>
          </a:p>
          <a:p>
            <a:pPr lvl="0" fontAlgn="base"/>
            <a:r>
              <a:rPr lang="en-US" dirty="0"/>
              <a:t>Stand if you leverage digital tools in your classroom/school/district</a:t>
            </a:r>
          </a:p>
          <a:p>
            <a:pPr lvl="0" fontAlgn="base"/>
            <a:r>
              <a:rPr lang="en-US" dirty="0"/>
              <a:t>Stand if you are in a leadership position</a:t>
            </a:r>
          </a:p>
          <a:p>
            <a:pPr lvl="0" fontAlgn="base"/>
            <a:r>
              <a:rPr lang="en-US" dirty="0"/>
              <a:t>Stand if you leverage digital tools in your personal/social life</a:t>
            </a:r>
          </a:p>
          <a:p>
            <a:pPr marL="0" indent="0">
              <a:buNone/>
            </a:pPr>
            <a:endParaRPr lang="en-US" dirty="0"/>
          </a:p>
        </p:txBody>
      </p:sp>
    </p:spTree>
    <p:extLst>
      <p:ext uri="{BB962C8B-B14F-4D97-AF65-F5344CB8AC3E}">
        <p14:creationId xmlns:p14="http://schemas.microsoft.com/office/powerpoint/2010/main" val="3352386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4A464A-6E0C-46F8-87A8-E5F11B8EE3C8}"/>
              </a:ext>
            </a:extLst>
          </p:cNvPr>
          <p:cNvSpPr>
            <a:spLocks noGrp="1"/>
          </p:cNvSpPr>
          <p:nvPr>
            <p:ph type="title"/>
          </p:nvPr>
        </p:nvSpPr>
        <p:spPr/>
        <p:txBody>
          <a:bodyPr/>
          <a:lstStyle/>
          <a:p>
            <a:r>
              <a:rPr lang="en-US" dirty="0"/>
              <a:t>Learning in the Digital Age</a:t>
            </a:r>
          </a:p>
        </p:txBody>
      </p:sp>
      <p:sp>
        <p:nvSpPr>
          <p:cNvPr id="3" name="Content Placeholder 2">
            <a:extLst>
              <a:ext uri="{FF2B5EF4-FFF2-40B4-BE49-F238E27FC236}">
                <a16:creationId xmlns="" xmlns:a16="http://schemas.microsoft.com/office/drawing/2014/main" id="{5A683AC1-CFA2-4E6C-A24D-3C0D59E12A48}"/>
              </a:ext>
            </a:extLst>
          </p:cNvPr>
          <p:cNvSpPr>
            <a:spLocks noGrp="1"/>
          </p:cNvSpPr>
          <p:nvPr>
            <p:ph idx="1"/>
          </p:nvPr>
        </p:nvSpPr>
        <p:spPr/>
        <p:txBody>
          <a:bodyPr>
            <a:normAutofit fontScale="92500" lnSpcReduction="10000"/>
          </a:bodyPr>
          <a:lstStyle/>
          <a:p>
            <a:r>
              <a:rPr lang="en-US" dirty="0"/>
              <a:t>Technology is an essential component of teaching and learning today</a:t>
            </a:r>
          </a:p>
          <a:p>
            <a:r>
              <a:rPr lang="en-US" dirty="0"/>
              <a:t>Teachers can personalize learning using digital applications </a:t>
            </a:r>
          </a:p>
          <a:p>
            <a:r>
              <a:rPr lang="en-US" dirty="0"/>
              <a:t>Students can create content, interact with experts, collaborate with peers and participate in simulation activities. </a:t>
            </a:r>
          </a:p>
          <a:p>
            <a:endParaRPr lang="en-US" dirty="0"/>
          </a:p>
        </p:txBody>
      </p:sp>
    </p:spTree>
    <p:extLst>
      <p:ext uri="{BB962C8B-B14F-4D97-AF65-F5344CB8AC3E}">
        <p14:creationId xmlns:p14="http://schemas.microsoft.com/office/powerpoint/2010/main" val="357200823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4A464A-6E0C-46F8-87A8-E5F11B8EE3C8}"/>
              </a:ext>
            </a:extLst>
          </p:cNvPr>
          <p:cNvSpPr>
            <a:spLocks noGrp="1"/>
          </p:cNvSpPr>
          <p:nvPr>
            <p:ph type="title"/>
          </p:nvPr>
        </p:nvSpPr>
        <p:spPr/>
        <p:txBody>
          <a:bodyPr/>
          <a:lstStyle/>
          <a:p>
            <a:r>
              <a:rPr lang="en-US" dirty="0"/>
              <a:t>Learning in the Digital Age</a:t>
            </a:r>
          </a:p>
        </p:txBody>
      </p:sp>
      <p:sp>
        <p:nvSpPr>
          <p:cNvPr id="3" name="Content Placeholder 2">
            <a:extLst>
              <a:ext uri="{FF2B5EF4-FFF2-40B4-BE49-F238E27FC236}">
                <a16:creationId xmlns="" xmlns:a16="http://schemas.microsoft.com/office/drawing/2014/main" id="{5A683AC1-CFA2-4E6C-A24D-3C0D59E12A48}"/>
              </a:ext>
            </a:extLst>
          </p:cNvPr>
          <p:cNvSpPr>
            <a:spLocks noGrp="1"/>
          </p:cNvSpPr>
          <p:nvPr>
            <p:ph idx="1"/>
          </p:nvPr>
        </p:nvSpPr>
        <p:spPr/>
        <p:txBody>
          <a:bodyPr>
            <a:normAutofit fontScale="92500" lnSpcReduction="10000"/>
          </a:bodyPr>
          <a:lstStyle/>
          <a:p>
            <a:r>
              <a:rPr lang="en-US" dirty="0"/>
              <a:t>Personalized learning experiences empower students to take control of their own learning through flexibility and choice. </a:t>
            </a:r>
          </a:p>
          <a:p>
            <a:r>
              <a:rPr lang="en-US" dirty="0"/>
              <a:t>Technology offers all students – urban, rural, low-income, ESL, special needs, high achieving – the opportunity to engage in dynamic learning activities. </a:t>
            </a:r>
          </a:p>
        </p:txBody>
      </p:sp>
    </p:spTree>
    <p:extLst>
      <p:ext uri="{BB962C8B-B14F-4D97-AF65-F5344CB8AC3E}">
        <p14:creationId xmlns:p14="http://schemas.microsoft.com/office/powerpoint/2010/main" val="11245437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4A464A-6E0C-46F8-87A8-E5F11B8EE3C8}"/>
              </a:ext>
            </a:extLst>
          </p:cNvPr>
          <p:cNvSpPr>
            <a:spLocks noGrp="1"/>
          </p:cNvSpPr>
          <p:nvPr>
            <p:ph type="title"/>
          </p:nvPr>
        </p:nvSpPr>
        <p:spPr/>
        <p:txBody>
          <a:bodyPr>
            <a:normAutofit/>
          </a:bodyPr>
          <a:lstStyle/>
          <a:p>
            <a:r>
              <a:rPr lang="en-US" dirty="0"/>
              <a:t>Role of Education Leaders</a:t>
            </a:r>
          </a:p>
        </p:txBody>
      </p:sp>
      <p:sp>
        <p:nvSpPr>
          <p:cNvPr id="3" name="Content Placeholder 2">
            <a:extLst>
              <a:ext uri="{FF2B5EF4-FFF2-40B4-BE49-F238E27FC236}">
                <a16:creationId xmlns="" xmlns:a16="http://schemas.microsoft.com/office/drawing/2014/main" id="{5A683AC1-CFA2-4E6C-A24D-3C0D59E12A48}"/>
              </a:ext>
            </a:extLst>
          </p:cNvPr>
          <p:cNvSpPr>
            <a:spLocks noGrp="1"/>
          </p:cNvSpPr>
          <p:nvPr>
            <p:ph idx="1"/>
          </p:nvPr>
        </p:nvSpPr>
        <p:spPr/>
        <p:txBody>
          <a:bodyPr>
            <a:normAutofit fontScale="92500" lnSpcReduction="10000"/>
          </a:bodyPr>
          <a:lstStyle/>
          <a:p>
            <a:r>
              <a:rPr lang="en-US" dirty="0"/>
              <a:t>Opportunity to provide leadership to ensure that all students have personalized, engaging learning experiences</a:t>
            </a:r>
          </a:p>
          <a:p>
            <a:r>
              <a:rPr lang="en-US" dirty="0"/>
              <a:t>Understand the district/school goals and vision</a:t>
            </a:r>
          </a:p>
          <a:p>
            <a:r>
              <a:rPr lang="en-US" dirty="0"/>
              <a:t>Engage in collaborative discussions to implement digital learning</a:t>
            </a:r>
          </a:p>
          <a:p>
            <a:endParaRPr lang="en-US" dirty="0"/>
          </a:p>
        </p:txBody>
      </p:sp>
    </p:spTree>
    <p:extLst>
      <p:ext uri="{BB962C8B-B14F-4D97-AF65-F5344CB8AC3E}">
        <p14:creationId xmlns:p14="http://schemas.microsoft.com/office/powerpoint/2010/main" val="1739843519"/>
      </p:ext>
    </p:extLst>
  </p:cSld>
  <p:clrMapOvr>
    <a:masterClrMapping/>
  </p:clrMapOvr>
  <p:transition spd="slow">
    <p:push dir="u"/>
  </p:transition>
</p:sld>
</file>

<file path=ppt/theme/theme1.xml><?xml version="1.0" encoding="utf-8"?>
<a:theme xmlns:a="http://schemas.openxmlformats.org/drawingml/2006/main" name="Tranforming_Digital_Learning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Tranforming_Digital_Learning_final</Template>
  <TotalTime>1871</TotalTime>
  <Words>1354</Words>
  <Application>Microsoft Macintosh PowerPoint</Application>
  <PresentationFormat>On-screen Show (16:9)</PresentationFormat>
  <Paragraphs>187</Paragraphs>
  <Slides>26</Slides>
  <Notes>25</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Open Sans</vt:lpstr>
      <vt:lpstr>Tranforming_Digital_Learning_final</vt:lpstr>
      <vt:lpstr>PowerPoint Presentation</vt:lpstr>
      <vt:lpstr>Session Overview</vt:lpstr>
      <vt:lpstr>Purpose of the Workshop</vt:lpstr>
      <vt:lpstr>Objectives</vt:lpstr>
      <vt:lpstr>Objectives</vt:lpstr>
      <vt:lpstr>Take Off, Touch Down Activity</vt:lpstr>
      <vt:lpstr>Learning in the Digital Age</vt:lpstr>
      <vt:lpstr>Learning in the Digital Age</vt:lpstr>
      <vt:lpstr>Role of Education Leaders</vt:lpstr>
      <vt:lpstr>Who?</vt:lpstr>
      <vt:lpstr>Key Components</vt:lpstr>
      <vt:lpstr>Shared Vision</vt:lpstr>
      <vt:lpstr>External Collaboration</vt:lpstr>
      <vt:lpstr>Qualities &amp; Attributes</vt:lpstr>
      <vt:lpstr>Discussion Questions</vt:lpstr>
      <vt:lpstr>Strategic Planning Tools</vt:lpstr>
      <vt:lpstr>ISTE Essential Conditions</vt:lpstr>
      <vt:lpstr>Interactive Planning Dashboard</vt:lpstr>
      <vt:lpstr>Roadmap for 21st Century Learning</vt:lpstr>
      <vt:lpstr>Brainstorming Activity</vt:lpstr>
      <vt:lpstr>Exemplar Rapid Fire Presentations</vt:lpstr>
      <vt:lpstr>Collaborative Leadership Activity</vt:lpstr>
      <vt:lpstr>Policies &amp; Initiatives</vt:lpstr>
      <vt:lpstr>Reflection &amp; Wrap-Up</vt:lpstr>
      <vt:lpstr>Wrap Up</vt:lpstr>
      <vt:lpstr>Thank You!</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Immanuel</dc:creator>
  <cp:lastModifiedBy>Lauren Jenkins</cp:lastModifiedBy>
  <cp:revision>56</cp:revision>
  <dcterms:created xsi:type="dcterms:W3CDTF">2017-03-29T05:27:33Z</dcterms:created>
  <dcterms:modified xsi:type="dcterms:W3CDTF">2018-03-05T15:56:15Z</dcterms:modified>
</cp:coreProperties>
</file>