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3"/>
  </p:notesMasterIdLst>
  <p:sldIdLst>
    <p:sldId id="299" r:id="rId2"/>
    <p:sldId id="261" r:id="rId3"/>
    <p:sldId id="260" r:id="rId4"/>
    <p:sldId id="282" r:id="rId5"/>
    <p:sldId id="295" r:id="rId6"/>
    <p:sldId id="265" r:id="rId7"/>
    <p:sldId id="285" r:id="rId8"/>
    <p:sldId id="281" r:id="rId9"/>
    <p:sldId id="270" r:id="rId10"/>
    <p:sldId id="269" r:id="rId11"/>
    <p:sldId id="287" r:id="rId12"/>
    <p:sldId id="274" r:id="rId13"/>
    <p:sldId id="297" r:id="rId14"/>
    <p:sldId id="292" r:id="rId15"/>
    <p:sldId id="293" r:id="rId16"/>
    <p:sldId id="298" r:id="rId17"/>
    <p:sldId id="296" r:id="rId18"/>
    <p:sldId id="277" r:id="rId19"/>
    <p:sldId id="279" r:id="rId20"/>
    <p:sldId id="283" r:id="rId21"/>
    <p:sldId id="286"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218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Strategic Planning Tools, pages 4-5</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1500648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Strategic Planning Tools, page 5.</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28354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Strategic Planning Tools, page 5.</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1108563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20</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21</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989942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1415122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1990754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883470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Video Link</a:t>
            </a:r>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2289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05036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686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2935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01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437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99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304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07942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2023938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5.png"/><Relationship Id="rId1" Type="http://schemas.openxmlformats.org/officeDocument/2006/relationships/video" Target="https://www.youtube.com/embed/VpmWY8kBBa4" TargetMode="Externa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iste.org/standards/tools-resources/essential-condition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c.org/s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tech.ed.gov/net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cosn.org/vo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881247" y="3704095"/>
            <a:ext cx="1704814" cy="461665"/>
          </a:xfrm>
          <a:prstGeom prst="rect">
            <a:avLst/>
          </a:prstGeom>
          <a:noFill/>
        </p:spPr>
        <p:txBody>
          <a:bodyPr wrap="square" rtlCol="0">
            <a:spAutoFit/>
          </a:bodyPr>
          <a:lstStyle/>
          <a:p>
            <a:r>
              <a:rPr lang="en-US" sz="2400" b="1" dirty="0">
                <a:solidFill>
                  <a:srgbClr val="00A79D"/>
                </a:solidFill>
              </a:rPr>
              <a:t>Budget</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E110C-B894-4318-989B-438E4CFF24E2}"/>
              </a:ext>
            </a:extLst>
          </p:cNvPr>
          <p:cNvSpPr>
            <a:spLocks noGrp="1"/>
          </p:cNvSpPr>
          <p:nvPr>
            <p:ph type="title"/>
          </p:nvPr>
        </p:nvSpPr>
        <p:spPr/>
        <p:txBody>
          <a:bodyPr>
            <a:normAutofit/>
          </a:bodyPr>
          <a:lstStyle/>
          <a:p>
            <a:r>
              <a:rPr lang="en-US" dirty="0"/>
              <a:t>Garnering Sustainable Funding</a:t>
            </a:r>
          </a:p>
        </p:txBody>
      </p:sp>
      <p:pic>
        <p:nvPicPr>
          <p:cNvPr id="5" name="VpmWY8kBBa4">
            <a:hlinkClick r:id="" action="ppaction://media"/>
            <a:extLst>
              <a:ext uri="{FF2B5EF4-FFF2-40B4-BE49-F238E27FC236}">
                <a16:creationId xmlns:a16="http://schemas.microsoft.com/office/drawing/2014/main" xmlns="" id="{39BE3701-4267-47FF-BACE-A76FBE1D30B7}"/>
              </a:ext>
            </a:extLst>
          </p:cNvPr>
          <p:cNvPicPr>
            <a:picLocks noGrp="1" noRot="1" noChangeAspect="1"/>
          </p:cNvPicPr>
          <p:nvPr>
            <p:ph idx="1"/>
            <a:videoFile r:link="rId1"/>
          </p:nvPr>
        </p:nvPicPr>
        <p:blipFill>
          <a:blip r:embed="rId4"/>
          <a:stretch>
            <a:fillRect/>
          </a:stretch>
        </p:blipFill>
        <p:spPr>
          <a:xfrm>
            <a:off x="2540000" y="1282082"/>
            <a:ext cx="4064000" cy="3048000"/>
          </a:xfrm>
          <a:prstGeom prst="rect">
            <a:avLst/>
          </a:prstGeom>
        </p:spPr>
      </p:pic>
    </p:spTree>
    <p:extLst>
      <p:ext uri="{BB962C8B-B14F-4D97-AF65-F5344CB8AC3E}">
        <p14:creationId xmlns:p14="http://schemas.microsoft.com/office/powerpoint/2010/main" val="69015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xmlns="" id="{938907BF-7FE4-4017-AC54-2D0267BF3644}"/>
              </a:ext>
            </a:extLst>
          </p:cNvPr>
          <p:cNvSpPr>
            <a:spLocks noGrp="1"/>
          </p:cNvSpPr>
          <p:nvPr>
            <p:ph idx="1"/>
          </p:nvPr>
        </p:nvSpPr>
        <p:spPr/>
        <p:txBody>
          <a:bodyPr>
            <a:normAutofit/>
          </a:bodyPr>
          <a:lstStyle/>
          <a:p>
            <a:r>
              <a:rPr lang="en-US" dirty="0"/>
              <a:t>Share one thing that is similar about your school/district and the featured video</a:t>
            </a:r>
          </a:p>
          <a:p>
            <a:pPr lvl="0"/>
            <a:r>
              <a:rPr lang="en-US"/>
              <a:t>How </a:t>
            </a:r>
            <a:r>
              <a:rPr lang="en-US" dirty="0"/>
              <a:t>has </a:t>
            </a:r>
            <a:r>
              <a:rPr lang="en-US"/>
              <a:t>your district </a:t>
            </a:r>
            <a:r>
              <a:rPr lang="en-US" dirty="0"/>
              <a:t>engaged the community to </a:t>
            </a:r>
            <a:r>
              <a:rPr lang="en-US"/>
              <a:t>support new </a:t>
            </a:r>
            <a:r>
              <a:rPr lang="en-US" dirty="0"/>
              <a:t>funding?</a:t>
            </a:r>
          </a:p>
          <a:p>
            <a:endParaRPr lang="en-US" dirty="0"/>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6579F-B582-4C02-9A28-E7A50A42A373}"/>
              </a:ext>
            </a:extLst>
          </p:cNvPr>
          <p:cNvSpPr>
            <a:spLocks noGrp="1"/>
          </p:cNvSpPr>
          <p:nvPr>
            <p:ph type="title"/>
          </p:nvPr>
        </p:nvSpPr>
        <p:spPr/>
        <p:txBody>
          <a:bodyPr>
            <a:normAutofit/>
          </a:bodyPr>
          <a:lstStyle/>
          <a:p>
            <a:r>
              <a:rPr lang="en-US" dirty="0"/>
              <a:t>Budgeting Options</a:t>
            </a:r>
          </a:p>
        </p:txBody>
      </p:sp>
      <p:sp>
        <p:nvSpPr>
          <p:cNvPr id="3" name="Content Placeholder 2">
            <a:extLst>
              <a:ext uri="{FF2B5EF4-FFF2-40B4-BE49-F238E27FC236}">
                <a16:creationId xmlns:a16="http://schemas.microsoft.com/office/drawing/2014/main" xmlns="" id="{719E6F41-D161-4F3B-AC9B-384D6F7E9A2C}"/>
              </a:ext>
            </a:extLst>
          </p:cNvPr>
          <p:cNvSpPr>
            <a:spLocks noGrp="1"/>
          </p:cNvSpPr>
          <p:nvPr>
            <p:ph idx="1"/>
          </p:nvPr>
        </p:nvSpPr>
        <p:spPr/>
        <p:txBody>
          <a:bodyPr>
            <a:normAutofit/>
          </a:bodyPr>
          <a:lstStyle/>
          <a:p>
            <a:pPr marL="0" indent="0">
              <a:buNone/>
            </a:pPr>
            <a:r>
              <a:rPr lang="en-US" dirty="0"/>
              <a:t>Eliminate or reduce existing Costs </a:t>
            </a:r>
          </a:p>
          <a:p>
            <a:pPr marL="0" indent="0">
              <a:buNone/>
            </a:pPr>
            <a:r>
              <a:rPr lang="en-US" dirty="0"/>
              <a:t>Partner with other organizations</a:t>
            </a:r>
          </a:p>
          <a:p>
            <a:pPr marL="0" indent="0">
              <a:buNone/>
            </a:pPr>
            <a:r>
              <a:rPr lang="en-US" dirty="0"/>
              <a:t>Take advantage of economies of scale</a:t>
            </a:r>
          </a:p>
          <a:p>
            <a:pPr marL="0" indent="0">
              <a:buNone/>
            </a:pPr>
            <a:r>
              <a:rPr lang="en-US" dirty="0"/>
              <a:t>Make full use of federal funds</a:t>
            </a:r>
          </a:p>
          <a:p>
            <a:pPr marL="0" indent="0">
              <a:buNone/>
            </a:pPr>
            <a:r>
              <a:rPr lang="en-US" dirty="0"/>
              <a:t>Ensure sustainability of grant funding</a:t>
            </a:r>
          </a:p>
          <a:p>
            <a:pPr marL="0" indent="0">
              <a:buNone/>
            </a:pPr>
            <a:endParaRPr lang="en-US" dirty="0">
              <a:hlinkClick r:id="rId3"/>
            </a:endParaRPr>
          </a:p>
        </p:txBody>
      </p:sp>
    </p:spTree>
    <p:extLst>
      <p:ext uri="{BB962C8B-B14F-4D97-AF65-F5344CB8AC3E}">
        <p14:creationId xmlns:p14="http://schemas.microsoft.com/office/powerpoint/2010/main" val="353027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52D4E-B7A2-464E-A25B-F9472D2D430F}"/>
              </a:ext>
            </a:extLst>
          </p:cNvPr>
          <p:cNvSpPr>
            <a:spLocks noGrp="1"/>
          </p:cNvSpPr>
          <p:nvPr>
            <p:ph type="title"/>
          </p:nvPr>
        </p:nvSpPr>
        <p:spPr/>
        <p:txBody>
          <a:bodyPr/>
          <a:lstStyle/>
          <a:p>
            <a:r>
              <a:rPr lang="en-US" dirty="0"/>
              <a:t>Eliminate/Reduce Existing Cost</a:t>
            </a:r>
          </a:p>
        </p:txBody>
      </p:sp>
      <p:sp>
        <p:nvSpPr>
          <p:cNvPr id="3" name="Content Placeholder 2">
            <a:extLst>
              <a:ext uri="{FF2B5EF4-FFF2-40B4-BE49-F238E27FC236}">
                <a16:creationId xmlns:a16="http://schemas.microsoft.com/office/drawing/2014/main" xmlns="" id="{BF6E1799-4181-44B4-84A9-00B02BF5727F}"/>
              </a:ext>
            </a:extLst>
          </p:cNvPr>
          <p:cNvSpPr>
            <a:spLocks noGrp="1"/>
          </p:cNvSpPr>
          <p:nvPr>
            <p:ph idx="1"/>
          </p:nvPr>
        </p:nvSpPr>
        <p:spPr/>
        <p:txBody>
          <a:bodyPr>
            <a:normAutofit fontScale="92500"/>
          </a:bodyPr>
          <a:lstStyle/>
          <a:p>
            <a:pPr marL="0" indent="0">
              <a:buNone/>
            </a:pPr>
            <a:r>
              <a:rPr lang="en-US" dirty="0"/>
              <a:t>Examples</a:t>
            </a:r>
          </a:p>
          <a:p>
            <a:r>
              <a:rPr lang="en-US" dirty="0"/>
              <a:t>Copy machines (and related supplies and services contracts)</a:t>
            </a:r>
          </a:p>
          <a:p>
            <a:r>
              <a:rPr lang="en-US" dirty="0"/>
              <a:t>Dedicated computer labs</a:t>
            </a:r>
          </a:p>
          <a:p>
            <a:r>
              <a:rPr lang="en-US" dirty="0"/>
              <a:t>Replacing commercially licensed textbooks with openly licensed educational resources</a:t>
            </a:r>
          </a:p>
        </p:txBody>
      </p:sp>
    </p:spTree>
    <p:extLst>
      <p:ext uri="{BB962C8B-B14F-4D97-AF65-F5344CB8AC3E}">
        <p14:creationId xmlns:p14="http://schemas.microsoft.com/office/powerpoint/2010/main" val="292590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A87D4-BAC4-431D-8DAA-09C4A734E41A}"/>
              </a:ext>
            </a:extLst>
          </p:cNvPr>
          <p:cNvSpPr>
            <a:spLocks noGrp="1"/>
          </p:cNvSpPr>
          <p:nvPr>
            <p:ph type="title"/>
          </p:nvPr>
        </p:nvSpPr>
        <p:spPr/>
        <p:txBody>
          <a:bodyPr>
            <a:normAutofit/>
          </a:bodyPr>
          <a:lstStyle/>
          <a:p>
            <a:r>
              <a:rPr lang="en-US" dirty="0"/>
              <a:t>Partner with Other Organizations</a:t>
            </a:r>
          </a:p>
        </p:txBody>
      </p:sp>
      <p:sp>
        <p:nvSpPr>
          <p:cNvPr id="3" name="Content Placeholder 2">
            <a:extLst>
              <a:ext uri="{FF2B5EF4-FFF2-40B4-BE49-F238E27FC236}">
                <a16:creationId xmlns:a16="http://schemas.microsoft.com/office/drawing/2014/main" xmlns="" id="{9CA2FA3A-A7AF-4CBC-976B-D11D1DE4D9C4}"/>
              </a:ext>
            </a:extLst>
          </p:cNvPr>
          <p:cNvSpPr>
            <a:spLocks noGrp="1"/>
          </p:cNvSpPr>
          <p:nvPr>
            <p:ph idx="1"/>
          </p:nvPr>
        </p:nvSpPr>
        <p:spPr>
          <a:xfrm>
            <a:off x="457200" y="1200151"/>
            <a:ext cx="8229600" cy="3371849"/>
          </a:xfrm>
        </p:spPr>
        <p:txBody>
          <a:bodyPr>
            <a:normAutofit/>
          </a:bodyPr>
          <a:lstStyle/>
          <a:p>
            <a:r>
              <a:rPr lang="en-US" dirty="0"/>
              <a:t>Local businesses and other organizations</a:t>
            </a:r>
          </a:p>
          <a:p>
            <a:r>
              <a:rPr lang="en-US" dirty="0"/>
              <a:t>Teacher experts to provide professional development</a:t>
            </a:r>
          </a:p>
          <a:p>
            <a:r>
              <a:rPr lang="en-US" dirty="0"/>
              <a:t>Local and county governments to share infrastructure</a:t>
            </a:r>
            <a:endParaRPr lang="en-US" sz="3600" dirty="0"/>
          </a:p>
        </p:txBody>
      </p:sp>
    </p:spTree>
    <p:extLst>
      <p:ext uri="{BB962C8B-B14F-4D97-AF65-F5344CB8AC3E}">
        <p14:creationId xmlns:p14="http://schemas.microsoft.com/office/powerpoint/2010/main" val="9451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A87D4-BAC4-431D-8DAA-09C4A734E41A}"/>
              </a:ext>
            </a:extLst>
          </p:cNvPr>
          <p:cNvSpPr>
            <a:spLocks noGrp="1"/>
          </p:cNvSpPr>
          <p:nvPr>
            <p:ph type="title"/>
          </p:nvPr>
        </p:nvSpPr>
        <p:spPr/>
        <p:txBody>
          <a:bodyPr/>
          <a:lstStyle/>
          <a:p>
            <a:r>
              <a:rPr lang="en-US" dirty="0"/>
              <a:t>Take Advantage of Economies of Scale</a:t>
            </a:r>
          </a:p>
        </p:txBody>
      </p:sp>
      <p:sp>
        <p:nvSpPr>
          <p:cNvPr id="3" name="Content Placeholder 2">
            <a:extLst>
              <a:ext uri="{FF2B5EF4-FFF2-40B4-BE49-F238E27FC236}">
                <a16:creationId xmlns:a16="http://schemas.microsoft.com/office/drawing/2014/main" xmlns="" id="{9CA2FA3A-A7AF-4CBC-976B-D11D1DE4D9C4}"/>
              </a:ext>
            </a:extLst>
          </p:cNvPr>
          <p:cNvSpPr>
            <a:spLocks noGrp="1"/>
          </p:cNvSpPr>
          <p:nvPr>
            <p:ph idx="1"/>
          </p:nvPr>
        </p:nvSpPr>
        <p:spPr/>
        <p:txBody>
          <a:bodyPr>
            <a:normAutofit/>
          </a:bodyPr>
          <a:lstStyle/>
          <a:p>
            <a:r>
              <a:rPr lang="en-US" dirty="0"/>
              <a:t>Consolidated purchasing across agencies and departments. </a:t>
            </a:r>
          </a:p>
          <a:p>
            <a:r>
              <a:rPr lang="en-US" dirty="0"/>
              <a:t>Forming partnerships with state and local agencies </a:t>
            </a:r>
          </a:p>
          <a:p>
            <a:r>
              <a:rPr lang="en-US" dirty="0"/>
              <a:t>Consortium purchasing</a:t>
            </a:r>
            <a:endParaRPr lang="en-US" sz="4000" dirty="0"/>
          </a:p>
        </p:txBody>
      </p:sp>
    </p:spTree>
    <p:extLst>
      <p:ext uri="{BB962C8B-B14F-4D97-AF65-F5344CB8AC3E}">
        <p14:creationId xmlns:p14="http://schemas.microsoft.com/office/powerpoint/2010/main" val="227101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1460E-C3DE-46C3-920D-6EFF10B4FD1A}"/>
              </a:ext>
            </a:extLst>
          </p:cNvPr>
          <p:cNvSpPr>
            <a:spLocks noGrp="1"/>
          </p:cNvSpPr>
          <p:nvPr>
            <p:ph type="title"/>
          </p:nvPr>
        </p:nvSpPr>
        <p:spPr/>
        <p:txBody>
          <a:bodyPr/>
          <a:lstStyle/>
          <a:p>
            <a:r>
              <a:rPr lang="en-US" dirty="0"/>
              <a:t>Make Full Use of Federal Funds</a:t>
            </a:r>
          </a:p>
        </p:txBody>
      </p:sp>
      <p:sp>
        <p:nvSpPr>
          <p:cNvPr id="3" name="Content Placeholder 2">
            <a:extLst>
              <a:ext uri="{FF2B5EF4-FFF2-40B4-BE49-F238E27FC236}">
                <a16:creationId xmlns:a16="http://schemas.microsoft.com/office/drawing/2014/main" xmlns="" id="{4F88A38D-9276-492D-9EC0-20631DA1F886}"/>
              </a:ext>
            </a:extLst>
          </p:cNvPr>
          <p:cNvSpPr>
            <a:spLocks noGrp="1"/>
          </p:cNvSpPr>
          <p:nvPr>
            <p:ph idx="1"/>
          </p:nvPr>
        </p:nvSpPr>
        <p:spPr/>
        <p:txBody>
          <a:bodyPr>
            <a:normAutofit fontScale="85000" lnSpcReduction="10000"/>
          </a:bodyPr>
          <a:lstStyle/>
          <a:p>
            <a:r>
              <a:rPr lang="en-US" u="sng" dirty="0">
                <a:hlinkClick r:id="rId2"/>
              </a:rPr>
              <a:t>E-rate program</a:t>
            </a:r>
            <a:r>
              <a:rPr lang="en-US" dirty="0"/>
              <a:t> provides price discounts for infrastructure costs for schools and public libraries</a:t>
            </a:r>
          </a:p>
          <a:p>
            <a:r>
              <a:rPr lang="en-US" dirty="0"/>
              <a:t>U.S. Department of Education Dear Colleague letter, published in November 2014 and updated in January 2017, provides guidance and examples for leveraging existing federal funds for technology-related expenditures. </a:t>
            </a:r>
          </a:p>
          <a:p>
            <a:endParaRPr lang="en-US" dirty="0"/>
          </a:p>
        </p:txBody>
      </p:sp>
    </p:spTree>
    <p:extLst>
      <p:ext uri="{BB962C8B-B14F-4D97-AF65-F5344CB8AC3E}">
        <p14:creationId xmlns:p14="http://schemas.microsoft.com/office/powerpoint/2010/main" val="4046791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C1877-CDAB-4D12-84CA-96D30ACE4A79}"/>
              </a:ext>
            </a:extLst>
          </p:cNvPr>
          <p:cNvSpPr>
            <a:spLocks noGrp="1"/>
          </p:cNvSpPr>
          <p:nvPr>
            <p:ph type="title"/>
          </p:nvPr>
        </p:nvSpPr>
        <p:spPr/>
        <p:txBody>
          <a:bodyPr>
            <a:normAutofit fontScale="90000"/>
          </a:bodyPr>
          <a:lstStyle/>
          <a:p>
            <a:r>
              <a:rPr lang="en-US" dirty="0"/>
              <a:t/>
            </a:r>
            <a:br>
              <a:rPr lang="en-US" dirty="0"/>
            </a:br>
            <a:r>
              <a:rPr lang="en-US" dirty="0"/>
              <a:t>Ensure Sustainability of Grant Funding</a:t>
            </a:r>
            <a:br>
              <a:rPr lang="en-US" dirty="0"/>
            </a:br>
            <a:endParaRPr lang="en-US" dirty="0"/>
          </a:p>
        </p:txBody>
      </p:sp>
      <p:sp>
        <p:nvSpPr>
          <p:cNvPr id="3" name="Content Placeholder 2">
            <a:extLst>
              <a:ext uri="{FF2B5EF4-FFF2-40B4-BE49-F238E27FC236}">
                <a16:creationId xmlns:a16="http://schemas.microsoft.com/office/drawing/2014/main" xmlns="" id="{DB77D79A-2826-476D-BD62-FE623A84A9D2}"/>
              </a:ext>
            </a:extLst>
          </p:cNvPr>
          <p:cNvSpPr>
            <a:spLocks noGrp="1"/>
          </p:cNvSpPr>
          <p:nvPr>
            <p:ph idx="1"/>
          </p:nvPr>
        </p:nvSpPr>
        <p:spPr/>
        <p:txBody>
          <a:bodyPr>
            <a:normAutofit/>
          </a:bodyPr>
          <a:lstStyle/>
          <a:p>
            <a:pPr marL="0" indent="0">
              <a:buNone/>
            </a:pPr>
            <a:r>
              <a:rPr lang="en-US" dirty="0"/>
              <a:t>Grant funding for digital initiatives may come from academic or non-profit organizations. </a:t>
            </a:r>
          </a:p>
          <a:p>
            <a:pPr marL="0" indent="0">
              <a:buNone/>
            </a:pPr>
            <a:endParaRPr lang="en-US" dirty="0"/>
          </a:p>
          <a:p>
            <a:pPr marL="0" indent="0">
              <a:buNone/>
            </a:pPr>
            <a:r>
              <a:rPr lang="en-US" dirty="0" smtClean="0"/>
              <a:t>Important </a:t>
            </a:r>
            <a:r>
              <a:rPr lang="en-US" dirty="0"/>
              <a:t>to budget for the sustainability of a new program or initiative  </a:t>
            </a:r>
          </a:p>
          <a:p>
            <a:endParaRPr lang="en-US" dirty="0"/>
          </a:p>
        </p:txBody>
      </p:sp>
    </p:spTree>
    <p:extLst>
      <p:ext uri="{BB962C8B-B14F-4D97-AF65-F5344CB8AC3E}">
        <p14:creationId xmlns:p14="http://schemas.microsoft.com/office/powerpoint/2010/main" val="95941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980CF6F-0369-4B81-96A8-BB7E102EFFC8}"/>
              </a:ext>
            </a:extLst>
          </p:cNvPr>
          <p:cNvSpPr>
            <a:spLocks noGrp="1"/>
          </p:cNvSpPr>
          <p:nvPr>
            <p:ph type="title"/>
          </p:nvPr>
        </p:nvSpPr>
        <p:spPr/>
        <p:txBody>
          <a:bodyPr/>
          <a:lstStyle/>
          <a:p>
            <a:r>
              <a:rPr lang="en-US" dirty="0"/>
              <a:t>Budgeting Activity</a:t>
            </a:r>
          </a:p>
        </p:txBody>
      </p:sp>
      <p:sp>
        <p:nvSpPr>
          <p:cNvPr id="3" name="Content Placeholder 2">
            <a:extLst>
              <a:ext uri="{FF2B5EF4-FFF2-40B4-BE49-F238E27FC236}">
                <a16:creationId xmlns:a16="http://schemas.microsoft.com/office/drawing/2014/main" xmlns="" id="{022B7BAE-B6CA-4510-88AA-75C19C6BA7E1}"/>
              </a:ext>
            </a:extLst>
          </p:cNvPr>
          <p:cNvSpPr>
            <a:spLocks noGrp="1"/>
          </p:cNvSpPr>
          <p:nvPr>
            <p:ph idx="1"/>
          </p:nvPr>
        </p:nvSpPr>
        <p:spPr/>
        <p:txBody>
          <a:bodyPr>
            <a:normAutofit fontScale="62500" lnSpcReduction="20000"/>
          </a:bodyPr>
          <a:lstStyle/>
          <a:p>
            <a:pPr lvl="0"/>
            <a:r>
              <a:rPr lang="en-US" dirty="0"/>
              <a:t>What stakeholders need to be at the table to develop a budget that leverages digital learning tools/resources?</a:t>
            </a:r>
          </a:p>
          <a:p>
            <a:pPr lvl="0"/>
            <a:r>
              <a:rPr lang="en-US" dirty="0"/>
              <a:t>How are you maximizing economies of scale?</a:t>
            </a:r>
          </a:p>
          <a:p>
            <a:pPr lvl="0"/>
            <a:r>
              <a:rPr lang="en-US" dirty="0"/>
              <a:t>How are you maximizing federal dollars?</a:t>
            </a:r>
          </a:p>
          <a:p>
            <a:pPr lvl="0"/>
            <a:r>
              <a:rPr lang="en-US" dirty="0"/>
              <a:t>If your school/district does not do zero based budgeting – how would shifting to that model change your budget process?</a:t>
            </a:r>
          </a:p>
          <a:p>
            <a:pPr lvl="0"/>
            <a:r>
              <a:rPr lang="en-US" dirty="0"/>
              <a:t>If you already do zero based budgeting – what are the biggest challenges?</a:t>
            </a:r>
          </a:p>
          <a:p>
            <a:pPr lvl="0"/>
            <a:r>
              <a:rPr lang="en-US" dirty="0"/>
              <a:t>Have you addressed total cost of ownership?</a:t>
            </a:r>
          </a:p>
          <a:p>
            <a:pPr lvl="0"/>
            <a:r>
              <a:rPr lang="en-US" dirty="0"/>
              <a:t>How do you determine value of investment?</a:t>
            </a:r>
          </a:p>
          <a:p>
            <a:pPr lvl="0"/>
            <a:r>
              <a:rPr lang="en-US" dirty="0"/>
              <a:t>Why are some budgets difficult to spend?</a:t>
            </a:r>
          </a:p>
          <a:p>
            <a:pPr marL="0" indent="0">
              <a:buNone/>
            </a:pPr>
            <a:endParaRPr lang="en-US" sz="2400" b="1" dirty="0"/>
          </a:p>
        </p:txBody>
      </p:sp>
    </p:spTree>
    <p:extLst>
      <p:ext uri="{BB962C8B-B14F-4D97-AF65-F5344CB8AC3E}">
        <p14:creationId xmlns:p14="http://schemas.microsoft.com/office/powerpoint/2010/main" val="4042168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a16="http://schemas.microsoft.com/office/drawing/2014/main" xmlns=""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dirty="0"/>
              <a:t>Where Are You in the Process?</a:t>
            </a:r>
          </a:p>
          <a:p>
            <a:r>
              <a:rPr lang="en-US" dirty="0"/>
              <a:t>Circle – You are still circling these ideas in your mind</a:t>
            </a:r>
          </a:p>
          <a:p>
            <a:r>
              <a:rPr lang="en-US" dirty="0"/>
              <a:t>Square – You understand the challenge</a:t>
            </a:r>
          </a:p>
          <a:p>
            <a:r>
              <a:rPr lang="en-US" dirty="0"/>
              <a:t>Triangle – You are ready to implement change</a:t>
            </a:r>
          </a:p>
          <a:p>
            <a:endParaRPr lang="en-US" dirty="0"/>
          </a:p>
          <a:p>
            <a:pPr marL="0" indent="0">
              <a:buNone/>
            </a:pPr>
            <a:endParaRPr lang="en-US" dirty="0"/>
          </a:p>
        </p:txBody>
      </p:sp>
      <p:pic>
        <p:nvPicPr>
          <p:cNvPr id="10" name="Content Placeholder 9">
            <a:extLst>
              <a:ext uri="{FF2B5EF4-FFF2-40B4-BE49-F238E27FC236}">
                <a16:creationId xmlns:a16="http://schemas.microsoft.com/office/drawing/2014/main" xmlns=""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40378" y="1887013"/>
            <a:ext cx="1828800" cy="1828800"/>
          </a:xfrm>
        </p:spPr>
      </p:pic>
    </p:spTree>
    <p:extLst>
      <p:ext uri="{BB962C8B-B14F-4D97-AF65-F5344CB8AC3E}">
        <p14:creationId xmlns:p14="http://schemas.microsoft.com/office/powerpoint/2010/main" val="769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xmlns="" id="{261806EE-9370-4191-8586-1AE771E35548}"/>
              </a:ext>
            </a:extLst>
          </p:cNvPr>
          <p:cNvSpPr>
            <a:spLocks noGrp="1"/>
          </p:cNvSpPr>
          <p:nvPr>
            <p:ph idx="1"/>
          </p:nvPr>
        </p:nvSpPr>
        <p:spPr/>
        <p:txBody>
          <a:bodyPr>
            <a:normAutofit/>
          </a:bodyPr>
          <a:lstStyle/>
          <a:p>
            <a:r>
              <a:rPr lang="en-US" dirty="0"/>
              <a:t>Welcome &amp; Introductions</a:t>
            </a:r>
          </a:p>
          <a:p>
            <a:r>
              <a:rPr lang="en-US" dirty="0"/>
              <a:t>Background</a:t>
            </a:r>
          </a:p>
          <a:p>
            <a:r>
              <a:rPr lang="en-US" dirty="0"/>
              <a:t>Budgeting Options</a:t>
            </a:r>
          </a:p>
          <a:p>
            <a:r>
              <a:rPr lang="en-US" dirty="0"/>
              <a:t>Budgeting Options Activity</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a16="http://schemas.microsoft.com/office/drawing/2014/main" xmlns=""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xmlns="" id="{1184E95B-3488-4815-BA6E-A5AD4A0E1252}"/>
              </a:ext>
            </a:extLst>
          </p:cNvPr>
          <p:cNvSpPr>
            <a:spLocks noGrp="1"/>
          </p:cNvSpPr>
          <p:nvPr>
            <p:ph idx="1"/>
          </p:nvPr>
        </p:nvSpPr>
        <p:spPr>
          <a:xfrm>
            <a:off x="825626" y="1248276"/>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lstStyle/>
          <a:p>
            <a:pPr marL="0" indent="0">
              <a:buNone/>
            </a:pPr>
            <a:r>
              <a:rPr lang="en-US" dirty="0"/>
              <a:t>The goal of this session is for participants to learn more budgeting options for digital learning.</a:t>
            </a:r>
          </a:p>
          <a:p>
            <a:pPr marL="0" indent="0">
              <a:buNone/>
            </a:pPr>
            <a:endParaRPr lang="en-US" dirty="0"/>
          </a:p>
        </p:txBody>
      </p:sp>
      <p:pic>
        <p:nvPicPr>
          <p:cNvPr id="5" name="Picture 4">
            <a:extLst>
              <a:ext uri="{FF2B5EF4-FFF2-40B4-BE49-F238E27FC236}">
                <a16:creationId xmlns:a16="http://schemas.microsoft.com/office/drawing/2014/main" xmlns="" id="{128AB8A0-D35D-4EE4-8BFE-CFF1F2AB9C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8458" y="2537022"/>
            <a:ext cx="1828800" cy="18288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85000" lnSpcReduction="10000"/>
          </a:bodyPr>
          <a:lstStyle/>
          <a:p>
            <a:r>
              <a:rPr lang="en-US" dirty="0"/>
              <a:t>Learn more about budgeting for digital learning</a:t>
            </a:r>
          </a:p>
          <a:p>
            <a:r>
              <a:rPr lang="en-US" dirty="0"/>
              <a:t>Collaborate with colleagues on key questions related to digital learning budgets</a:t>
            </a:r>
          </a:p>
          <a:p>
            <a:r>
              <a:rPr lang="en-US" dirty="0"/>
              <a:t>Acquire resources to support budget planning and considerations</a:t>
            </a:r>
          </a:p>
          <a:p>
            <a:r>
              <a:rPr lang="en-US" dirty="0"/>
              <a:t>Develop and maintain relationships with other district and state leaders</a:t>
            </a:r>
          </a:p>
          <a:p>
            <a:pPr lvl="0"/>
            <a:endParaRPr lang="en-US" dirty="0"/>
          </a:p>
        </p:txBody>
      </p:sp>
    </p:spTree>
    <p:extLst>
      <p:ext uri="{BB962C8B-B14F-4D97-AF65-F5344CB8AC3E}">
        <p14:creationId xmlns:p14="http://schemas.microsoft.com/office/powerpoint/2010/main" val="206862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D7298-9F56-4C7D-800E-29A7FCDB020E}"/>
              </a:ext>
            </a:extLst>
          </p:cNvPr>
          <p:cNvSpPr>
            <a:spLocks noGrp="1"/>
          </p:cNvSpPr>
          <p:nvPr>
            <p:ph type="title"/>
          </p:nvPr>
        </p:nvSpPr>
        <p:spPr/>
        <p:txBody>
          <a:bodyPr/>
          <a:lstStyle/>
          <a:p>
            <a:r>
              <a:rPr lang="en-US" dirty="0"/>
              <a:t>Take Off, Touch Down Activity</a:t>
            </a:r>
          </a:p>
        </p:txBody>
      </p:sp>
      <p:pic>
        <p:nvPicPr>
          <p:cNvPr id="5" name="Content Placeholder 4">
            <a:extLst>
              <a:ext uri="{FF2B5EF4-FFF2-40B4-BE49-F238E27FC236}">
                <a16:creationId xmlns:a16="http://schemas.microsoft.com/office/drawing/2014/main" xmlns=""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68687" cy="1828800"/>
          </a:xfrm>
        </p:spPr>
      </p:pic>
      <p:sp>
        <p:nvSpPr>
          <p:cNvPr id="6" name="Content Placeholder 5">
            <a:extLst>
              <a:ext uri="{FF2B5EF4-FFF2-40B4-BE49-F238E27FC236}">
                <a16:creationId xmlns:a16="http://schemas.microsoft.com/office/drawing/2014/main" xmlns="" id="{298A9B94-6CC0-431C-83F4-D3BC4ED6F745}"/>
              </a:ext>
            </a:extLst>
          </p:cNvPr>
          <p:cNvSpPr>
            <a:spLocks noGrp="1"/>
          </p:cNvSpPr>
          <p:nvPr>
            <p:ph sz="half" idx="2"/>
          </p:nvPr>
        </p:nvSpPr>
        <p:spPr>
          <a:xfrm>
            <a:off x="2910840" y="1623060"/>
            <a:ext cx="5775960" cy="2674620"/>
          </a:xfrm>
        </p:spPr>
        <p:txBody>
          <a:bodyPr>
            <a:normAutofit fontScale="77500" lnSpcReduction="20000"/>
          </a:bodyPr>
          <a:lstStyle/>
          <a:p>
            <a:pPr lvl="0" fontAlgn="base"/>
            <a:r>
              <a:rPr lang="en-US" dirty="0"/>
              <a:t>Stand if you have worked in a school for 1 or more years</a:t>
            </a:r>
          </a:p>
          <a:p>
            <a:pPr lvl="0" fontAlgn="base"/>
            <a:r>
              <a:rPr lang="en-US" dirty="0"/>
              <a:t>Stand if you are an administrator</a:t>
            </a:r>
          </a:p>
          <a:p>
            <a:pPr lvl="0" fontAlgn="base"/>
            <a:r>
              <a:rPr lang="en-US" dirty="0"/>
              <a:t>Stand if you leverage digital tools in your classroom/school/district</a:t>
            </a:r>
          </a:p>
          <a:p>
            <a:pPr lvl="0" fontAlgn="base"/>
            <a:r>
              <a:rPr lang="en-US" dirty="0"/>
              <a:t>Stand if you are in a leadership position</a:t>
            </a:r>
          </a:p>
          <a:p>
            <a:pPr lvl="0" fontAlgn="base"/>
            <a:r>
              <a:rPr lang="en-US" dirty="0"/>
              <a:t>Stand if you leverage digital tools in your personal/social life</a:t>
            </a:r>
          </a:p>
          <a:p>
            <a:pPr marL="0" indent="0">
              <a:buNone/>
            </a:pPr>
            <a:endParaRPr lang="en-US" dirty="0"/>
          </a:p>
        </p:txBody>
      </p:sp>
    </p:spTree>
    <p:extLst>
      <p:ext uri="{BB962C8B-B14F-4D97-AF65-F5344CB8AC3E}">
        <p14:creationId xmlns:p14="http://schemas.microsoft.com/office/powerpoint/2010/main" val="236738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p:txBody>
          <a:bodyPr>
            <a:normAutofit fontScale="85000" lnSpcReduction="20000"/>
          </a:bodyPr>
          <a:lstStyle/>
          <a:p>
            <a:r>
              <a:rPr lang="en-US" dirty="0"/>
              <a:t>Spending should align with the district vision for digital learning. </a:t>
            </a:r>
          </a:p>
          <a:p>
            <a:r>
              <a:rPr lang="en-US" dirty="0"/>
              <a:t>Strategic short- and long-term budgeting is essential</a:t>
            </a:r>
          </a:p>
          <a:p>
            <a:r>
              <a:rPr lang="en-US" dirty="0"/>
              <a:t>Examine existing budgets to identify potential funds </a:t>
            </a:r>
          </a:p>
          <a:p>
            <a:r>
              <a:rPr lang="en-US" dirty="0"/>
              <a:t>Consider creative funding </a:t>
            </a:r>
          </a:p>
          <a:p>
            <a:r>
              <a:rPr lang="en-US" dirty="0"/>
              <a:t>Shift funding to support learning in the digital age</a:t>
            </a:r>
          </a:p>
          <a:p>
            <a:pPr marL="0" indent="0">
              <a:buNone/>
            </a:pPr>
            <a:endParaRPr lang="en-US" u="sng" dirty="0">
              <a:hlinkClick r:id="rId3"/>
            </a:endParaRPr>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Transformative Budgeting</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p:txBody>
          <a:bodyPr>
            <a:normAutofit fontScale="92500" lnSpcReduction="20000"/>
          </a:bodyPr>
          <a:lstStyle/>
          <a:p>
            <a:pPr marL="0" indent="0">
              <a:buNone/>
            </a:pPr>
            <a:r>
              <a:rPr lang="en-US" dirty="0"/>
              <a:t>Three essential strategies</a:t>
            </a:r>
          </a:p>
          <a:p>
            <a:pPr lvl="0"/>
            <a:r>
              <a:rPr lang="en-US" dirty="0"/>
              <a:t>Alignment of technology expenditures with the goals in the district’s strategic plans.</a:t>
            </a:r>
          </a:p>
          <a:p>
            <a:pPr lvl="0"/>
            <a:r>
              <a:rPr lang="en-US" dirty="0"/>
              <a:t>A cross-functional budget leadership team that brings together finance, technology, curriculum and instruction.</a:t>
            </a:r>
          </a:p>
          <a:p>
            <a:pPr lvl="0"/>
            <a:r>
              <a:rPr lang="en-US" dirty="0"/>
              <a:t>Zero-based budgeting</a:t>
            </a:r>
          </a:p>
          <a:p>
            <a:endParaRPr lang="en-US" dirty="0"/>
          </a:p>
        </p:txBody>
      </p:sp>
    </p:spTree>
    <p:extLst>
      <p:ext uri="{BB962C8B-B14F-4D97-AF65-F5344CB8AC3E}">
        <p14:creationId xmlns:p14="http://schemas.microsoft.com/office/powerpoint/2010/main" val="112454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normAutofit/>
          </a:bodyPr>
          <a:lstStyle/>
          <a:p>
            <a:r>
              <a:rPr lang="en-US" dirty="0"/>
              <a:t>Total Cost of Ownership</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p:txBody>
          <a:bodyPr>
            <a:normAutofit fontScale="55000" lnSpcReduction="20000"/>
          </a:bodyPr>
          <a:lstStyle/>
          <a:p>
            <a:pPr marL="0" indent="0">
              <a:buNone/>
            </a:pPr>
            <a:r>
              <a:rPr lang="en-US" dirty="0"/>
              <a:t>Includes ALL costs for the acquisition of digital tools and resources. Consider</a:t>
            </a:r>
          </a:p>
          <a:p>
            <a:pPr lvl="0"/>
            <a:r>
              <a:rPr lang="en-US" dirty="0"/>
              <a:t>cost of digital instructional materials</a:t>
            </a:r>
          </a:p>
          <a:p>
            <a:pPr lvl="0"/>
            <a:r>
              <a:rPr lang="en-US" dirty="0"/>
              <a:t>print costs of downloaded materials</a:t>
            </a:r>
          </a:p>
          <a:p>
            <a:pPr lvl="0"/>
            <a:r>
              <a:rPr lang="en-US" dirty="0"/>
              <a:t>licensing fees for programs or apps</a:t>
            </a:r>
          </a:p>
          <a:p>
            <a:pPr lvl="0"/>
            <a:r>
              <a:rPr lang="en-US" dirty="0"/>
              <a:t>purchase of devices</a:t>
            </a:r>
          </a:p>
          <a:p>
            <a:pPr lvl="0"/>
            <a:r>
              <a:rPr lang="en-US" dirty="0"/>
              <a:t>increasing internet bandwidth</a:t>
            </a:r>
          </a:p>
          <a:p>
            <a:pPr lvl="0"/>
            <a:r>
              <a:rPr lang="en-US" dirty="0"/>
              <a:t>implementing wireless spots</a:t>
            </a:r>
          </a:p>
          <a:p>
            <a:pPr lvl="0"/>
            <a:r>
              <a:rPr lang="en-US" dirty="0"/>
              <a:t>a new or updated content delivery platform</a:t>
            </a:r>
          </a:p>
          <a:p>
            <a:pPr lvl="0"/>
            <a:r>
              <a:rPr lang="en-US" dirty="0"/>
              <a:t>technology maintenance and updates</a:t>
            </a:r>
          </a:p>
          <a:p>
            <a:pPr lvl="0"/>
            <a:r>
              <a:rPr lang="en-US" dirty="0"/>
              <a:t>curation of the materials</a:t>
            </a:r>
          </a:p>
          <a:p>
            <a:pPr lvl="0"/>
            <a:r>
              <a:rPr lang="en-US" dirty="0"/>
              <a:t>professional development and training</a:t>
            </a:r>
          </a:p>
        </p:txBody>
      </p:sp>
    </p:spTree>
    <p:extLst>
      <p:ext uri="{BB962C8B-B14F-4D97-AF65-F5344CB8AC3E}">
        <p14:creationId xmlns:p14="http://schemas.microsoft.com/office/powerpoint/2010/main" val="17398435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20C4F-5F6D-411D-A2CB-D6D895F82749}"/>
              </a:ext>
            </a:extLst>
          </p:cNvPr>
          <p:cNvSpPr>
            <a:spLocks noGrp="1"/>
          </p:cNvSpPr>
          <p:nvPr>
            <p:ph type="title"/>
          </p:nvPr>
        </p:nvSpPr>
        <p:spPr/>
        <p:txBody>
          <a:bodyPr/>
          <a:lstStyle/>
          <a:p>
            <a:r>
              <a:rPr lang="en-US" dirty="0"/>
              <a:t>Value of Investment</a:t>
            </a:r>
          </a:p>
        </p:txBody>
      </p:sp>
      <p:sp>
        <p:nvSpPr>
          <p:cNvPr id="3" name="Content Placeholder 2">
            <a:extLst>
              <a:ext uri="{FF2B5EF4-FFF2-40B4-BE49-F238E27FC236}">
                <a16:creationId xmlns:a16="http://schemas.microsoft.com/office/drawing/2014/main" xmlns="" id="{C128E2BB-DDB4-490B-9904-A41C16E3664B}"/>
              </a:ext>
            </a:extLst>
          </p:cNvPr>
          <p:cNvSpPr>
            <a:spLocks noGrp="1"/>
          </p:cNvSpPr>
          <p:nvPr>
            <p:ph idx="1"/>
          </p:nvPr>
        </p:nvSpPr>
        <p:spPr/>
        <p:txBody>
          <a:bodyPr>
            <a:normAutofit fontScale="77500" lnSpcReduction="20000"/>
          </a:bodyPr>
          <a:lstStyle/>
          <a:p>
            <a:pPr marL="0" indent="0">
              <a:buNone/>
            </a:pPr>
            <a:r>
              <a:rPr lang="en-US" dirty="0"/>
              <a:t>Evaluates the anticipated costs and benefits of a project</a:t>
            </a:r>
          </a:p>
          <a:p>
            <a:pPr marL="0" indent="0">
              <a:buNone/>
            </a:pPr>
            <a:endParaRPr lang="en-US" dirty="0"/>
          </a:p>
          <a:p>
            <a:pPr marL="0" indent="0">
              <a:buNone/>
            </a:pPr>
            <a:r>
              <a:rPr lang="en-US" dirty="0" err="1"/>
              <a:t>CoSN’s</a:t>
            </a:r>
            <a:r>
              <a:rPr lang="en-US" dirty="0"/>
              <a:t> </a:t>
            </a:r>
            <a:r>
              <a:rPr lang="en-US" u="sng" dirty="0">
                <a:hlinkClick r:id="rId3"/>
              </a:rPr>
              <a:t>VOI tool</a:t>
            </a:r>
            <a:r>
              <a:rPr lang="en-US" u="sng" dirty="0"/>
              <a:t>:</a:t>
            </a:r>
          </a:p>
          <a:p>
            <a:r>
              <a:rPr lang="en-US" dirty="0"/>
              <a:t>Project cost estimator</a:t>
            </a:r>
          </a:p>
          <a:p>
            <a:r>
              <a:rPr lang="en-US" dirty="0"/>
              <a:t>Project benefits tool</a:t>
            </a:r>
          </a:p>
          <a:p>
            <a:r>
              <a:rPr lang="en-US" dirty="0"/>
              <a:t>Evaluate proposed projects</a:t>
            </a:r>
          </a:p>
          <a:p>
            <a:r>
              <a:rPr lang="en-US" dirty="0"/>
              <a:t>Compare projects</a:t>
            </a:r>
          </a:p>
          <a:p>
            <a:r>
              <a:rPr lang="en-US" dirty="0"/>
              <a:t>Present costs and benefits to stakeholders </a:t>
            </a:r>
          </a:p>
          <a:p>
            <a:endParaRPr lang="en-US" dirty="0"/>
          </a:p>
        </p:txBody>
      </p:sp>
    </p:spTree>
    <p:extLst>
      <p:ext uri="{BB962C8B-B14F-4D97-AF65-F5344CB8AC3E}">
        <p14:creationId xmlns:p14="http://schemas.microsoft.com/office/powerpoint/2010/main" val="15942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5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5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5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5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25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1913</TotalTime>
  <Words>887</Words>
  <Application>Microsoft Macintosh PowerPoint</Application>
  <PresentationFormat>On-screen Show (16:9)</PresentationFormat>
  <Paragraphs>139</Paragraphs>
  <Slides>21</Slides>
  <Notes>17</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Open Sans</vt:lpstr>
      <vt:lpstr>Arial</vt:lpstr>
      <vt:lpstr>Tranforming_Digital_Learning_final</vt:lpstr>
      <vt:lpstr>PowerPoint Presentation</vt:lpstr>
      <vt:lpstr>Session Overview</vt:lpstr>
      <vt:lpstr>Purpose of the Workshop</vt:lpstr>
      <vt:lpstr>Objectives</vt:lpstr>
      <vt:lpstr>Take Off, Touch Down Activity</vt:lpstr>
      <vt:lpstr>Overview</vt:lpstr>
      <vt:lpstr>Transformative Budgeting</vt:lpstr>
      <vt:lpstr>Total Cost of Ownership</vt:lpstr>
      <vt:lpstr>Value of Investment</vt:lpstr>
      <vt:lpstr>Garnering Sustainable Funding</vt:lpstr>
      <vt:lpstr>Discussion Questions</vt:lpstr>
      <vt:lpstr>Budgeting Options</vt:lpstr>
      <vt:lpstr>Eliminate/Reduce Existing Cost</vt:lpstr>
      <vt:lpstr>Partner with Other Organizations</vt:lpstr>
      <vt:lpstr>Take Advantage of Economies of Scale</vt:lpstr>
      <vt:lpstr>Make Full Use of Federal Funds</vt:lpstr>
      <vt:lpstr> Ensure Sustainability of Grant Funding </vt:lpstr>
      <vt:lpstr>Budgeting Activity</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62</cp:revision>
  <dcterms:created xsi:type="dcterms:W3CDTF">2017-03-29T05:27:33Z</dcterms:created>
  <dcterms:modified xsi:type="dcterms:W3CDTF">2018-03-06T14:25:58Z</dcterms:modified>
</cp:coreProperties>
</file>