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23"/>
  </p:notesMasterIdLst>
  <p:sldIdLst>
    <p:sldId id="299" r:id="rId2"/>
    <p:sldId id="261" r:id="rId3"/>
    <p:sldId id="260" r:id="rId4"/>
    <p:sldId id="282" r:id="rId5"/>
    <p:sldId id="295" r:id="rId6"/>
    <p:sldId id="265" r:id="rId7"/>
    <p:sldId id="285" r:id="rId8"/>
    <p:sldId id="281" r:id="rId9"/>
    <p:sldId id="270" r:id="rId10"/>
    <p:sldId id="269" r:id="rId11"/>
    <p:sldId id="287" r:id="rId12"/>
    <p:sldId id="274" r:id="rId13"/>
    <p:sldId id="297" r:id="rId14"/>
    <p:sldId id="292" r:id="rId15"/>
    <p:sldId id="293" r:id="rId16"/>
    <p:sldId id="298" r:id="rId17"/>
    <p:sldId id="296" r:id="rId18"/>
    <p:sldId id="277" r:id="rId19"/>
    <p:sldId id="279" r:id="rId20"/>
    <p:sldId id="283" r:id="rId21"/>
    <p:sldId id="286" r:id="rId2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nn Angela" initials="" lastIdx="2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9D"/>
    <a:srgbClr val="4B4E53"/>
    <a:srgbClr val="E75200"/>
    <a:srgbClr val="2941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4" autoAdjust="0"/>
    <p:restoredTop sz="91079" autoAdjust="0"/>
  </p:normalViewPr>
  <p:slideViewPr>
    <p:cSldViewPr snapToGrid="0" snapToObjects="1">
      <p:cViewPr>
        <p:scale>
          <a:sx n="82" d="100"/>
          <a:sy n="82" d="100"/>
        </p:scale>
        <p:origin x="2960" y="1408"/>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2184"/>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commentAuthors" Target="commentAuthors.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29"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375A20-3704-47A8-B31B-3B35893E0AB4}" type="datetimeFigureOut">
              <a:rPr lang="en-US" smtClean="0"/>
              <a:t>3/6/18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36BBDD-DBE1-48E2-A118-897C2AF1BC3F}" type="slidenum">
              <a:rPr lang="en-US" smtClean="0"/>
              <a:t>‹#›</a:t>
            </a:fld>
            <a:endParaRPr lang="en-US"/>
          </a:p>
        </p:txBody>
      </p:sp>
    </p:spTree>
    <p:extLst>
      <p:ext uri="{BB962C8B-B14F-4D97-AF65-F5344CB8AC3E}">
        <p14:creationId xmlns:p14="http://schemas.microsoft.com/office/powerpoint/2010/main" val="939099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yourself, review the key sections and any logistics for the session. </a:t>
            </a:r>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2</a:t>
            </a:fld>
            <a:endParaRPr lang="en-US"/>
          </a:p>
        </p:txBody>
      </p:sp>
    </p:spTree>
    <p:extLst>
      <p:ext uri="{BB962C8B-B14F-4D97-AF65-F5344CB8AC3E}">
        <p14:creationId xmlns:p14="http://schemas.microsoft.com/office/powerpoint/2010/main" val="2412911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11</a:t>
            </a:fld>
            <a:endParaRPr lang="en-US"/>
          </a:p>
        </p:txBody>
      </p:sp>
    </p:spTree>
    <p:extLst>
      <p:ext uri="{BB962C8B-B14F-4D97-AF65-F5344CB8AC3E}">
        <p14:creationId xmlns:p14="http://schemas.microsoft.com/office/powerpoint/2010/main" val="236676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Strategic Planning Tools, pages 4-5</a:t>
            </a:r>
          </a:p>
        </p:txBody>
      </p:sp>
      <p:sp>
        <p:nvSpPr>
          <p:cNvPr id="4" name="Slide Number Placeholder 3"/>
          <p:cNvSpPr>
            <a:spLocks noGrp="1"/>
          </p:cNvSpPr>
          <p:nvPr>
            <p:ph type="sldNum" sz="quarter" idx="10"/>
          </p:nvPr>
        </p:nvSpPr>
        <p:spPr/>
        <p:txBody>
          <a:bodyPr/>
          <a:lstStyle/>
          <a:p>
            <a:fld id="{EE36BBDD-DBE1-48E2-A118-897C2AF1BC3F}" type="slidenum">
              <a:rPr lang="en-US" smtClean="0"/>
              <a:t>12</a:t>
            </a:fld>
            <a:endParaRPr lang="en-US"/>
          </a:p>
        </p:txBody>
      </p:sp>
    </p:spTree>
    <p:extLst>
      <p:ext uri="{BB962C8B-B14F-4D97-AF65-F5344CB8AC3E}">
        <p14:creationId xmlns:p14="http://schemas.microsoft.com/office/powerpoint/2010/main" val="15006489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FG, Strategic Planning Tools, page 5.</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14</a:t>
            </a:fld>
            <a:endParaRPr lang="en-US"/>
          </a:p>
        </p:txBody>
      </p:sp>
    </p:spTree>
    <p:extLst>
      <p:ext uri="{BB962C8B-B14F-4D97-AF65-F5344CB8AC3E}">
        <p14:creationId xmlns:p14="http://schemas.microsoft.com/office/powerpoint/2010/main" val="283545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FG, Strategic Planning Tools, page 5.</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15</a:t>
            </a:fld>
            <a:endParaRPr lang="en-US"/>
          </a:p>
        </p:txBody>
      </p:sp>
    </p:spTree>
    <p:extLst>
      <p:ext uri="{BB962C8B-B14F-4D97-AF65-F5344CB8AC3E}">
        <p14:creationId xmlns:p14="http://schemas.microsoft.com/office/powerpoint/2010/main" val="11085635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6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18</a:t>
            </a:fld>
            <a:endParaRPr lang="en-US"/>
          </a:p>
        </p:txBody>
      </p:sp>
    </p:spTree>
    <p:extLst>
      <p:ext uri="{BB962C8B-B14F-4D97-AF65-F5344CB8AC3E}">
        <p14:creationId xmlns:p14="http://schemas.microsoft.com/office/powerpoint/2010/main" val="8138770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Take a few moments to reflect on the session, share details about additional events related to the remainder of the day and engage the participants to take action when they return to their schools/districts. </a:t>
            </a:r>
            <a:endParaRPr lang="en-US" dirty="0"/>
          </a:p>
          <a:p>
            <a:r>
              <a:rPr lang="en-US" dirty="0"/>
              <a:t>Refer to the FG, Reflection,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19</a:t>
            </a:fld>
            <a:endParaRPr lang="en-US"/>
          </a:p>
        </p:txBody>
      </p:sp>
    </p:spTree>
    <p:extLst>
      <p:ext uri="{BB962C8B-B14F-4D97-AF65-F5344CB8AC3E}">
        <p14:creationId xmlns:p14="http://schemas.microsoft.com/office/powerpoint/2010/main" val="7410365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Wrap Up,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20</a:t>
            </a:fld>
            <a:endParaRPr lang="en-US"/>
          </a:p>
        </p:txBody>
      </p:sp>
    </p:spTree>
    <p:extLst>
      <p:ext uri="{BB962C8B-B14F-4D97-AF65-F5344CB8AC3E}">
        <p14:creationId xmlns:p14="http://schemas.microsoft.com/office/powerpoint/2010/main" val="2529700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21</a:t>
            </a:fld>
            <a:endParaRPr lang="en-US"/>
          </a:p>
        </p:txBody>
      </p:sp>
    </p:spTree>
    <p:extLst>
      <p:ext uri="{BB962C8B-B14F-4D97-AF65-F5344CB8AC3E}">
        <p14:creationId xmlns:p14="http://schemas.microsoft.com/office/powerpoint/2010/main" val="541510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1-2.</a:t>
            </a:r>
          </a:p>
        </p:txBody>
      </p:sp>
      <p:sp>
        <p:nvSpPr>
          <p:cNvPr id="4" name="Slide Number Placeholder 3"/>
          <p:cNvSpPr>
            <a:spLocks noGrp="1"/>
          </p:cNvSpPr>
          <p:nvPr>
            <p:ph type="sldNum" sz="quarter" idx="10"/>
          </p:nvPr>
        </p:nvSpPr>
        <p:spPr/>
        <p:txBody>
          <a:bodyPr/>
          <a:lstStyle/>
          <a:p>
            <a:fld id="{EE36BBDD-DBE1-48E2-A118-897C2AF1BC3F}" type="slidenum">
              <a:rPr lang="en-US" smtClean="0"/>
              <a:t>3</a:t>
            </a:fld>
            <a:endParaRPr lang="en-US"/>
          </a:p>
        </p:txBody>
      </p:sp>
    </p:spTree>
    <p:extLst>
      <p:ext uri="{BB962C8B-B14F-4D97-AF65-F5344CB8AC3E}">
        <p14:creationId xmlns:p14="http://schemas.microsoft.com/office/powerpoint/2010/main" val="4213619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FG, Page 1-2.</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4</a:t>
            </a:fld>
            <a:endParaRPr lang="en-US"/>
          </a:p>
        </p:txBody>
      </p:sp>
    </p:spTree>
    <p:extLst>
      <p:ext uri="{BB962C8B-B14F-4D97-AF65-F5344CB8AC3E}">
        <p14:creationId xmlns:p14="http://schemas.microsoft.com/office/powerpoint/2010/main" val="1662373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the welcome activity to help you better understand who is in the audience and to get participants engaged. </a:t>
            </a:r>
            <a:endParaRPr lang="en-US" dirty="0"/>
          </a:p>
          <a:p>
            <a:r>
              <a:rPr lang="en-US" dirty="0"/>
              <a:t>Refer to FG, Welcome Activity, page 2 for activity instructions</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5</a:t>
            </a:fld>
            <a:endParaRPr lang="en-US"/>
          </a:p>
        </p:txBody>
      </p:sp>
    </p:spTree>
    <p:extLst>
      <p:ext uri="{BB962C8B-B14F-4D97-AF65-F5344CB8AC3E}">
        <p14:creationId xmlns:p14="http://schemas.microsoft.com/office/powerpoint/2010/main" val="989942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Provide background information </a:t>
            </a:r>
            <a:endParaRPr lang="en-US" sz="1200" kern="1200" dirty="0">
              <a:solidFill>
                <a:schemeClr val="tx1"/>
              </a:solidFill>
              <a:effectLst/>
              <a:latin typeface="+mn-lt"/>
              <a:ea typeface="+mn-ea"/>
              <a:cs typeface="+mn-cs"/>
            </a:endParaRPr>
          </a:p>
          <a:p>
            <a:r>
              <a:rPr lang="en-US" dirty="0"/>
              <a:t>Refer to FG, Background, page 3-4.</a:t>
            </a:r>
          </a:p>
        </p:txBody>
      </p:sp>
      <p:sp>
        <p:nvSpPr>
          <p:cNvPr id="4" name="Slide Number Placeholder 3"/>
          <p:cNvSpPr>
            <a:spLocks noGrp="1"/>
          </p:cNvSpPr>
          <p:nvPr>
            <p:ph type="sldNum" sz="quarter" idx="10"/>
          </p:nvPr>
        </p:nvSpPr>
        <p:spPr/>
        <p:txBody>
          <a:bodyPr/>
          <a:lstStyle/>
          <a:p>
            <a:fld id="{EE36BBDD-DBE1-48E2-A118-897C2AF1BC3F}" type="slidenum">
              <a:rPr lang="en-US" smtClean="0"/>
              <a:t>6</a:t>
            </a:fld>
            <a:endParaRPr lang="en-US"/>
          </a:p>
        </p:txBody>
      </p:sp>
    </p:spTree>
    <p:extLst>
      <p:ext uri="{BB962C8B-B14F-4D97-AF65-F5344CB8AC3E}">
        <p14:creationId xmlns:p14="http://schemas.microsoft.com/office/powerpoint/2010/main" val="389986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 page 3-4</a:t>
            </a:r>
          </a:p>
        </p:txBody>
      </p:sp>
      <p:sp>
        <p:nvSpPr>
          <p:cNvPr id="4" name="Slide Number Placeholder 3"/>
          <p:cNvSpPr>
            <a:spLocks noGrp="1"/>
          </p:cNvSpPr>
          <p:nvPr>
            <p:ph type="sldNum" sz="quarter" idx="10"/>
          </p:nvPr>
        </p:nvSpPr>
        <p:spPr/>
        <p:txBody>
          <a:bodyPr/>
          <a:lstStyle/>
          <a:p>
            <a:fld id="{EE36BBDD-DBE1-48E2-A118-897C2AF1BC3F}" type="slidenum">
              <a:rPr lang="en-US" smtClean="0"/>
              <a:t>7</a:t>
            </a:fld>
            <a:endParaRPr lang="en-US"/>
          </a:p>
        </p:txBody>
      </p:sp>
    </p:spTree>
    <p:extLst>
      <p:ext uri="{BB962C8B-B14F-4D97-AF65-F5344CB8AC3E}">
        <p14:creationId xmlns:p14="http://schemas.microsoft.com/office/powerpoint/2010/main" val="14151223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 page 3-4</a:t>
            </a:r>
          </a:p>
        </p:txBody>
      </p:sp>
      <p:sp>
        <p:nvSpPr>
          <p:cNvPr id="4" name="Slide Number Placeholder 3"/>
          <p:cNvSpPr>
            <a:spLocks noGrp="1"/>
          </p:cNvSpPr>
          <p:nvPr>
            <p:ph type="sldNum" sz="quarter" idx="10"/>
          </p:nvPr>
        </p:nvSpPr>
        <p:spPr/>
        <p:txBody>
          <a:bodyPr/>
          <a:lstStyle/>
          <a:p>
            <a:fld id="{EE36BBDD-DBE1-48E2-A118-897C2AF1BC3F}" type="slidenum">
              <a:rPr lang="en-US" smtClean="0"/>
              <a:t>8</a:t>
            </a:fld>
            <a:endParaRPr lang="en-US"/>
          </a:p>
        </p:txBody>
      </p:sp>
    </p:spTree>
    <p:extLst>
      <p:ext uri="{BB962C8B-B14F-4D97-AF65-F5344CB8AC3E}">
        <p14:creationId xmlns:p14="http://schemas.microsoft.com/office/powerpoint/2010/main" val="19907542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 page 3-4.</a:t>
            </a:r>
          </a:p>
        </p:txBody>
      </p:sp>
      <p:sp>
        <p:nvSpPr>
          <p:cNvPr id="4" name="Slide Number Placeholder 3"/>
          <p:cNvSpPr>
            <a:spLocks noGrp="1"/>
          </p:cNvSpPr>
          <p:nvPr>
            <p:ph type="sldNum" sz="quarter" idx="10"/>
          </p:nvPr>
        </p:nvSpPr>
        <p:spPr/>
        <p:txBody>
          <a:bodyPr/>
          <a:lstStyle/>
          <a:p>
            <a:fld id="{EE36BBDD-DBE1-48E2-A118-897C2AF1BC3F}" type="slidenum">
              <a:rPr lang="en-US" smtClean="0"/>
              <a:t>9</a:t>
            </a:fld>
            <a:endParaRPr lang="en-US"/>
          </a:p>
        </p:txBody>
      </p:sp>
    </p:spTree>
    <p:extLst>
      <p:ext uri="{BB962C8B-B14F-4D97-AF65-F5344CB8AC3E}">
        <p14:creationId xmlns:p14="http://schemas.microsoft.com/office/powerpoint/2010/main" val="2883470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 Video Link</a:t>
            </a:r>
          </a:p>
        </p:txBody>
      </p:sp>
      <p:sp>
        <p:nvSpPr>
          <p:cNvPr id="4" name="Slide Number Placeholder 3"/>
          <p:cNvSpPr>
            <a:spLocks noGrp="1"/>
          </p:cNvSpPr>
          <p:nvPr>
            <p:ph type="sldNum" sz="quarter" idx="10"/>
          </p:nvPr>
        </p:nvSpPr>
        <p:spPr/>
        <p:txBody>
          <a:bodyPr/>
          <a:lstStyle/>
          <a:p>
            <a:fld id="{EE36BBDD-DBE1-48E2-A118-897C2AF1BC3F}" type="slidenum">
              <a:rPr lang="en-US" smtClean="0"/>
              <a:t>10</a:t>
            </a:fld>
            <a:endParaRPr lang="en-US"/>
          </a:p>
        </p:txBody>
      </p:sp>
    </p:spTree>
    <p:extLst>
      <p:ext uri="{BB962C8B-B14F-4D97-AF65-F5344CB8AC3E}">
        <p14:creationId xmlns:p14="http://schemas.microsoft.com/office/powerpoint/2010/main" val="2289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0632" y="1597819"/>
            <a:ext cx="7307568"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70866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050361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9"/>
            <a:ext cx="8229600" cy="667781"/>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6861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729354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201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7485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5467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37485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5467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4374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99216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88719"/>
            <a:ext cx="5486400" cy="23569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03047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707942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66778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94052" y="1356765"/>
            <a:ext cx="7492747" cy="323785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520239383"/>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txStyles>
    <p:titleStyle>
      <a:lvl1pPr algn="ctr" defTabSz="457200" rtl="0" eaLnBrk="1" latinLnBrk="0" hangingPunct="1">
        <a:spcBef>
          <a:spcPct val="0"/>
        </a:spcBef>
        <a:buNone/>
        <a:defRPr sz="3400" kern="1200">
          <a:solidFill>
            <a:srgbClr val="00A79D"/>
          </a:solidFill>
          <a:latin typeface="Open Sans"/>
          <a:ea typeface="+mj-ea"/>
          <a:cs typeface="Open Sans"/>
        </a:defRPr>
      </a:lvl1pPr>
    </p:titleStyle>
    <p:bodyStyle>
      <a:lvl1pPr marL="342900" indent="-342900" algn="l" defTabSz="457200" rtl="0" eaLnBrk="1" latinLnBrk="0" hangingPunct="1">
        <a:spcBef>
          <a:spcPct val="20000"/>
        </a:spcBef>
        <a:buClr>
          <a:srgbClr val="00A79D"/>
        </a:buClr>
        <a:buFont typeface="Arial"/>
        <a:buChar char="•"/>
        <a:defRPr sz="3200" kern="1200">
          <a:solidFill>
            <a:srgbClr val="4B4E53"/>
          </a:solidFill>
          <a:latin typeface="Open Sans"/>
          <a:ea typeface="+mn-ea"/>
          <a:cs typeface="Open Sans"/>
        </a:defRPr>
      </a:lvl1pPr>
      <a:lvl2pPr marL="742950" indent="-285750" algn="l" defTabSz="457200" rtl="0" eaLnBrk="1" latinLnBrk="0" hangingPunct="1">
        <a:spcBef>
          <a:spcPct val="20000"/>
        </a:spcBef>
        <a:buClr>
          <a:srgbClr val="00A79D"/>
        </a:buClr>
        <a:buFont typeface="Arial"/>
        <a:buChar char="–"/>
        <a:defRPr sz="2800" kern="1200">
          <a:solidFill>
            <a:srgbClr val="4B4E53"/>
          </a:solidFill>
          <a:latin typeface="Open Sans"/>
          <a:ea typeface="+mn-ea"/>
          <a:cs typeface="Open Sans"/>
        </a:defRPr>
      </a:lvl2pPr>
      <a:lvl3pPr marL="1143000" indent="-228600" algn="l" defTabSz="457200" rtl="0" eaLnBrk="1" latinLnBrk="0" hangingPunct="1">
        <a:spcBef>
          <a:spcPct val="20000"/>
        </a:spcBef>
        <a:buClr>
          <a:srgbClr val="00A79D"/>
        </a:buClr>
        <a:buFont typeface="Arial"/>
        <a:buChar char="•"/>
        <a:defRPr sz="2400" kern="1200">
          <a:solidFill>
            <a:srgbClr val="4B4E53"/>
          </a:solidFill>
          <a:latin typeface="Open Sans"/>
          <a:ea typeface="+mn-ea"/>
          <a:cs typeface="Open Sans"/>
        </a:defRPr>
      </a:lvl3pPr>
      <a:lvl4pPr marL="16002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4pPr>
      <a:lvl5pPr marL="20574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4" Type="http://schemas.openxmlformats.org/officeDocument/2006/relationships/image" Target="../media/image5.png"/><Relationship Id="rId1" Type="http://schemas.openxmlformats.org/officeDocument/2006/relationships/video" Target="https://www.youtube.com/embed/VpmWY8kBBa4" TargetMode="Externa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www.iste.org/standards/tools-resources/essential-condition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sac.org/s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tech.ed.gov/netp/"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www.cosn.org/vo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881247" y="3704095"/>
            <a:ext cx="1704814" cy="461665"/>
          </a:xfrm>
          <a:prstGeom prst="rect">
            <a:avLst/>
          </a:prstGeom>
          <a:noFill/>
        </p:spPr>
        <p:txBody>
          <a:bodyPr wrap="square" rtlCol="0">
            <a:spAutoFit/>
          </a:bodyPr>
          <a:lstStyle/>
          <a:p>
            <a:r>
              <a:rPr lang="en-US" sz="2400" b="1" dirty="0">
                <a:solidFill>
                  <a:srgbClr val="00A79D"/>
                </a:solidFill>
              </a:rPr>
              <a:t>Budget</a:t>
            </a:r>
          </a:p>
        </p:txBody>
      </p:sp>
    </p:spTree>
    <p:extLst>
      <p:ext uri="{BB962C8B-B14F-4D97-AF65-F5344CB8AC3E}">
        <p14:creationId xmlns:p14="http://schemas.microsoft.com/office/powerpoint/2010/main" val="159131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2E110C-B894-4318-989B-438E4CFF24E2}"/>
              </a:ext>
            </a:extLst>
          </p:cNvPr>
          <p:cNvSpPr>
            <a:spLocks noGrp="1"/>
          </p:cNvSpPr>
          <p:nvPr>
            <p:ph type="title"/>
          </p:nvPr>
        </p:nvSpPr>
        <p:spPr/>
        <p:txBody>
          <a:bodyPr>
            <a:normAutofit/>
          </a:bodyPr>
          <a:lstStyle/>
          <a:p>
            <a:r>
              <a:rPr lang="en-US" dirty="0"/>
              <a:t>Garnering Sustainable Funding</a:t>
            </a:r>
          </a:p>
        </p:txBody>
      </p:sp>
      <p:pic>
        <p:nvPicPr>
          <p:cNvPr id="5" name="VpmWY8kBBa4">
            <a:hlinkClick r:id="" action="ppaction://media"/>
            <a:extLst>
              <a:ext uri="{FF2B5EF4-FFF2-40B4-BE49-F238E27FC236}">
                <a16:creationId xmlns:a16="http://schemas.microsoft.com/office/drawing/2014/main" xmlns="" id="{39BE3701-4267-47FF-BACE-A76FBE1D30B7}"/>
              </a:ext>
            </a:extLst>
          </p:cNvPr>
          <p:cNvPicPr>
            <a:picLocks noGrp="1" noRot="1" noChangeAspect="1"/>
          </p:cNvPicPr>
          <p:nvPr>
            <p:ph idx="1"/>
            <a:videoFile r:link="rId1"/>
          </p:nvPr>
        </p:nvPicPr>
        <p:blipFill>
          <a:blip r:embed="rId4"/>
          <a:stretch>
            <a:fillRect/>
          </a:stretch>
        </p:blipFill>
        <p:spPr>
          <a:xfrm>
            <a:off x="2540000" y="1282082"/>
            <a:ext cx="4064000" cy="3048000"/>
          </a:xfrm>
          <a:prstGeom prst="rect">
            <a:avLst/>
          </a:prstGeom>
        </p:spPr>
      </p:pic>
    </p:spTree>
    <p:extLst>
      <p:ext uri="{BB962C8B-B14F-4D97-AF65-F5344CB8AC3E}">
        <p14:creationId xmlns:p14="http://schemas.microsoft.com/office/powerpoint/2010/main" val="690150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1AABF2-7588-4513-890F-0948118CF8BD}"/>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a16="http://schemas.microsoft.com/office/drawing/2014/main" xmlns="" id="{938907BF-7FE4-4017-AC54-2D0267BF3644}"/>
              </a:ext>
            </a:extLst>
          </p:cNvPr>
          <p:cNvSpPr>
            <a:spLocks noGrp="1"/>
          </p:cNvSpPr>
          <p:nvPr>
            <p:ph idx="1"/>
          </p:nvPr>
        </p:nvSpPr>
        <p:spPr/>
        <p:txBody>
          <a:bodyPr>
            <a:normAutofit/>
          </a:bodyPr>
          <a:lstStyle/>
          <a:p>
            <a:r>
              <a:rPr lang="en-US" dirty="0"/>
              <a:t>Share one thing that is similar about your school/district and the featured video</a:t>
            </a:r>
          </a:p>
          <a:p>
            <a:pPr lvl="0"/>
            <a:r>
              <a:rPr lang="en-US"/>
              <a:t>How </a:t>
            </a:r>
            <a:r>
              <a:rPr lang="en-US" dirty="0"/>
              <a:t>has </a:t>
            </a:r>
            <a:r>
              <a:rPr lang="en-US"/>
              <a:t>your district </a:t>
            </a:r>
            <a:r>
              <a:rPr lang="en-US" dirty="0"/>
              <a:t>engaged the community to </a:t>
            </a:r>
            <a:r>
              <a:rPr lang="en-US"/>
              <a:t>support new </a:t>
            </a:r>
            <a:r>
              <a:rPr lang="en-US" dirty="0"/>
              <a:t>funding?</a:t>
            </a:r>
          </a:p>
          <a:p>
            <a:endParaRPr lang="en-US" dirty="0"/>
          </a:p>
        </p:txBody>
      </p:sp>
    </p:spTree>
    <p:extLst>
      <p:ext uri="{BB962C8B-B14F-4D97-AF65-F5344CB8AC3E}">
        <p14:creationId xmlns:p14="http://schemas.microsoft.com/office/powerpoint/2010/main" val="341968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6579F-B582-4C02-9A28-E7A50A42A373}"/>
              </a:ext>
            </a:extLst>
          </p:cNvPr>
          <p:cNvSpPr>
            <a:spLocks noGrp="1"/>
          </p:cNvSpPr>
          <p:nvPr>
            <p:ph type="title"/>
          </p:nvPr>
        </p:nvSpPr>
        <p:spPr/>
        <p:txBody>
          <a:bodyPr>
            <a:normAutofit/>
          </a:bodyPr>
          <a:lstStyle/>
          <a:p>
            <a:r>
              <a:rPr lang="en-US" dirty="0"/>
              <a:t>Budgeting Options</a:t>
            </a:r>
          </a:p>
        </p:txBody>
      </p:sp>
      <p:sp>
        <p:nvSpPr>
          <p:cNvPr id="3" name="Content Placeholder 2">
            <a:extLst>
              <a:ext uri="{FF2B5EF4-FFF2-40B4-BE49-F238E27FC236}">
                <a16:creationId xmlns:a16="http://schemas.microsoft.com/office/drawing/2014/main" xmlns="" id="{719E6F41-D161-4F3B-AC9B-384D6F7E9A2C}"/>
              </a:ext>
            </a:extLst>
          </p:cNvPr>
          <p:cNvSpPr>
            <a:spLocks noGrp="1"/>
          </p:cNvSpPr>
          <p:nvPr>
            <p:ph idx="1"/>
          </p:nvPr>
        </p:nvSpPr>
        <p:spPr/>
        <p:txBody>
          <a:bodyPr>
            <a:normAutofit/>
          </a:bodyPr>
          <a:lstStyle/>
          <a:p>
            <a:pPr marL="0" indent="0">
              <a:buNone/>
            </a:pPr>
            <a:r>
              <a:rPr lang="en-US" dirty="0"/>
              <a:t>Eliminate or reduce existing Costs </a:t>
            </a:r>
          </a:p>
          <a:p>
            <a:pPr marL="0" indent="0">
              <a:buNone/>
            </a:pPr>
            <a:r>
              <a:rPr lang="en-US" dirty="0"/>
              <a:t>Partner with other organizations</a:t>
            </a:r>
          </a:p>
          <a:p>
            <a:pPr marL="0" indent="0">
              <a:buNone/>
            </a:pPr>
            <a:r>
              <a:rPr lang="en-US" dirty="0"/>
              <a:t>Take advantage of economies of scale</a:t>
            </a:r>
          </a:p>
          <a:p>
            <a:pPr marL="0" indent="0">
              <a:buNone/>
            </a:pPr>
            <a:r>
              <a:rPr lang="en-US" dirty="0"/>
              <a:t>Make full use of federal funds</a:t>
            </a:r>
          </a:p>
          <a:p>
            <a:pPr marL="0" indent="0">
              <a:buNone/>
            </a:pPr>
            <a:r>
              <a:rPr lang="en-US" dirty="0"/>
              <a:t>Ensure sustainability of grant funding</a:t>
            </a:r>
          </a:p>
          <a:p>
            <a:pPr marL="0" indent="0">
              <a:buNone/>
            </a:pPr>
            <a:endParaRPr lang="en-US" dirty="0">
              <a:hlinkClick r:id="rId3"/>
            </a:endParaRPr>
          </a:p>
        </p:txBody>
      </p:sp>
    </p:spTree>
    <p:extLst>
      <p:ext uri="{BB962C8B-B14F-4D97-AF65-F5344CB8AC3E}">
        <p14:creationId xmlns:p14="http://schemas.microsoft.com/office/powerpoint/2010/main" val="3530271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452D4E-B7A2-464E-A25B-F9472D2D430F}"/>
              </a:ext>
            </a:extLst>
          </p:cNvPr>
          <p:cNvSpPr>
            <a:spLocks noGrp="1"/>
          </p:cNvSpPr>
          <p:nvPr>
            <p:ph type="title"/>
          </p:nvPr>
        </p:nvSpPr>
        <p:spPr/>
        <p:txBody>
          <a:bodyPr/>
          <a:lstStyle/>
          <a:p>
            <a:r>
              <a:rPr lang="en-US" dirty="0"/>
              <a:t>Eliminate/Reduce Existing Cost</a:t>
            </a:r>
          </a:p>
        </p:txBody>
      </p:sp>
      <p:sp>
        <p:nvSpPr>
          <p:cNvPr id="3" name="Content Placeholder 2">
            <a:extLst>
              <a:ext uri="{FF2B5EF4-FFF2-40B4-BE49-F238E27FC236}">
                <a16:creationId xmlns:a16="http://schemas.microsoft.com/office/drawing/2014/main" xmlns="" id="{BF6E1799-4181-44B4-84A9-00B02BF5727F}"/>
              </a:ext>
            </a:extLst>
          </p:cNvPr>
          <p:cNvSpPr>
            <a:spLocks noGrp="1"/>
          </p:cNvSpPr>
          <p:nvPr>
            <p:ph idx="1"/>
          </p:nvPr>
        </p:nvSpPr>
        <p:spPr/>
        <p:txBody>
          <a:bodyPr>
            <a:normAutofit fontScale="92500"/>
          </a:bodyPr>
          <a:lstStyle/>
          <a:p>
            <a:pPr marL="0" indent="0">
              <a:buNone/>
            </a:pPr>
            <a:r>
              <a:rPr lang="en-US" dirty="0"/>
              <a:t>Examples</a:t>
            </a:r>
          </a:p>
          <a:p>
            <a:r>
              <a:rPr lang="en-US" dirty="0"/>
              <a:t>Copy machines (and related supplies and services contracts)</a:t>
            </a:r>
          </a:p>
          <a:p>
            <a:r>
              <a:rPr lang="en-US" dirty="0"/>
              <a:t>Dedicated computer labs</a:t>
            </a:r>
          </a:p>
          <a:p>
            <a:r>
              <a:rPr lang="en-US" dirty="0"/>
              <a:t>Replacing commercially licensed textbooks with openly licensed educational resources</a:t>
            </a:r>
          </a:p>
        </p:txBody>
      </p:sp>
    </p:spTree>
    <p:extLst>
      <p:ext uri="{BB962C8B-B14F-4D97-AF65-F5344CB8AC3E}">
        <p14:creationId xmlns:p14="http://schemas.microsoft.com/office/powerpoint/2010/main" val="2925906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4A87D4-BAC4-431D-8DAA-09C4A734E41A}"/>
              </a:ext>
            </a:extLst>
          </p:cNvPr>
          <p:cNvSpPr>
            <a:spLocks noGrp="1"/>
          </p:cNvSpPr>
          <p:nvPr>
            <p:ph type="title"/>
          </p:nvPr>
        </p:nvSpPr>
        <p:spPr/>
        <p:txBody>
          <a:bodyPr>
            <a:normAutofit/>
          </a:bodyPr>
          <a:lstStyle/>
          <a:p>
            <a:r>
              <a:rPr lang="en-US" dirty="0"/>
              <a:t>Partner with Other Organizations</a:t>
            </a:r>
          </a:p>
        </p:txBody>
      </p:sp>
      <p:sp>
        <p:nvSpPr>
          <p:cNvPr id="3" name="Content Placeholder 2">
            <a:extLst>
              <a:ext uri="{FF2B5EF4-FFF2-40B4-BE49-F238E27FC236}">
                <a16:creationId xmlns:a16="http://schemas.microsoft.com/office/drawing/2014/main" xmlns="" id="{9CA2FA3A-A7AF-4CBC-976B-D11D1DE4D9C4}"/>
              </a:ext>
            </a:extLst>
          </p:cNvPr>
          <p:cNvSpPr>
            <a:spLocks noGrp="1"/>
          </p:cNvSpPr>
          <p:nvPr>
            <p:ph idx="1"/>
          </p:nvPr>
        </p:nvSpPr>
        <p:spPr>
          <a:xfrm>
            <a:off x="457200" y="1200151"/>
            <a:ext cx="8229600" cy="3371849"/>
          </a:xfrm>
        </p:spPr>
        <p:txBody>
          <a:bodyPr>
            <a:normAutofit/>
          </a:bodyPr>
          <a:lstStyle/>
          <a:p>
            <a:r>
              <a:rPr lang="en-US" dirty="0"/>
              <a:t>Local businesses and other organizations</a:t>
            </a:r>
          </a:p>
          <a:p>
            <a:r>
              <a:rPr lang="en-US" dirty="0"/>
              <a:t>Teacher experts to provide professional development</a:t>
            </a:r>
          </a:p>
          <a:p>
            <a:r>
              <a:rPr lang="en-US" dirty="0"/>
              <a:t>Local and county governments to share infrastructure</a:t>
            </a:r>
            <a:endParaRPr lang="en-US" sz="3600" dirty="0"/>
          </a:p>
        </p:txBody>
      </p:sp>
    </p:spTree>
    <p:extLst>
      <p:ext uri="{BB962C8B-B14F-4D97-AF65-F5344CB8AC3E}">
        <p14:creationId xmlns:p14="http://schemas.microsoft.com/office/powerpoint/2010/main" val="94510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4A87D4-BAC4-431D-8DAA-09C4A734E41A}"/>
              </a:ext>
            </a:extLst>
          </p:cNvPr>
          <p:cNvSpPr>
            <a:spLocks noGrp="1"/>
          </p:cNvSpPr>
          <p:nvPr>
            <p:ph type="title"/>
          </p:nvPr>
        </p:nvSpPr>
        <p:spPr/>
        <p:txBody>
          <a:bodyPr/>
          <a:lstStyle/>
          <a:p>
            <a:r>
              <a:rPr lang="en-US" dirty="0"/>
              <a:t>Take Advantage of Economies of Scale</a:t>
            </a:r>
          </a:p>
        </p:txBody>
      </p:sp>
      <p:sp>
        <p:nvSpPr>
          <p:cNvPr id="3" name="Content Placeholder 2">
            <a:extLst>
              <a:ext uri="{FF2B5EF4-FFF2-40B4-BE49-F238E27FC236}">
                <a16:creationId xmlns:a16="http://schemas.microsoft.com/office/drawing/2014/main" xmlns="" id="{9CA2FA3A-A7AF-4CBC-976B-D11D1DE4D9C4}"/>
              </a:ext>
            </a:extLst>
          </p:cNvPr>
          <p:cNvSpPr>
            <a:spLocks noGrp="1"/>
          </p:cNvSpPr>
          <p:nvPr>
            <p:ph idx="1"/>
          </p:nvPr>
        </p:nvSpPr>
        <p:spPr/>
        <p:txBody>
          <a:bodyPr>
            <a:normAutofit/>
          </a:bodyPr>
          <a:lstStyle/>
          <a:p>
            <a:r>
              <a:rPr lang="en-US" dirty="0"/>
              <a:t>Consolidated purchasing across agencies and departments. </a:t>
            </a:r>
          </a:p>
          <a:p>
            <a:r>
              <a:rPr lang="en-US" dirty="0"/>
              <a:t>Forming partnerships with state and local agencies </a:t>
            </a:r>
          </a:p>
          <a:p>
            <a:r>
              <a:rPr lang="en-US" dirty="0"/>
              <a:t>Consortium purchasing</a:t>
            </a:r>
            <a:endParaRPr lang="en-US" sz="4000" dirty="0"/>
          </a:p>
        </p:txBody>
      </p:sp>
    </p:spTree>
    <p:extLst>
      <p:ext uri="{BB962C8B-B14F-4D97-AF65-F5344CB8AC3E}">
        <p14:creationId xmlns:p14="http://schemas.microsoft.com/office/powerpoint/2010/main" val="2271014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31460E-C3DE-46C3-920D-6EFF10B4FD1A}"/>
              </a:ext>
            </a:extLst>
          </p:cNvPr>
          <p:cNvSpPr>
            <a:spLocks noGrp="1"/>
          </p:cNvSpPr>
          <p:nvPr>
            <p:ph type="title"/>
          </p:nvPr>
        </p:nvSpPr>
        <p:spPr/>
        <p:txBody>
          <a:bodyPr/>
          <a:lstStyle/>
          <a:p>
            <a:r>
              <a:rPr lang="en-US" dirty="0"/>
              <a:t>Make Full Use of Federal Funds</a:t>
            </a:r>
          </a:p>
        </p:txBody>
      </p:sp>
      <p:sp>
        <p:nvSpPr>
          <p:cNvPr id="3" name="Content Placeholder 2">
            <a:extLst>
              <a:ext uri="{FF2B5EF4-FFF2-40B4-BE49-F238E27FC236}">
                <a16:creationId xmlns:a16="http://schemas.microsoft.com/office/drawing/2014/main" xmlns="" id="{4F88A38D-9276-492D-9EC0-20631DA1F886}"/>
              </a:ext>
            </a:extLst>
          </p:cNvPr>
          <p:cNvSpPr>
            <a:spLocks noGrp="1"/>
          </p:cNvSpPr>
          <p:nvPr>
            <p:ph idx="1"/>
          </p:nvPr>
        </p:nvSpPr>
        <p:spPr/>
        <p:txBody>
          <a:bodyPr>
            <a:normAutofit fontScale="85000" lnSpcReduction="10000"/>
          </a:bodyPr>
          <a:lstStyle/>
          <a:p>
            <a:r>
              <a:rPr lang="en-US" u="sng" dirty="0">
                <a:hlinkClick r:id="rId2"/>
              </a:rPr>
              <a:t>E-rate program</a:t>
            </a:r>
            <a:r>
              <a:rPr lang="en-US" dirty="0"/>
              <a:t> provides price discounts for infrastructure costs for schools and public libraries</a:t>
            </a:r>
          </a:p>
          <a:p>
            <a:r>
              <a:rPr lang="en-US" dirty="0"/>
              <a:t>U.S. Department of Education Dear Colleague letter, published in November 2014 and updated in January 2017, provides guidance and examples for leveraging existing federal funds for technology-related expenditures. </a:t>
            </a:r>
          </a:p>
          <a:p>
            <a:endParaRPr lang="en-US" dirty="0"/>
          </a:p>
        </p:txBody>
      </p:sp>
    </p:spTree>
    <p:extLst>
      <p:ext uri="{BB962C8B-B14F-4D97-AF65-F5344CB8AC3E}">
        <p14:creationId xmlns:p14="http://schemas.microsoft.com/office/powerpoint/2010/main" val="4046791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6C1877-CDAB-4D12-84CA-96D30ACE4A79}"/>
              </a:ext>
            </a:extLst>
          </p:cNvPr>
          <p:cNvSpPr>
            <a:spLocks noGrp="1"/>
          </p:cNvSpPr>
          <p:nvPr>
            <p:ph type="title"/>
          </p:nvPr>
        </p:nvSpPr>
        <p:spPr/>
        <p:txBody>
          <a:bodyPr>
            <a:normAutofit fontScale="90000"/>
          </a:bodyPr>
          <a:lstStyle/>
          <a:p>
            <a:r>
              <a:rPr lang="en-US" dirty="0"/>
              <a:t/>
            </a:r>
            <a:br>
              <a:rPr lang="en-US" dirty="0"/>
            </a:br>
            <a:r>
              <a:rPr lang="en-US" dirty="0"/>
              <a:t>Ensure Sustainability of Grant Funding</a:t>
            </a:r>
            <a:br>
              <a:rPr lang="en-US" dirty="0"/>
            </a:br>
            <a:endParaRPr lang="en-US" dirty="0"/>
          </a:p>
        </p:txBody>
      </p:sp>
      <p:sp>
        <p:nvSpPr>
          <p:cNvPr id="3" name="Content Placeholder 2">
            <a:extLst>
              <a:ext uri="{FF2B5EF4-FFF2-40B4-BE49-F238E27FC236}">
                <a16:creationId xmlns:a16="http://schemas.microsoft.com/office/drawing/2014/main" xmlns="" id="{DB77D79A-2826-476D-BD62-FE623A84A9D2}"/>
              </a:ext>
            </a:extLst>
          </p:cNvPr>
          <p:cNvSpPr>
            <a:spLocks noGrp="1"/>
          </p:cNvSpPr>
          <p:nvPr>
            <p:ph idx="1"/>
          </p:nvPr>
        </p:nvSpPr>
        <p:spPr/>
        <p:txBody>
          <a:bodyPr>
            <a:normAutofit/>
          </a:bodyPr>
          <a:lstStyle/>
          <a:p>
            <a:pPr marL="0" indent="0">
              <a:buNone/>
            </a:pPr>
            <a:r>
              <a:rPr lang="en-US" dirty="0"/>
              <a:t>Grant funding for digital initiatives may come from academic or non-profit organizations. </a:t>
            </a:r>
          </a:p>
          <a:p>
            <a:pPr marL="0" indent="0">
              <a:buNone/>
            </a:pPr>
            <a:endParaRPr lang="en-US" dirty="0"/>
          </a:p>
          <a:p>
            <a:pPr marL="0" indent="0">
              <a:buNone/>
            </a:pPr>
            <a:r>
              <a:rPr lang="en-US" dirty="0" smtClean="0"/>
              <a:t>Important </a:t>
            </a:r>
            <a:r>
              <a:rPr lang="en-US" dirty="0"/>
              <a:t>to budget for the sustainability of a new program or initiative  </a:t>
            </a:r>
          </a:p>
          <a:p>
            <a:endParaRPr lang="en-US" dirty="0"/>
          </a:p>
        </p:txBody>
      </p:sp>
    </p:spTree>
    <p:extLst>
      <p:ext uri="{BB962C8B-B14F-4D97-AF65-F5344CB8AC3E}">
        <p14:creationId xmlns:p14="http://schemas.microsoft.com/office/powerpoint/2010/main" val="959415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9980CF6F-0369-4B81-96A8-BB7E102EFFC8}"/>
              </a:ext>
            </a:extLst>
          </p:cNvPr>
          <p:cNvSpPr>
            <a:spLocks noGrp="1"/>
          </p:cNvSpPr>
          <p:nvPr>
            <p:ph type="title"/>
          </p:nvPr>
        </p:nvSpPr>
        <p:spPr/>
        <p:txBody>
          <a:bodyPr/>
          <a:lstStyle/>
          <a:p>
            <a:r>
              <a:rPr lang="en-US" dirty="0"/>
              <a:t>Budgeting Activity</a:t>
            </a:r>
          </a:p>
        </p:txBody>
      </p:sp>
      <p:sp>
        <p:nvSpPr>
          <p:cNvPr id="3" name="Content Placeholder 2">
            <a:extLst>
              <a:ext uri="{FF2B5EF4-FFF2-40B4-BE49-F238E27FC236}">
                <a16:creationId xmlns:a16="http://schemas.microsoft.com/office/drawing/2014/main" xmlns="" id="{022B7BAE-B6CA-4510-88AA-75C19C6BA7E1}"/>
              </a:ext>
            </a:extLst>
          </p:cNvPr>
          <p:cNvSpPr>
            <a:spLocks noGrp="1"/>
          </p:cNvSpPr>
          <p:nvPr>
            <p:ph idx="1"/>
          </p:nvPr>
        </p:nvSpPr>
        <p:spPr/>
        <p:txBody>
          <a:bodyPr>
            <a:normAutofit fontScale="62500" lnSpcReduction="20000"/>
          </a:bodyPr>
          <a:lstStyle/>
          <a:p>
            <a:pPr lvl="0"/>
            <a:r>
              <a:rPr lang="en-US" dirty="0"/>
              <a:t>What stakeholders need to be at the table to develop a budget that leverages digital learning tools/resources?</a:t>
            </a:r>
          </a:p>
          <a:p>
            <a:pPr lvl="0"/>
            <a:r>
              <a:rPr lang="en-US" dirty="0"/>
              <a:t>How are you maximizing economies of scale?</a:t>
            </a:r>
          </a:p>
          <a:p>
            <a:pPr lvl="0"/>
            <a:r>
              <a:rPr lang="en-US" dirty="0"/>
              <a:t>How are you maximizing federal dollars?</a:t>
            </a:r>
          </a:p>
          <a:p>
            <a:pPr lvl="0"/>
            <a:r>
              <a:rPr lang="en-US" dirty="0"/>
              <a:t>If your school/district does not do zero based budgeting – how would shifting to that model change your budget process?</a:t>
            </a:r>
          </a:p>
          <a:p>
            <a:pPr lvl="0"/>
            <a:r>
              <a:rPr lang="en-US" dirty="0"/>
              <a:t>If you already do zero based budgeting – what are the biggest challenges?</a:t>
            </a:r>
          </a:p>
          <a:p>
            <a:pPr lvl="0"/>
            <a:r>
              <a:rPr lang="en-US" dirty="0"/>
              <a:t>Have you addressed total cost of ownership?</a:t>
            </a:r>
          </a:p>
          <a:p>
            <a:pPr lvl="0"/>
            <a:r>
              <a:rPr lang="en-US" dirty="0"/>
              <a:t>How do you determine value of investment?</a:t>
            </a:r>
          </a:p>
          <a:p>
            <a:pPr lvl="0"/>
            <a:r>
              <a:rPr lang="en-US" dirty="0"/>
              <a:t>Why are some budgets difficult to spend?</a:t>
            </a:r>
          </a:p>
          <a:p>
            <a:pPr marL="0" indent="0">
              <a:buNone/>
            </a:pPr>
            <a:endParaRPr lang="en-US" sz="2400" b="1" dirty="0"/>
          </a:p>
        </p:txBody>
      </p:sp>
    </p:spTree>
    <p:extLst>
      <p:ext uri="{BB962C8B-B14F-4D97-AF65-F5344CB8AC3E}">
        <p14:creationId xmlns:p14="http://schemas.microsoft.com/office/powerpoint/2010/main" val="4042168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03C73E-C785-4CFE-B760-00175C83F4CC}"/>
              </a:ext>
            </a:extLst>
          </p:cNvPr>
          <p:cNvSpPr>
            <a:spLocks noGrp="1"/>
          </p:cNvSpPr>
          <p:nvPr>
            <p:ph type="title"/>
          </p:nvPr>
        </p:nvSpPr>
        <p:spPr/>
        <p:txBody>
          <a:bodyPr/>
          <a:lstStyle/>
          <a:p>
            <a:r>
              <a:rPr lang="en-US" dirty="0"/>
              <a:t>Reflection &amp; Wrap-Up</a:t>
            </a:r>
          </a:p>
        </p:txBody>
      </p:sp>
      <p:sp>
        <p:nvSpPr>
          <p:cNvPr id="7" name="Content Placeholder 6">
            <a:extLst>
              <a:ext uri="{FF2B5EF4-FFF2-40B4-BE49-F238E27FC236}">
                <a16:creationId xmlns:a16="http://schemas.microsoft.com/office/drawing/2014/main" xmlns="" id="{114A6345-CD35-4AFB-8A43-A233F50F7DA7}"/>
              </a:ext>
            </a:extLst>
          </p:cNvPr>
          <p:cNvSpPr>
            <a:spLocks noGrp="1"/>
          </p:cNvSpPr>
          <p:nvPr>
            <p:ph sz="half" idx="1"/>
          </p:nvPr>
        </p:nvSpPr>
        <p:spPr>
          <a:xfrm>
            <a:off x="457200" y="1245552"/>
            <a:ext cx="5699760" cy="3585528"/>
          </a:xfrm>
        </p:spPr>
        <p:txBody>
          <a:bodyPr>
            <a:normAutofit/>
          </a:bodyPr>
          <a:lstStyle/>
          <a:p>
            <a:pPr marL="0" indent="0">
              <a:buNone/>
            </a:pPr>
            <a:r>
              <a:rPr lang="en-US" dirty="0"/>
              <a:t>Where Are You in the Process?</a:t>
            </a:r>
          </a:p>
          <a:p>
            <a:r>
              <a:rPr lang="en-US" dirty="0"/>
              <a:t>Circle – You are still circling these ideas in your mind</a:t>
            </a:r>
          </a:p>
          <a:p>
            <a:r>
              <a:rPr lang="en-US" dirty="0"/>
              <a:t>Square – You understand the challenge</a:t>
            </a:r>
          </a:p>
          <a:p>
            <a:r>
              <a:rPr lang="en-US" dirty="0"/>
              <a:t>Triangle – You are ready to implement change</a:t>
            </a:r>
          </a:p>
          <a:p>
            <a:endParaRPr lang="en-US" dirty="0"/>
          </a:p>
          <a:p>
            <a:pPr marL="0" indent="0">
              <a:buNone/>
            </a:pPr>
            <a:endParaRPr lang="en-US" dirty="0"/>
          </a:p>
        </p:txBody>
      </p:sp>
      <p:pic>
        <p:nvPicPr>
          <p:cNvPr id="10" name="Content Placeholder 9">
            <a:extLst>
              <a:ext uri="{FF2B5EF4-FFF2-40B4-BE49-F238E27FC236}">
                <a16:creationId xmlns:a16="http://schemas.microsoft.com/office/drawing/2014/main" xmlns="" id="{85B00035-8185-45BF-A4F1-10B7E91AFA4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640378" y="1887013"/>
            <a:ext cx="1828800" cy="1828800"/>
          </a:xfrm>
        </p:spPr>
      </p:pic>
    </p:spTree>
    <p:extLst>
      <p:ext uri="{BB962C8B-B14F-4D97-AF65-F5344CB8AC3E}">
        <p14:creationId xmlns:p14="http://schemas.microsoft.com/office/powerpoint/2010/main" val="7696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E181D5-C8B3-447C-AB52-8637456A8D49}"/>
              </a:ext>
            </a:extLst>
          </p:cNvPr>
          <p:cNvSpPr>
            <a:spLocks noGrp="1"/>
          </p:cNvSpPr>
          <p:nvPr>
            <p:ph type="title"/>
          </p:nvPr>
        </p:nvSpPr>
        <p:spPr/>
        <p:txBody>
          <a:bodyPr/>
          <a:lstStyle/>
          <a:p>
            <a:r>
              <a:rPr lang="en-US" dirty="0"/>
              <a:t>Session Overview</a:t>
            </a:r>
          </a:p>
        </p:txBody>
      </p:sp>
      <p:sp>
        <p:nvSpPr>
          <p:cNvPr id="3" name="Content Placeholder 2">
            <a:extLst>
              <a:ext uri="{FF2B5EF4-FFF2-40B4-BE49-F238E27FC236}">
                <a16:creationId xmlns:a16="http://schemas.microsoft.com/office/drawing/2014/main" xmlns="" id="{261806EE-9370-4191-8586-1AE771E35548}"/>
              </a:ext>
            </a:extLst>
          </p:cNvPr>
          <p:cNvSpPr>
            <a:spLocks noGrp="1"/>
          </p:cNvSpPr>
          <p:nvPr>
            <p:ph idx="1"/>
          </p:nvPr>
        </p:nvSpPr>
        <p:spPr/>
        <p:txBody>
          <a:bodyPr>
            <a:normAutofit/>
          </a:bodyPr>
          <a:lstStyle/>
          <a:p>
            <a:r>
              <a:rPr lang="en-US" dirty="0"/>
              <a:t>Welcome &amp; Introductions</a:t>
            </a:r>
          </a:p>
          <a:p>
            <a:r>
              <a:rPr lang="en-US" dirty="0"/>
              <a:t>Background</a:t>
            </a:r>
          </a:p>
          <a:p>
            <a:r>
              <a:rPr lang="en-US" dirty="0"/>
              <a:t>Budgeting Options</a:t>
            </a:r>
          </a:p>
          <a:p>
            <a:r>
              <a:rPr lang="en-US" dirty="0"/>
              <a:t>Budgeting Options Activity</a:t>
            </a:r>
          </a:p>
          <a:p>
            <a:r>
              <a:rPr lang="en-US" dirty="0"/>
              <a:t>Reflection &amp; Wrap-Up</a:t>
            </a:r>
          </a:p>
        </p:txBody>
      </p:sp>
    </p:spTree>
    <p:extLst>
      <p:ext uri="{BB962C8B-B14F-4D97-AF65-F5344CB8AC3E}">
        <p14:creationId xmlns:p14="http://schemas.microsoft.com/office/powerpoint/2010/main" val="31849259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Wrap Up</a:t>
            </a:r>
          </a:p>
        </p:txBody>
      </p:sp>
      <p:sp>
        <p:nvSpPr>
          <p:cNvPr id="5" name="Content Placeholder 4">
            <a:extLst>
              <a:ext uri="{FF2B5EF4-FFF2-40B4-BE49-F238E27FC236}">
                <a16:creationId xmlns:a16="http://schemas.microsoft.com/office/drawing/2014/main" xmlns="" id="{DE288268-7480-435A-BAE7-F58AA5429F96}"/>
              </a:ext>
            </a:extLst>
          </p:cNvPr>
          <p:cNvSpPr>
            <a:spLocks noGrp="1"/>
          </p:cNvSpPr>
          <p:nvPr>
            <p:ph idx="1"/>
          </p:nvPr>
        </p:nvSpPr>
        <p:spPr/>
        <p:txBody>
          <a:bodyPr>
            <a:normAutofit/>
          </a:bodyPr>
          <a:lstStyle/>
          <a:p>
            <a:r>
              <a:rPr lang="en-US" dirty="0"/>
              <a:t>Think about what tools and resources you can use to:</a:t>
            </a:r>
          </a:p>
          <a:p>
            <a:pPr lvl="1"/>
            <a:r>
              <a:rPr lang="en-US" dirty="0"/>
              <a:t>Maintain relationships </a:t>
            </a:r>
          </a:p>
          <a:p>
            <a:pPr lvl="1"/>
            <a:r>
              <a:rPr lang="en-US" dirty="0"/>
              <a:t>Encourage collaboration</a:t>
            </a:r>
          </a:p>
          <a:p>
            <a:pPr lvl="1"/>
            <a:r>
              <a:rPr lang="en-US" dirty="0"/>
              <a:t>Identify opportunities for on-going professional learning and workshops.</a:t>
            </a:r>
          </a:p>
        </p:txBody>
      </p:sp>
    </p:spTree>
    <p:extLst>
      <p:ext uri="{BB962C8B-B14F-4D97-AF65-F5344CB8AC3E}">
        <p14:creationId xmlns:p14="http://schemas.microsoft.com/office/powerpoint/2010/main" val="6501465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95D83D-A388-4511-AFE7-14EA72247C04}"/>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a16="http://schemas.microsoft.com/office/drawing/2014/main" xmlns="" id="{1184E95B-3488-4815-BA6E-A5AD4A0E1252}"/>
              </a:ext>
            </a:extLst>
          </p:cNvPr>
          <p:cNvSpPr>
            <a:spLocks noGrp="1"/>
          </p:cNvSpPr>
          <p:nvPr>
            <p:ph idx="1"/>
          </p:nvPr>
        </p:nvSpPr>
        <p:spPr>
          <a:xfrm>
            <a:off x="825626" y="1248276"/>
            <a:ext cx="7492747" cy="3237857"/>
          </a:xfrm>
        </p:spPr>
        <p:txBody>
          <a:bodyPr/>
          <a:lstStyle/>
          <a:p>
            <a:pPr marL="0" indent="0" algn="ctr">
              <a:buNone/>
            </a:pPr>
            <a:r>
              <a:rPr lang="en-US" dirty="0"/>
              <a:t>Learn more at: </a:t>
            </a:r>
          </a:p>
          <a:p>
            <a:pPr marL="0" indent="0" algn="ctr">
              <a:buNone/>
            </a:pPr>
            <a:r>
              <a:rPr lang="en-US" dirty="0" smtClean="0"/>
              <a:t>Transforming Digital Learning: </a:t>
            </a:r>
            <a:r>
              <a:rPr lang="en-US" dirty="0"/>
              <a:t>Toolkit to Support Educators and Stakeholders</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332170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the Workshop</a:t>
            </a:r>
          </a:p>
        </p:txBody>
      </p:sp>
      <p:sp>
        <p:nvSpPr>
          <p:cNvPr id="3" name="Content Placeholder 2"/>
          <p:cNvSpPr>
            <a:spLocks noGrp="1"/>
          </p:cNvSpPr>
          <p:nvPr>
            <p:ph idx="1"/>
          </p:nvPr>
        </p:nvSpPr>
        <p:spPr/>
        <p:txBody>
          <a:bodyPr/>
          <a:lstStyle/>
          <a:p>
            <a:pPr marL="0" indent="0">
              <a:buNone/>
            </a:pPr>
            <a:r>
              <a:rPr lang="en-US" dirty="0"/>
              <a:t>The goal of this session is for participants to learn more budgeting options for digital learning.</a:t>
            </a:r>
          </a:p>
          <a:p>
            <a:pPr marL="0" indent="0">
              <a:buNone/>
            </a:pPr>
            <a:endParaRPr lang="en-US" dirty="0"/>
          </a:p>
        </p:txBody>
      </p:sp>
      <p:pic>
        <p:nvPicPr>
          <p:cNvPr id="5" name="Picture 4">
            <a:extLst>
              <a:ext uri="{FF2B5EF4-FFF2-40B4-BE49-F238E27FC236}">
                <a16:creationId xmlns:a16="http://schemas.microsoft.com/office/drawing/2014/main" xmlns="" id="{128AB8A0-D35D-4EE4-8BFE-CFF1F2AB9C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8458" y="2537022"/>
            <a:ext cx="1828800" cy="1828800"/>
          </a:xfrm>
          <a:prstGeom prst="rect">
            <a:avLst/>
          </a:prstGeom>
        </p:spPr>
      </p:pic>
    </p:spTree>
    <p:extLst>
      <p:ext uri="{BB962C8B-B14F-4D97-AF65-F5344CB8AC3E}">
        <p14:creationId xmlns:p14="http://schemas.microsoft.com/office/powerpoint/2010/main" val="24336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fontScale="85000" lnSpcReduction="10000"/>
          </a:bodyPr>
          <a:lstStyle/>
          <a:p>
            <a:r>
              <a:rPr lang="en-US" dirty="0"/>
              <a:t>Learn more about budgeting for digital learning</a:t>
            </a:r>
          </a:p>
          <a:p>
            <a:r>
              <a:rPr lang="en-US" dirty="0"/>
              <a:t>Collaborate with colleagues on key questions related to digital learning budgets</a:t>
            </a:r>
          </a:p>
          <a:p>
            <a:r>
              <a:rPr lang="en-US" dirty="0"/>
              <a:t>Acquire resources to support budget planning and considerations</a:t>
            </a:r>
          </a:p>
          <a:p>
            <a:r>
              <a:rPr lang="en-US" dirty="0"/>
              <a:t>Develop and maintain relationships with other district and state leaders</a:t>
            </a:r>
          </a:p>
          <a:p>
            <a:pPr lvl="0"/>
            <a:endParaRPr lang="en-US" dirty="0"/>
          </a:p>
        </p:txBody>
      </p:sp>
    </p:spTree>
    <p:extLst>
      <p:ext uri="{BB962C8B-B14F-4D97-AF65-F5344CB8AC3E}">
        <p14:creationId xmlns:p14="http://schemas.microsoft.com/office/powerpoint/2010/main" val="2068625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FD7298-9F56-4C7D-800E-29A7FCDB020E}"/>
              </a:ext>
            </a:extLst>
          </p:cNvPr>
          <p:cNvSpPr>
            <a:spLocks noGrp="1"/>
          </p:cNvSpPr>
          <p:nvPr>
            <p:ph type="title"/>
          </p:nvPr>
        </p:nvSpPr>
        <p:spPr/>
        <p:txBody>
          <a:bodyPr/>
          <a:lstStyle/>
          <a:p>
            <a:r>
              <a:rPr lang="en-US" dirty="0"/>
              <a:t>Take Off, Touch Down Activity</a:t>
            </a:r>
          </a:p>
        </p:txBody>
      </p:sp>
      <p:pic>
        <p:nvPicPr>
          <p:cNvPr id="5" name="Content Placeholder 4">
            <a:extLst>
              <a:ext uri="{FF2B5EF4-FFF2-40B4-BE49-F238E27FC236}">
                <a16:creationId xmlns:a16="http://schemas.microsoft.com/office/drawing/2014/main" xmlns="" id="{C2D8E8D4-FAE2-42D9-9FE9-975CF58805EE}"/>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08946" y="1840383"/>
            <a:ext cx="1868687" cy="1828800"/>
          </a:xfrm>
        </p:spPr>
      </p:pic>
      <p:sp>
        <p:nvSpPr>
          <p:cNvPr id="6" name="Content Placeholder 5">
            <a:extLst>
              <a:ext uri="{FF2B5EF4-FFF2-40B4-BE49-F238E27FC236}">
                <a16:creationId xmlns:a16="http://schemas.microsoft.com/office/drawing/2014/main" xmlns="" id="{298A9B94-6CC0-431C-83F4-D3BC4ED6F745}"/>
              </a:ext>
            </a:extLst>
          </p:cNvPr>
          <p:cNvSpPr>
            <a:spLocks noGrp="1"/>
          </p:cNvSpPr>
          <p:nvPr>
            <p:ph sz="half" idx="2"/>
          </p:nvPr>
        </p:nvSpPr>
        <p:spPr>
          <a:xfrm>
            <a:off x="2910840" y="1623060"/>
            <a:ext cx="5775960" cy="2674620"/>
          </a:xfrm>
        </p:spPr>
        <p:txBody>
          <a:bodyPr>
            <a:normAutofit fontScale="77500" lnSpcReduction="20000"/>
          </a:bodyPr>
          <a:lstStyle/>
          <a:p>
            <a:pPr lvl="0" fontAlgn="base"/>
            <a:r>
              <a:rPr lang="en-US" dirty="0"/>
              <a:t>Stand if you have worked in a school for 1 or more years</a:t>
            </a:r>
          </a:p>
          <a:p>
            <a:pPr lvl="0" fontAlgn="base"/>
            <a:r>
              <a:rPr lang="en-US" dirty="0"/>
              <a:t>Stand if you are an administrator</a:t>
            </a:r>
          </a:p>
          <a:p>
            <a:pPr lvl="0" fontAlgn="base"/>
            <a:r>
              <a:rPr lang="en-US" dirty="0"/>
              <a:t>Stand if you leverage digital tools in your classroom/school/district</a:t>
            </a:r>
          </a:p>
          <a:p>
            <a:pPr lvl="0" fontAlgn="base"/>
            <a:r>
              <a:rPr lang="en-US" dirty="0"/>
              <a:t>Stand if you are in a leadership position</a:t>
            </a:r>
          </a:p>
          <a:p>
            <a:pPr lvl="0" fontAlgn="base"/>
            <a:r>
              <a:rPr lang="en-US" dirty="0"/>
              <a:t>Stand if you leverage digital tools in your personal/social life</a:t>
            </a:r>
          </a:p>
          <a:p>
            <a:pPr marL="0" indent="0">
              <a:buNone/>
            </a:pPr>
            <a:endParaRPr lang="en-US" dirty="0"/>
          </a:p>
        </p:txBody>
      </p:sp>
    </p:spTree>
    <p:extLst>
      <p:ext uri="{BB962C8B-B14F-4D97-AF65-F5344CB8AC3E}">
        <p14:creationId xmlns:p14="http://schemas.microsoft.com/office/powerpoint/2010/main" val="2367386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4A464A-6E0C-46F8-87A8-E5F11B8EE3C8}"/>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xmlns="" id="{5A683AC1-CFA2-4E6C-A24D-3C0D59E12A48}"/>
              </a:ext>
            </a:extLst>
          </p:cNvPr>
          <p:cNvSpPr>
            <a:spLocks noGrp="1"/>
          </p:cNvSpPr>
          <p:nvPr>
            <p:ph idx="1"/>
          </p:nvPr>
        </p:nvSpPr>
        <p:spPr/>
        <p:txBody>
          <a:bodyPr>
            <a:normAutofit fontScale="85000" lnSpcReduction="20000"/>
          </a:bodyPr>
          <a:lstStyle/>
          <a:p>
            <a:r>
              <a:rPr lang="en-US" dirty="0"/>
              <a:t>Spending should align with the district vision for digital learning. </a:t>
            </a:r>
          </a:p>
          <a:p>
            <a:r>
              <a:rPr lang="en-US" dirty="0"/>
              <a:t>Strategic short- and long-term budgeting is essential</a:t>
            </a:r>
          </a:p>
          <a:p>
            <a:r>
              <a:rPr lang="en-US" dirty="0"/>
              <a:t>Examine existing budgets to identify potential funds </a:t>
            </a:r>
          </a:p>
          <a:p>
            <a:r>
              <a:rPr lang="en-US" dirty="0"/>
              <a:t>Consider creative funding </a:t>
            </a:r>
          </a:p>
          <a:p>
            <a:r>
              <a:rPr lang="en-US" dirty="0"/>
              <a:t>Shift funding to support learning in the digital age</a:t>
            </a:r>
          </a:p>
          <a:p>
            <a:pPr marL="0" indent="0">
              <a:buNone/>
            </a:pPr>
            <a:endParaRPr lang="en-US" u="sng" dirty="0">
              <a:hlinkClick r:id="rId3"/>
            </a:endParaRPr>
          </a:p>
          <a:p>
            <a:endParaRPr lang="en-US" dirty="0"/>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4A464A-6E0C-46F8-87A8-E5F11B8EE3C8}"/>
              </a:ext>
            </a:extLst>
          </p:cNvPr>
          <p:cNvSpPr>
            <a:spLocks noGrp="1"/>
          </p:cNvSpPr>
          <p:nvPr>
            <p:ph type="title"/>
          </p:nvPr>
        </p:nvSpPr>
        <p:spPr/>
        <p:txBody>
          <a:bodyPr/>
          <a:lstStyle/>
          <a:p>
            <a:r>
              <a:rPr lang="en-US" dirty="0"/>
              <a:t>Transformative Budgeting</a:t>
            </a:r>
          </a:p>
        </p:txBody>
      </p:sp>
      <p:sp>
        <p:nvSpPr>
          <p:cNvPr id="3" name="Content Placeholder 2">
            <a:extLst>
              <a:ext uri="{FF2B5EF4-FFF2-40B4-BE49-F238E27FC236}">
                <a16:creationId xmlns:a16="http://schemas.microsoft.com/office/drawing/2014/main" xmlns="" id="{5A683AC1-CFA2-4E6C-A24D-3C0D59E12A48}"/>
              </a:ext>
            </a:extLst>
          </p:cNvPr>
          <p:cNvSpPr>
            <a:spLocks noGrp="1"/>
          </p:cNvSpPr>
          <p:nvPr>
            <p:ph idx="1"/>
          </p:nvPr>
        </p:nvSpPr>
        <p:spPr/>
        <p:txBody>
          <a:bodyPr>
            <a:normAutofit fontScale="92500" lnSpcReduction="20000"/>
          </a:bodyPr>
          <a:lstStyle/>
          <a:p>
            <a:pPr marL="0" indent="0">
              <a:buNone/>
            </a:pPr>
            <a:r>
              <a:rPr lang="en-US" dirty="0"/>
              <a:t>Three essential strategies</a:t>
            </a:r>
          </a:p>
          <a:p>
            <a:pPr lvl="0"/>
            <a:r>
              <a:rPr lang="en-US" dirty="0"/>
              <a:t>Alignment of technology expenditures with the goals in the district’s strategic plans.</a:t>
            </a:r>
          </a:p>
          <a:p>
            <a:pPr lvl="0"/>
            <a:r>
              <a:rPr lang="en-US" dirty="0"/>
              <a:t>A cross-functional budget leadership team that brings together finance, technology, curriculum and instruction.</a:t>
            </a:r>
          </a:p>
          <a:p>
            <a:pPr lvl="0"/>
            <a:r>
              <a:rPr lang="en-US" dirty="0"/>
              <a:t>Zero-based budgeting</a:t>
            </a:r>
          </a:p>
          <a:p>
            <a:endParaRPr lang="en-US" dirty="0"/>
          </a:p>
        </p:txBody>
      </p:sp>
    </p:spTree>
    <p:extLst>
      <p:ext uri="{BB962C8B-B14F-4D97-AF65-F5344CB8AC3E}">
        <p14:creationId xmlns:p14="http://schemas.microsoft.com/office/powerpoint/2010/main" val="11245437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4A464A-6E0C-46F8-87A8-E5F11B8EE3C8}"/>
              </a:ext>
            </a:extLst>
          </p:cNvPr>
          <p:cNvSpPr>
            <a:spLocks noGrp="1"/>
          </p:cNvSpPr>
          <p:nvPr>
            <p:ph type="title"/>
          </p:nvPr>
        </p:nvSpPr>
        <p:spPr/>
        <p:txBody>
          <a:bodyPr>
            <a:normAutofit/>
          </a:bodyPr>
          <a:lstStyle/>
          <a:p>
            <a:r>
              <a:rPr lang="en-US" dirty="0"/>
              <a:t>Total Cost of Ownership</a:t>
            </a:r>
          </a:p>
        </p:txBody>
      </p:sp>
      <p:sp>
        <p:nvSpPr>
          <p:cNvPr id="3" name="Content Placeholder 2">
            <a:extLst>
              <a:ext uri="{FF2B5EF4-FFF2-40B4-BE49-F238E27FC236}">
                <a16:creationId xmlns:a16="http://schemas.microsoft.com/office/drawing/2014/main" xmlns="" id="{5A683AC1-CFA2-4E6C-A24D-3C0D59E12A48}"/>
              </a:ext>
            </a:extLst>
          </p:cNvPr>
          <p:cNvSpPr>
            <a:spLocks noGrp="1"/>
          </p:cNvSpPr>
          <p:nvPr>
            <p:ph idx="1"/>
          </p:nvPr>
        </p:nvSpPr>
        <p:spPr/>
        <p:txBody>
          <a:bodyPr>
            <a:normAutofit fontScale="55000" lnSpcReduction="20000"/>
          </a:bodyPr>
          <a:lstStyle/>
          <a:p>
            <a:pPr marL="0" indent="0">
              <a:buNone/>
            </a:pPr>
            <a:r>
              <a:rPr lang="en-US" dirty="0"/>
              <a:t>Includes ALL costs for the acquisition of digital tools and resources. Consider</a:t>
            </a:r>
          </a:p>
          <a:p>
            <a:pPr lvl="0"/>
            <a:r>
              <a:rPr lang="en-US" dirty="0"/>
              <a:t>cost of digital instructional materials</a:t>
            </a:r>
          </a:p>
          <a:p>
            <a:pPr lvl="0"/>
            <a:r>
              <a:rPr lang="en-US" dirty="0"/>
              <a:t>print costs of downloaded materials</a:t>
            </a:r>
          </a:p>
          <a:p>
            <a:pPr lvl="0"/>
            <a:r>
              <a:rPr lang="en-US" dirty="0"/>
              <a:t>licensing fees for programs or apps</a:t>
            </a:r>
          </a:p>
          <a:p>
            <a:pPr lvl="0"/>
            <a:r>
              <a:rPr lang="en-US" dirty="0"/>
              <a:t>purchase of devices</a:t>
            </a:r>
          </a:p>
          <a:p>
            <a:pPr lvl="0"/>
            <a:r>
              <a:rPr lang="en-US" dirty="0"/>
              <a:t>increasing internet bandwidth</a:t>
            </a:r>
          </a:p>
          <a:p>
            <a:pPr lvl="0"/>
            <a:r>
              <a:rPr lang="en-US" dirty="0"/>
              <a:t>implementing wireless spots</a:t>
            </a:r>
          </a:p>
          <a:p>
            <a:pPr lvl="0"/>
            <a:r>
              <a:rPr lang="en-US" dirty="0"/>
              <a:t>a new or updated content delivery platform</a:t>
            </a:r>
          </a:p>
          <a:p>
            <a:pPr lvl="0"/>
            <a:r>
              <a:rPr lang="en-US" dirty="0"/>
              <a:t>technology maintenance and updates</a:t>
            </a:r>
          </a:p>
          <a:p>
            <a:pPr lvl="0"/>
            <a:r>
              <a:rPr lang="en-US" dirty="0"/>
              <a:t>curation of the materials</a:t>
            </a:r>
          </a:p>
          <a:p>
            <a:pPr lvl="0"/>
            <a:r>
              <a:rPr lang="en-US" dirty="0"/>
              <a:t>professional development and training</a:t>
            </a:r>
          </a:p>
        </p:txBody>
      </p:sp>
    </p:spTree>
    <p:extLst>
      <p:ext uri="{BB962C8B-B14F-4D97-AF65-F5344CB8AC3E}">
        <p14:creationId xmlns:p14="http://schemas.microsoft.com/office/powerpoint/2010/main" val="173984351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820C4F-5F6D-411D-A2CB-D6D895F82749}"/>
              </a:ext>
            </a:extLst>
          </p:cNvPr>
          <p:cNvSpPr>
            <a:spLocks noGrp="1"/>
          </p:cNvSpPr>
          <p:nvPr>
            <p:ph type="title"/>
          </p:nvPr>
        </p:nvSpPr>
        <p:spPr/>
        <p:txBody>
          <a:bodyPr/>
          <a:lstStyle/>
          <a:p>
            <a:r>
              <a:rPr lang="en-US" dirty="0"/>
              <a:t>Value of Investment</a:t>
            </a:r>
          </a:p>
        </p:txBody>
      </p:sp>
      <p:sp>
        <p:nvSpPr>
          <p:cNvPr id="3" name="Content Placeholder 2">
            <a:extLst>
              <a:ext uri="{FF2B5EF4-FFF2-40B4-BE49-F238E27FC236}">
                <a16:creationId xmlns:a16="http://schemas.microsoft.com/office/drawing/2014/main" xmlns="" id="{C128E2BB-DDB4-490B-9904-A41C16E3664B}"/>
              </a:ext>
            </a:extLst>
          </p:cNvPr>
          <p:cNvSpPr>
            <a:spLocks noGrp="1"/>
          </p:cNvSpPr>
          <p:nvPr>
            <p:ph idx="1"/>
          </p:nvPr>
        </p:nvSpPr>
        <p:spPr/>
        <p:txBody>
          <a:bodyPr>
            <a:normAutofit fontScale="77500" lnSpcReduction="20000"/>
          </a:bodyPr>
          <a:lstStyle/>
          <a:p>
            <a:pPr marL="0" indent="0">
              <a:buNone/>
            </a:pPr>
            <a:r>
              <a:rPr lang="en-US" dirty="0"/>
              <a:t>Evaluates the anticipated costs and benefits of a project</a:t>
            </a:r>
          </a:p>
          <a:p>
            <a:pPr marL="0" indent="0">
              <a:buNone/>
            </a:pPr>
            <a:endParaRPr lang="en-US" dirty="0"/>
          </a:p>
          <a:p>
            <a:pPr marL="0" indent="0">
              <a:buNone/>
            </a:pPr>
            <a:r>
              <a:rPr lang="en-US" dirty="0" err="1"/>
              <a:t>CoSN’s</a:t>
            </a:r>
            <a:r>
              <a:rPr lang="en-US" dirty="0"/>
              <a:t> </a:t>
            </a:r>
            <a:r>
              <a:rPr lang="en-US" u="sng" dirty="0">
                <a:hlinkClick r:id="rId3"/>
              </a:rPr>
              <a:t>VOI tool</a:t>
            </a:r>
            <a:r>
              <a:rPr lang="en-US" u="sng" dirty="0"/>
              <a:t>:</a:t>
            </a:r>
          </a:p>
          <a:p>
            <a:r>
              <a:rPr lang="en-US" dirty="0"/>
              <a:t>Project cost estimator</a:t>
            </a:r>
          </a:p>
          <a:p>
            <a:r>
              <a:rPr lang="en-US" dirty="0"/>
              <a:t>Project benefits tool</a:t>
            </a:r>
          </a:p>
          <a:p>
            <a:r>
              <a:rPr lang="en-US" dirty="0"/>
              <a:t>Evaluate proposed projects</a:t>
            </a:r>
          </a:p>
          <a:p>
            <a:r>
              <a:rPr lang="en-US" dirty="0"/>
              <a:t>Compare projects</a:t>
            </a:r>
          </a:p>
          <a:p>
            <a:r>
              <a:rPr lang="en-US" dirty="0"/>
              <a:t>Present costs and benefits to stakeholders </a:t>
            </a:r>
          </a:p>
          <a:p>
            <a:endParaRPr lang="en-US" dirty="0"/>
          </a:p>
        </p:txBody>
      </p:sp>
    </p:spTree>
    <p:extLst>
      <p:ext uri="{BB962C8B-B14F-4D97-AF65-F5344CB8AC3E}">
        <p14:creationId xmlns:p14="http://schemas.microsoft.com/office/powerpoint/2010/main" val="159422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25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25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25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25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25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25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ranforming_Digital_Learning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Tranforming_Digital_Learning_final</Template>
  <TotalTime>1913</TotalTime>
  <Words>887</Words>
  <Application>Microsoft Macintosh PowerPoint</Application>
  <PresentationFormat>On-screen Show (16:9)</PresentationFormat>
  <Paragraphs>139</Paragraphs>
  <Slides>21</Slides>
  <Notes>17</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Calibri</vt:lpstr>
      <vt:lpstr>Open Sans</vt:lpstr>
      <vt:lpstr>Arial</vt:lpstr>
      <vt:lpstr>Tranforming_Digital_Learning_final</vt:lpstr>
      <vt:lpstr>PowerPoint Presentation</vt:lpstr>
      <vt:lpstr>Session Overview</vt:lpstr>
      <vt:lpstr>Purpose of the Workshop</vt:lpstr>
      <vt:lpstr>Objectives</vt:lpstr>
      <vt:lpstr>Take Off, Touch Down Activity</vt:lpstr>
      <vt:lpstr>Overview</vt:lpstr>
      <vt:lpstr>Transformative Budgeting</vt:lpstr>
      <vt:lpstr>Total Cost of Ownership</vt:lpstr>
      <vt:lpstr>Value of Investment</vt:lpstr>
      <vt:lpstr>Garnering Sustainable Funding</vt:lpstr>
      <vt:lpstr>Discussion Questions</vt:lpstr>
      <vt:lpstr>Budgeting Options</vt:lpstr>
      <vt:lpstr>Eliminate/Reduce Existing Cost</vt:lpstr>
      <vt:lpstr>Partner with Other Organizations</vt:lpstr>
      <vt:lpstr>Take Advantage of Economies of Scale</vt:lpstr>
      <vt:lpstr>Make Full Use of Federal Funds</vt:lpstr>
      <vt:lpstr> Ensure Sustainability of Grant Funding </vt:lpstr>
      <vt:lpstr>Budgeting Activity</vt:lpstr>
      <vt:lpstr>Reflection &amp; Wrap-Up</vt:lpstr>
      <vt:lpstr>Wrap Up</vt:lpstr>
      <vt:lpstr>Thank You!</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Immanuel</dc:creator>
  <cp:lastModifiedBy>Lauren Jenkins</cp:lastModifiedBy>
  <cp:revision>62</cp:revision>
  <dcterms:created xsi:type="dcterms:W3CDTF">2017-03-29T05:27:33Z</dcterms:created>
  <dcterms:modified xsi:type="dcterms:W3CDTF">2018-03-06T14:25:58Z</dcterms:modified>
</cp:coreProperties>
</file>