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1"/>
  </p:notesMasterIdLst>
  <p:sldIdLst>
    <p:sldId id="302" r:id="rId2"/>
    <p:sldId id="261" r:id="rId3"/>
    <p:sldId id="260" r:id="rId4"/>
    <p:sldId id="282" r:id="rId5"/>
    <p:sldId id="295" r:id="rId6"/>
    <p:sldId id="268" r:id="rId7"/>
    <p:sldId id="301" r:id="rId8"/>
    <p:sldId id="265" r:id="rId9"/>
    <p:sldId id="269" r:id="rId10"/>
    <p:sldId id="287" r:id="rId11"/>
    <p:sldId id="276" r:id="rId12"/>
    <p:sldId id="277" r:id="rId13"/>
    <p:sldId id="296" r:id="rId14"/>
    <p:sldId id="297" r:id="rId15"/>
    <p:sldId id="299" r:id="rId16"/>
    <p:sldId id="298" r:id="rId17"/>
    <p:sldId id="279" r:id="rId18"/>
    <p:sldId id="283" r:id="rId19"/>
    <p:sldId id="286"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4" autoAdjust="0"/>
    <p:restoredTop sz="91079" autoAdjust="0"/>
  </p:normalViewPr>
  <p:slideViewPr>
    <p:cSldViewPr snapToGrid="0" snapToObjects="1">
      <p:cViewPr>
        <p:scale>
          <a:sx n="82" d="100"/>
          <a:sy n="82" d="100"/>
        </p:scale>
        <p:origin x="3768" y="1408"/>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youtu.be/w6vVXmwYvg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1316239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1771335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3187295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a:t>
            </a:r>
          </a:p>
          <a:p>
            <a:r>
              <a:rPr lang="en-US" sz="1200" b="1" kern="1200" dirty="0">
                <a:solidFill>
                  <a:schemeClr val="tx1"/>
                </a:solidFill>
                <a:effectLst/>
                <a:latin typeface="+mn-lt"/>
                <a:ea typeface="+mn-ea"/>
                <a:cs typeface="+mn-cs"/>
              </a:rPr>
              <a:t>Reimagining Classrooms: Teachers as Learners and Students as Leaders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Kayla </a:t>
            </a:r>
            <a:r>
              <a:rPr lang="en-US" sz="1200" kern="1200" dirty="0" err="1">
                <a:solidFill>
                  <a:schemeClr val="tx1"/>
                </a:solidFill>
                <a:effectLst/>
                <a:latin typeface="+mn-lt"/>
                <a:ea typeface="+mn-ea"/>
                <a:cs typeface="+mn-cs"/>
              </a:rPr>
              <a:t>Delzer</a:t>
            </a:r>
            <a:r>
              <a:rPr lang="en-US" sz="1200" kern="1200" dirty="0">
                <a:solidFill>
                  <a:schemeClr val="tx1"/>
                </a:solidFill>
                <a:effectLst/>
                <a:latin typeface="+mn-lt"/>
                <a:ea typeface="+mn-ea"/>
                <a:cs typeface="+mn-cs"/>
              </a:rPr>
              <a:t> speaks about her mission to revitalize learning and the classroom environment. Kayla explains how to release the power in the classroom by giving students ownership of their learning and making it relevant to them. </a:t>
            </a:r>
          </a:p>
          <a:p>
            <a:r>
              <a:rPr lang="en-US" sz="1200" kern="1200" dirty="0">
                <a:solidFill>
                  <a:schemeClr val="tx1"/>
                </a:solidFill>
                <a:effectLst/>
                <a:latin typeface="+mn-lt"/>
                <a:ea typeface="+mn-ea"/>
                <a:cs typeface="+mn-cs"/>
                <a:hlinkClick r:id="rId3"/>
              </a:rPr>
              <a:t>https://youtu.be/w6vVXmwYvgs</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2895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3667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03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94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09654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747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730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402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9533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9653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259765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drive.google.com/file/d/0BxyHdKDFj7h-RGpzZUJBaVpQQm8/vie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5.jpeg"/><Relationship Id="rId1" Type="http://schemas.openxmlformats.org/officeDocument/2006/relationships/video" Target="https://www.youtube.com/embed/w6vVXmwYvgs"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579390" y="3161655"/>
            <a:ext cx="2169763" cy="461665"/>
          </a:xfrm>
          <a:prstGeom prst="rect">
            <a:avLst/>
          </a:prstGeom>
          <a:noFill/>
        </p:spPr>
        <p:txBody>
          <a:bodyPr wrap="square" rtlCol="0">
            <a:spAutoFit/>
          </a:bodyPr>
          <a:lstStyle/>
          <a:p>
            <a:r>
              <a:rPr lang="en-US" sz="2400" b="1" dirty="0">
                <a:solidFill>
                  <a:srgbClr val="00A79D"/>
                </a:solidFill>
              </a:rPr>
              <a:t>Best Practices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lstStyle/>
          <a:p>
            <a:pPr lvl="0"/>
            <a:r>
              <a:rPr lang="en-US" dirty="0"/>
              <a:t>What parts of this presentation resonate with you?</a:t>
            </a:r>
          </a:p>
          <a:p>
            <a:pPr lvl="0"/>
            <a:r>
              <a:rPr lang="en-US" dirty="0"/>
              <a:t>Do you have classrooms that already demonstrate digital learning in action?</a:t>
            </a:r>
          </a:p>
          <a:p>
            <a:r>
              <a:rPr lang="en-US" dirty="0"/>
              <a:t>If yes, please share an example</a:t>
            </a:r>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normAutofit fontScale="92500" lnSpcReduction="10000"/>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92500"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right away? </a:t>
            </a:r>
          </a:p>
          <a:p>
            <a:pPr lvl="0"/>
            <a:r>
              <a:rPr lang="en-US" dirty="0"/>
              <a:t>What are some of your challenges?</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normAutofit/>
          </a:bodyPr>
          <a:lstStyle/>
          <a:p>
            <a:r>
              <a:rPr lang="en-US" dirty="0" smtClean="0"/>
              <a:t>Transforming Digital Learning </a:t>
            </a:r>
            <a:r>
              <a:rPr lang="en-US" dirty="0"/>
              <a:t>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a:bodyPr>
          <a:lstStyle/>
          <a:p>
            <a:pPr marL="0" indent="0">
              <a:buNone/>
            </a:pPr>
            <a:r>
              <a:rPr lang="en-US" dirty="0"/>
              <a:t>Student Vignette</a:t>
            </a:r>
          </a:p>
          <a:p>
            <a:pPr lvl="0"/>
            <a:r>
              <a:rPr lang="en-US" dirty="0"/>
              <a:t>How does the seamless broadband connectivity impact this student’s learning opportunities? </a:t>
            </a:r>
          </a:p>
          <a:p>
            <a:pPr lvl="0"/>
            <a:r>
              <a:rPr lang="en-US" dirty="0"/>
              <a:t>What practices are the teachers using that demonstrate digital learning in action? </a:t>
            </a:r>
          </a:p>
          <a:p>
            <a:pPr marL="0" indent="0">
              <a:buNone/>
            </a:pPr>
            <a:endParaRPr lang="en-US" dirty="0"/>
          </a:p>
        </p:txBody>
      </p:sp>
    </p:spTree>
    <p:extLst>
      <p:ext uri="{BB962C8B-B14F-4D97-AF65-F5344CB8AC3E}">
        <p14:creationId xmlns:p14="http://schemas.microsoft.com/office/powerpoint/2010/main" val="404216867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normAutofit/>
          </a:bodyPr>
          <a:lstStyle/>
          <a:p>
            <a:r>
              <a:rPr lang="en-US" dirty="0" smtClean="0"/>
              <a:t>Transforming Digital Learning </a:t>
            </a:r>
            <a:r>
              <a:rPr lang="en-US" dirty="0"/>
              <a:t>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fontScale="85000" lnSpcReduction="10000"/>
          </a:bodyPr>
          <a:lstStyle/>
          <a:p>
            <a:pPr marL="0" indent="0">
              <a:buNone/>
            </a:pPr>
            <a:r>
              <a:rPr lang="en-US" dirty="0"/>
              <a:t>Teacher Vignette</a:t>
            </a:r>
          </a:p>
          <a:p>
            <a:pPr lvl="0"/>
            <a:r>
              <a:rPr lang="en-US" dirty="0"/>
              <a:t>How does the seamless broadband connectivity impact this teacher’s instruction? </a:t>
            </a:r>
          </a:p>
          <a:p>
            <a:pPr lvl="0"/>
            <a:r>
              <a:rPr lang="en-US" dirty="0"/>
              <a:t>What type of professional learning opportunities would you speculate have impacted this teacher’s instructional practices? </a:t>
            </a:r>
          </a:p>
          <a:p>
            <a:pPr lvl="0"/>
            <a:r>
              <a:rPr lang="en-US" dirty="0"/>
              <a:t>How does this teacher demonstrate leadership? </a:t>
            </a:r>
          </a:p>
          <a:p>
            <a:pPr marL="0" indent="0">
              <a:buNone/>
            </a:pPr>
            <a:endParaRPr lang="en-US" dirty="0"/>
          </a:p>
        </p:txBody>
      </p:sp>
    </p:spTree>
    <p:extLst>
      <p:ext uri="{BB962C8B-B14F-4D97-AF65-F5344CB8AC3E}">
        <p14:creationId xmlns:p14="http://schemas.microsoft.com/office/powerpoint/2010/main" val="31161850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normAutofit/>
          </a:bodyPr>
          <a:lstStyle/>
          <a:p>
            <a:r>
              <a:rPr lang="en-US" dirty="0" smtClean="0"/>
              <a:t>Transforming Digital Learning </a:t>
            </a:r>
            <a:r>
              <a:rPr lang="en-US" dirty="0"/>
              <a:t>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fontScale="77500" lnSpcReduction="20000"/>
          </a:bodyPr>
          <a:lstStyle/>
          <a:p>
            <a:pPr marL="0" indent="0">
              <a:buNone/>
            </a:pPr>
            <a:r>
              <a:rPr lang="en-US" dirty="0"/>
              <a:t>Administrator Vignette</a:t>
            </a:r>
          </a:p>
          <a:p>
            <a:pPr lvl="0"/>
            <a:r>
              <a:rPr lang="en-US" dirty="0"/>
              <a:t>How does the seamless broadband connectivity impact this administrator’s work flow? </a:t>
            </a:r>
          </a:p>
          <a:p>
            <a:pPr lvl="0"/>
            <a:r>
              <a:rPr lang="en-US" dirty="0"/>
              <a:t>What type of leadership style would you speculate this administrator has based on the teacher collaboration? </a:t>
            </a:r>
          </a:p>
          <a:p>
            <a:pPr lvl="0"/>
            <a:r>
              <a:rPr lang="en-US" dirty="0"/>
              <a:t>What type of expectations do you believe this administrator has for students and teachers? How does that impact learning experiences? </a:t>
            </a:r>
          </a:p>
          <a:p>
            <a:pPr marL="0" indent="0">
              <a:buNone/>
            </a:pPr>
            <a:endParaRPr lang="en-US" dirty="0"/>
          </a:p>
        </p:txBody>
      </p:sp>
    </p:spTree>
    <p:extLst>
      <p:ext uri="{BB962C8B-B14F-4D97-AF65-F5344CB8AC3E}">
        <p14:creationId xmlns:p14="http://schemas.microsoft.com/office/powerpoint/2010/main" val="364297326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50816-73EA-4936-A96D-71240A535911}"/>
              </a:ext>
            </a:extLst>
          </p:cNvPr>
          <p:cNvSpPr>
            <a:spLocks noGrp="1"/>
          </p:cNvSpPr>
          <p:nvPr>
            <p:ph type="title"/>
          </p:nvPr>
        </p:nvSpPr>
        <p:spPr/>
        <p:txBody>
          <a:bodyPr/>
          <a:lstStyle/>
          <a:p>
            <a:r>
              <a:rPr lang="en-US" dirty="0"/>
              <a:t>Rapid Cycle Evaluation Coach</a:t>
            </a:r>
          </a:p>
        </p:txBody>
      </p:sp>
      <p:sp>
        <p:nvSpPr>
          <p:cNvPr id="3" name="Content Placeholder 2">
            <a:extLst>
              <a:ext uri="{FF2B5EF4-FFF2-40B4-BE49-F238E27FC236}">
                <a16:creationId xmlns="" xmlns:a16="http://schemas.microsoft.com/office/drawing/2014/main" id="{FEE9052B-3C60-4288-B473-37ED150FA71A}"/>
              </a:ext>
            </a:extLst>
          </p:cNvPr>
          <p:cNvSpPr>
            <a:spLocks noGrp="1"/>
          </p:cNvSpPr>
          <p:nvPr>
            <p:ph idx="1"/>
          </p:nvPr>
        </p:nvSpPr>
        <p:spPr/>
        <p:txBody>
          <a:bodyPr>
            <a:normAutofit fontScale="92500" lnSpcReduction="20000"/>
          </a:bodyPr>
          <a:lstStyle/>
          <a:p>
            <a:r>
              <a:rPr lang="en-US" dirty="0"/>
              <a:t>Goal is to support school and district’s procurement and implementation processes</a:t>
            </a:r>
          </a:p>
          <a:p>
            <a:r>
              <a:rPr lang="en-US" dirty="0"/>
              <a:t>Conduct short cycle evaluations of educational technologies</a:t>
            </a:r>
          </a:p>
          <a:p>
            <a:r>
              <a:rPr lang="en-US" dirty="0"/>
              <a:t>Free and openly licensed web-based platform</a:t>
            </a:r>
          </a:p>
          <a:p>
            <a:r>
              <a:rPr lang="en-US" dirty="0"/>
              <a:t>Includes evidence-based decision making</a:t>
            </a:r>
          </a:p>
          <a:p>
            <a:r>
              <a:rPr lang="en-US" dirty="0"/>
              <a:t>Five-step process includes intuitive tools </a:t>
            </a:r>
          </a:p>
          <a:p>
            <a:endParaRPr lang="en-US" dirty="0"/>
          </a:p>
        </p:txBody>
      </p:sp>
    </p:spTree>
    <p:extLst>
      <p:ext uri="{BB962C8B-B14F-4D97-AF65-F5344CB8AC3E}">
        <p14:creationId xmlns:p14="http://schemas.microsoft.com/office/powerpoint/2010/main" val="76295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EF048D-7194-4988-845C-F57976D5E83A}"/>
              </a:ext>
            </a:extLst>
          </p:cNvPr>
          <p:cNvSpPr>
            <a:spLocks noGrp="1"/>
          </p:cNvSpPr>
          <p:nvPr>
            <p:ph type="title"/>
          </p:nvPr>
        </p:nvSpPr>
        <p:spPr/>
        <p:txBody>
          <a:bodyPr/>
          <a:lstStyle/>
          <a:p>
            <a:r>
              <a:rPr lang="en-US" dirty="0"/>
              <a:t>Rapid Cycle Evaluation</a:t>
            </a:r>
          </a:p>
        </p:txBody>
      </p:sp>
      <p:graphicFrame>
        <p:nvGraphicFramePr>
          <p:cNvPr id="4" name="Content Placeholder 3">
            <a:extLst>
              <a:ext uri="{FF2B5EF4-FFF2-40B4-BE49-F238E27FC236}">
                <a16:creationId xmlns="" xmlns:a16="http://schemas.microsoft.com/office/drawing/2014/main" id="{A7A57CAA-3901-4A13-9AA5-725210E9CB30}"/>
              </a:ext>
            </a:extLst>
          </p:cNvPr>
          <p:cNvGraphicFramePr>
            <a:graphicFrameLocks noGrp="1"/>
          </p:cNvGraphicFramePr>
          <p:nvPr>
            <p:ph idx="1"/>
            <p:extLst>
              <p:ext uri="{D42A27DB-BD31-4B8C-83A1-F6EECF244321}">
                <p14:modId xmlns:p14="http://schemas.microsoft.com/office/powerpoint/2010/main" val="294998490"/>
              </p:ext>
            </p:extLst>
          </p:nvPr>
        </p:nvGraphicFramePr>
        <p:xfrm>
          <a:off x="457200" y="1200150"/>
          <a:ext cx="7408190" cy="3356353"/>
        </p:xfrm>
        <a:graphic>
          <a:graphicData uri="http://schemas.openxmlformats.org/drawingml/2006/table">
            <a:tbl>
              <a:tblPr firstRow="1" bandRow="1">
                <a:tableStyleId>{93296810-A885-4BE3-A3E7-6D5BEEA58F35}</a:tableStyleId>
              </a:tblPr>
              <a:tblGrid>
                <a:gridCol w="2874936">
                  <a:extLst>
                    <a:ext uri="{9D8B030D-6E8A-4147-A177-3AD203B41FA5}">
                      <a16:colId xmlns="" xmlns:a16="http://schemas.microsoft.com/office/drawing/2014/main" val="2330109385"/>
                    </a:ext>
                  </a:extLst>
                </a:gridCol>
                <a:gridCol w="4533254">
                  <a:extLst>
                    <a:ext uri="{9D8B030D-6E8A-4147-A177-3AD203B41FA5}">
                      <a16:colId xmlns="" xmlns:a16="http://schemas.microsoft.com/office/drawing/2014/main" val="213870196"/>
                    </a:ext>
                  </a:extLst>
                </a:gridCol>
              </a:tblGrid>
              <a:tr h="278185">
                <a:tc>
                  <a:txBody>
                    <a:bodyPr/>
                    <a:lstStyle/>
                    <a:p>
                      <a:pPr marL="0" marR="0">
                        <a:spcBef>
                          <a:spcPts val="600"/>
                        </a:spcBef>
                        <a:spcAft>
                          <a:spcPts val="800"/>
                        </a:spcAft>
                      </a:pPr>
                      <a:r>
                        <a:rPr lang="en-US" sz="1200" dirty="0">
                          <a:effectLst/>
                        </a:rPr>
                        <a:t>Step</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rgbClr val="00A79D"/>
                    </a:solidFill>
                  </a:tcPr>
                </a:tc>
                <a:tc>
                  <a:txBody>
                    <a:bodyPr/>
                    <a:lstStyle/>
                    <a:p>
                      <a:pPr marL="0" marR="0">
                        <a:spcBef>
                          <a:spcPts val="600"/>
                        </a:spcBef>
                        <a:spcAft>
                          <a:spcPts val="800"/>
                        </a:spcAft>
                      </a:pPr>
                      <a:r>
                        <a:rPr lang="en-US" sz="1200" dirty="0">
                          <a:effectLst/>
                        </a:rPr>
                        <a:t>Information Needed</a:t>
                      </a:r>
                      <a:endParaRPr lang="en-US" sz="1100" dirty="0">
                        <a:solidFill>
                          <a:srgbClr val="000000"/>
                        </a:solidFill>
                        <a:effectLst/>
                        <a:latin typeface="Arial" panose="020B0604020202020204" pitchFamily="34" charset="0"/>
                        <a:ea typeface="Arial" panose="020B0604020202020204" pitchFamily="34" charset="0"/>
                      </a:endParaRPr>
                    </a:p>
                  </a:txBody>
                  <a:tcPr marL="68580" marR="68580" marT="0" marB="0">
                    <a:solidFill>
                      <a:srgbClr val="00A79D"/>
                    </a:solidFill>
                  </a:tcPr>
                </a:tc>
                <a:extLst>
                  <a:ext uri="{0D108BD9-81ED-4DB2-BD59-A6C34878D82A}">
                    <a16:rowId xmlns="" xmlns:a16="http://schemas.microsoft.com/office/drawing/2014/main" val="14580669"/>
                  </a:ext>
                </a:extLst>
              </a:tr>
              <a:tr h="513028">
                <a:tc>
                  <a:txBody>
                    <a:bodyPr/>
                    <a:lstStyle/>
                    <a:p>
                      <a:pPr marL="0" marR="0">
                        <a:spcBef>
                          <a:spcPts val="600"/>
                        </a:spcBef>
                        <a:spcAft>
                          <a:spcPts val="800"/>
                        </a:spcAft>
                      </a:pPr>
                      <a:r>
                        <a:rPr lang="en-US" sz="1600">
                          <a:effectLst/>
                        </a:rPr>
                        <a:t>The Basics</a:t>
                      </a:r>
                      <a:endParaRPr lang="en-US" sz="160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342900" marR="0" lvl="0" indent="-342900">
                        <a:spcBef>
                          <a:spcPts val="600"/>
                        </a:spcBef>
                        <a:spcAft>
                          <a:spcPts val="0"/>
                        </a:spcAft>
                        <a:buFont typeface="Arial" panose="020B0604020202020204" pitchFamily="34" charset="0"/>
                        <a:buChar char="●"/>
                      </a:pPr>
                      <a:r>
                        <a:rPr lang="en-US" sz="1600" dirty="0">
                          <a:effectLst/>
                        </a:rPr>
                        <a:t>Who the technology users are (will be)?</a:t>
                      </a:r>
                    </a:p>
                    <a:p>
                      <a:pPr marL="342900" lvl="0" indent="-342900">
                        <a:buFont typeface="Arial" panose="020B0604020202020204" pitchFamily="34" charset="0"/>
                        <a:buChar char="●"/>
                      </a:pPr>
                      <a:r>
                        <a:rPr lang="en-US" sz="1600" dirty="0">
                          <a:effectLst/>
                        </a:rPr>
                        <a:t>What outcomes you’re interested in?</a:t>
                      </a:r>
                      <a:endPar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410134732"/>
                  </a:ext>
                </a:extLst>
              </a:tr>
              <a:tr h="769542">
                <a:tc>
                  <a:txBody>
                    <a:bodyPr/>
                    <a:lstStyle/>
                    <a:p>
                      <a:pPr marL="0" marR="0">
                        <a:spcBef>
                          <a:spcPts val="600"/>
                        </a:spcBef>
                        <a:spcAft>
                          <a:spcPts val="800"/>
                        </a:spcAft>
                      </a:pPr>
                      <a:r>
                        <a:rPr lang="en-US" sz="1600" dirty="0">
                          <a:effectLst/>
                        </a:rPr>
                        <a:t>Determine Your Approach</a:t>
                      </a:r>
                      <a:endParaRPr lang="en-US" sz="16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342900" marR="0" lvl="0" indent="-342900">
                        <a:spcBef>
                          <a:spcPts val="600"/>
                        </a:spcBef>
                        <a:spcAft>
                          <a:spcPts val="0"/>
                        </a:spcAft>
                        <a:buFont typeface="Arial" panose="020B0604020202020204" pitchFamily="34" charset="0"/>
                        <a:buChar char="●"/>
                      </a:pPr>
                      <a:r>
                        <a:rPr lang="en-US" sz="1600" dirty="0">
                          <a:effectLst/>
                        </a:rPr>
                        <a:t>Whether the technology has been implemented.</a:t>
                      </a:r>
                    </a:p>
                    <a:p>
                      <a:pPr marL="342900" lvl="0" indent="-342900">
                        <a:buFont typeface="Arial" panose="020B0604020202020204" pitchFamily="34" charset="0"/>
                        <a:buChar char="●"/>
                      </a:pPr>
                      <a:r>
                        <a:rPr lang="en-US" sz="1600" dirty="0">
                          <a:effectLst/>
                        </a:rPr>
                        <a:t>How you will sort potential users into similar groups?</a:t>
                      </a:r>
                      <a:endPar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260362457"/>
                  </a:ext>
                </a:extLst>
              </a:tr>
              <a:tr h="513028">
                <a:tc>
                  <a:txBody>
                    <a:bodyPr/>
                    <a:lstStyle/>
                    <a:p>
                      <a:pPr marL="0" marR="0">
                        <a:spcBef>
                          <a:spcPts val="600"/>
                        </a:spcBef>
                        <a:spcAft>
                          <a:spcPts val="800"/>
                        </a:spcAft>
                      </a:pPr>
                      <a:r>
                        <a:rPr lang="en-US" sz="1600" dirty="0">
                          <a:effectLst/>
                        </a:rPr>
                        <a:t>Craft Your Research Question</a:t>
                      </a:r>
                      <a:endParaRPr lang="en-US" sz="16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342900" marR="0" lvl="0" indent="-342900">
                        <a:spcBef>
                          <a:spcPts val="600"/>
                        </a:spcBef>
                        <a:spcAft>
                          <a:spcPts val="0"/>
                        </a:spcAft>
                        <a:buFont typeface="Arial" panose="020B0604020202020204" pitchFamily="34" charset="0"/>
                        <a:buChar char="●"/>
                      </a:pPr>
                      <a:r>
                        <a:rPr lang="en-US" sz="1600">
                          <a:effectLst/>
                        </a:rPr>
                        <a:t>What outcome you are targeting?</a:t>
                      </a:r>
                    </a:p>
                    <a:p>
                      <a:pPr marL="342900" lvl="0" indent="-342900">
                        <a:buFont typeface="Arial" panose="020B0604020202020204" pitchFamily="34" charset="0"/>
                        <a:buChar char="●"/>
                      </a:pPr>
                      <a:r>
                        <a:rPr lang="en-US" sz="1600">
                          <a:effectLst/>
                        </a:rPr>
                        <a:t>Who you are trying to impact?</a:t>
                      </a:r>
                      <a:endParaRPr lang="en-US" sz="16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923343924"/>
                  </a:ext>
                </a:extLst>
              </a:tr>
              <a:tr h="513028">
                <a:tc>
                  <a:txBody>
                    <a:bodyPr/>
                    <a:lstStyle/>
                    <a:p>
                      <a:pPr marL="0" marR="0">
                        <a:spcBef>
                          <a:spcPts val="600"/>
                        </a:spcBef>
                        <a:spcAft>
                          <a:spcPts val="800"/>
                        </a:spcAft>
                      </a:pPr>
                      <a:r>
                        <a:rPr lang="en-US" sz="1600" dirty="0">
                          <a:effectLst/>
                        </a:rPr>
                        <a:t>Think About How you Will Use the Results </a:t>
                      </a:r>
                      <a:endParaRPr lang="en-US" sz="16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342900" marR="0" lvl="0" indent="-342900">
                        <a:spcBef>
                          <a:spcPts val="600"/>
                        </a:spcBef>
                        <a:spcAft>
                          <a:spcPts val="0"/>
                        </a:spcAft>
                        <a:buFont typeface="Arial" panose="020B0604020202020204" pitchFamily="34" charset="0"/>
                        <a:buChar char="●"/>
                      </a:pPr>
                      <a:r>
                        <a:rPr lang="en-US" sz="1600">
                          <a:effectLst/>
                        </a:rPr>
                        <a:t>Cost of the technology</a:t>
                      </a:r>
                    </a:p>
                    <a:p>
                      <a:pPr marL="342900" lvl="0" indent="-342900">
                        <a:buFont typeface="Arial" panose="020B0604020202020204" pitchFamily="34" charset="0"/>
                        <a:buChar char="●"/>
                      </a:pPr>
                      <a:r>
                        <a:rPr lang="en-US" sz="1600">
                          <a:effectLst/>
                        </a:rPr>
                        <a:t>Idea of what success looks like</a:t>
                      </a:r>
                      <a:endParaRPr lang="en-US" sz="16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4212692707"/>
                  </a:ext>
                </a:extLst>
              </a:tr>
              <a:tr h="769542">
                <a:tc>
                  <a:txBody>
                    <a:bodyPr/>
                    <a:lstStyle/>
                    <a:p>
                      <a:pPr marL="0" marR="0">
                        <a:spcBef>
                          <a:spcPts val="600"/>
                        </a:spcBef>
                        <a:spcAft>
                          <a:spcPts val="800"/>
                        </a:spcAft>
                      </a:pPr>
                      <a:r>
                        <a:rPr lang="en-US" sz="1600">
                          <a:effectLst/>
                        </a:rPr>
                        <a:t>Summarize Context</a:t>
                      </a:r>
                      <a:endParaRPr lang="en-US" sz="160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marL="342900" marR="0" lvl="0" indent="-342900">
                        <a:spcBef>
                          <a:spcPts val="600"/>
                        </a:spcBef>
                        <a:spcAft>
                          <a:spcPts val="0"/>
                        </a:spcAft>
                        <a:buFont typeface="Arial" panose="020B0604020202020204" pitchFamily="34" charset="0"/>
                        <a:buChar char="●"/>
                      </a:pPr>
                      <a:r>
                        <a:rPr lang="en-US" sz="1600" dirty="0">
                          <a:effectLst/>
                        </a:rPr>
                        <a:t>Basic information about the technology and its implementation</a:t>
                      </a:r>
                    </a:p>
                    <a:p>
                      <a:pPr marL="342900" lvl="0" indent="-342900">
                        <a:buFont typeface="Arial" panose="020B0604020202020204" pitchFamily="34" charset="0"/>
                        <a:buChar char="●"/>
                      </a:pPr>
                      <a:r>
                        <a:rPr lang="en-US" sz="1600" dirty="0">
                          <a:effectLst/>
                        </a:rPr>
                        <a:t>Details about the educational environment</a:t>
                      </a:r>
                      <a:endPar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146490220"/>
                  </a:ext>
                </a:extLst>
              </a:tr>
            </a:tbl>
          </a:graphicData>
        </a:graphic>
      </p:graphicFrame>
    </p:spTree>
    <p:extLst>
      <p:ext uri="{BB962C8B-B14F-4D97-AF65-F5344CB8AC3E}">
        <p14:creationId xmlns:p14="http://schemas.microsoft.com/office/powerpoint/2010/main" val="1876212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dirty="0"/>
              <a:t>Two Stars and a Wish Activity</a:t>
            </a:r>
          </a:p>
          <a:p>
            <a:pPr lvl="0"/>
            <a:r>
              <a:rPr lang="en-US" dirty="0"/>
              <a:t>Share two things your school/district is doing well. </a:t>
            </a:r>
          </a:p>
          <a:p>
            <a:pPr lvl="0"/>
            <a:r>
              <a:rPr lang="en-US" dirty="0"/>
              <a:t>Share one thing you plan to work on based on your return to the office.</a:t>
            </a:r>
          </a:p>
          <a:p>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56960" y="1245552"/>
            <a:ext cx="1828800" cy="1828800"/>
          </a:xfrm>
        </p:spPr>
      </p:pic>
    </p:spTree>
    <p:extLst>
      <p:ext uri="{BB962C8B-B14F-4D97-AF65-F5344CB8AC3E}">
        <p14:creationId xmlns:p14="http://schemas.microsoft.com/office/powerpoint/2010/main" val="76963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lnSpcReduction="10000"/>
          </a:bodyPr>
          <a:lstStyle/>
          <a:p>
            <a:r>
              <a:rPr lang="en-US" dirty="0"/>
              <a:t>Welcome &amp; Introductions</a:t>
            </a:r>
          </a:p>
          <a:p>
            <a:r>
              <a:rPr lang="en-US" dirty="0"/>
              <a:t>Background</a:t>
            </a:r>
          </a:p>
          <a:p>
            <a:r>
              <a:rPr lang="en-US" dirty="0"/>
              <a:t>Exemplar Rapid Fire Presentations</a:t>
            </a:r>
          </a:p>
          <a:p>
            <a:r>
              <a:rPr lang="en-US" dirty="0" smtClean="0"/>
              <a:t>Transforming Digital Learning </a:t>
            </a:r>
            <a:r>
              <a:rPr lang="en-US" dirty="0"/>
              <a:t>Activity</a:t>
            </a:r>
          </a:p>
          <a:p>
            <a:r>
              <a:rPr lang="en-US" dirty="0"/>
              <a:t>Rapid Cycle Evaluation Activity</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sz="half" idx="1"/>
          </p:nvPr>
        </p:nvSpPr>
        <p:spPr>
          <a:xfrm>
            <a:off x="457200" y="1245552"/>
            <a:ext cx="5981700" cy="2846387"/>
          </a:xfrm>
        </p:spPr>
        <p:txBody>
          <a:bodyPr/>
          <a:lstStyle/>
          <a:p>
            <a:pPr marL="0" indent="0">
              <a:buNone/>
            </a:pPr>
            <a:endParaRPr lang="en-US" dirty="0"/>
          </a:p>
          <a:p>
            <a:pPr marL="0" indent="0">
              <a:buNone/>
            </a:pPr>
            <a:r>
              <a:rPr lang="en-US" dirty="0"/>
              <a:t>Learn about best practices for digital learning in the digital age</a:t>
            </a:r>
          </a:p>
        </p:txBody>
      </p:sp>
      <p:pic>
        <p:nvPicPr>
          <p:cNvPr id="14" name="Picture 13">
            <a:extLst>
              <a:ext uri="{FF2B5EF4-FFF2-40B4-BE49-F238E27FC236}">
                <a16:creationId xmlns="" xmlns:a16="http://schemas.microsoft.com/office/drawing/2014/main" id="{3A29720F-3AF3-4FF5-BF9B-31498A831E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7050" y="1593993"/>
            <a:ext cx="1828800"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20000"/>
          </a:bodyPr>
          <a:lstStyle/>
          <a:p>
            <a:pPr lvl="0"/>
            <a:r>
              <a:rPr lang="en-US" dirty="0"/>
              <a:t>Learn about best practices for learning in the digital age</a:t>
            </a:r>
          </a:p>
          <a:p>
            <a:pPr lvl="0"/>
            <a:r>
              <a:rPr lang="en-US" dirty="0"/>
              <a:t>Review scenarios and discuss issues of transformative digital learning opportunities, connectivity, equity and professional learning with your colleagues</a:t>
            </a:r>
          </a:p>
          <a:p>
            <a:pPr lvl="0"/>
            <a:r>
              <a:rPr lang="en-US" dirty="0"/>
              <a:t>Use rapid cycle evaluation for digital instructional materials</a:t>
            </a:r>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lvl="0"/>
            <a:r>
              <a:rPr lang="en-US" dirty="0"/>
              <a:t>Collaborate with colleagues regarding best practices to ensure digital learning in action</a:t>
            </a:r>
          </a:p>
          <a:p>
            <a:pPr lvl="0"/>
            <a:r>
              <a:rPr lang="en-US"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normAutofit/>
          </a:bodyPr>
          <a:lstStyle/>
          <a:p>
            <a:r>
              <a:rPr lang="en-US" dirty="0"/>
              <a:t>I’m Here and I’m In</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65376" cy="1825560"/>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910840" y="1623060"/>
            <a:ext cx="5775960" cy="2999740"/>
          </a:xfrm>
        </p:spPr>
        <p:txBody>
          <a:bodyPr>
            <a:normAutofit/>
          </a:bodyPr>
          <a:lstStyle/>
          <a:p>
            <a:pPr marL="0" indent="0">
              <a:buNone/>
            </a:pPr>
            <a:r>
              <a:rPr lang="en-US" dirty="0"/>
              <a:t>Share your name and title and in </a:t>
            </a:r>
            <a:r>
              <a:rPr lang="en-US" dirty="0" smtClean="0"/>
              <a:t>one </a:t>
            </a:r>
            <a:r>
              <a:rPr lang="en-US" dirty="0"/>
              <a:t>short </a:t>
            </a:r>
            <a:r>
              <a:rPr lang="en-US" dirty="0" smtClean="0"/>
              <a:t>sentence, </a:t>
            </a:r>
            <a:r>
              <a:rPr lang="en-US" dirty="0"/>
              <a:t>why they are attending the </a:t>
            </a:r>
            <a:r>
              <a:rPr lang="en-US" dirty="0" smtClean="0"/>
              <a:t>meeting.   </a:t>
            </a:r>
            <a:endParaRPr lang="en-US" dirty="0"/>
          </a:p>
          <a:p>
            <a:pPr marL="0" indent="0">
              <a:buNone/>
            </a:pPr>
            <a:r>
              <a:rPr lang="en-US" dirty="0" smtClean="0"/>
              <a:t>Ask </a:t>
            </a:r>
            <a:r>
              <a:rPr lang="en-US" dirty="0"/>
              <a:t>participants to say</a:t>
            </a:r>
            <a:r>
              <a:rPr lang="en-US" dirty="0" smtClean="0"/>
              <a:t>: “</a:t>
            </a:r>
            <a:r>
              <a:rPr lang="en-US" dirty="0"/>
              <a:t>I’m here and I’m in”</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lnSpcReduction="10000"/>
          </a:bodyPr>
          <a:lstStyle/>
          <a:p>
            <a:pPr marL="0" indent="0">
              <a:buNone/>
            </a:pPr>
            <a:r>
              <a:rPr lang="en-US" u="sng" dirty="0">
                <a:hlinkClick r:id="rId3"/>
              </a:rPr>
              <a:t>NETP Digital Use Divide Infographic</a:t>
            </a:r>
            <a:r>
              <a:rPr lang="en-US" dirty="0"/>
              <a:t> </a:t>
            </a:r>
          </a:p>
          <a:p>
            <a:r>
              <a:rPr lang="en-US" dirty="0"/>
              <a:t>Need to close the digital use divide </a:t>
            </a:r>
          </a:p>
          <a:p>
            <a:r>
              <a:rPr lang="en-US" dirty="0"/>
              <a:t>Focus on the active use of technology </a:t>
            </a:r>
          </a:p>
          <a:p>
            <a:pPr lvl="1"/>
            <a:r>
              <a:rPr lang="en-US" dirty="0"/>
              <a:t>Creation</a:t>
            </a:r>
          </a:p>
          <a:p>
            <a:pPr lvl="1"/>
            <a:r>
              <a:rPr lang="en-US" dirty="0"/>
              <a:t>Production</a:t>
            </a:r>
          </a:p>
          <a:p>
            <a:pPr lvl="1"/>
            <a:r>
              <a:rPr lang="en-US" dirty="0"/>
              <a:t>Problem-solving</a:t>
            </a:r>
          </a:p>
        </p:txBody>
      </p:sp>
    </p:spTree>
    <p:extLst>
      <p:ext uri="{BB962C8B-B14F-4D97-AF65-F5344CB8AC3E}">
        <p14:creationId xmlns:p14="http://schemas.microsoft.com/office/powerpoint/2010/main" val="32429981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normAutofit/>
          </a:bodyPr>
          <a:lstStyle/>
          <a:p>
            <a:r>
              <a:rPr lang="en-US" dirty="0"/>
              <a:t>Active Uses of Technology</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62500" lnSpcReduction="20000"/>
          </a:bodyPr>
          <a:lstStyle/>
          <a:p>
            <a:pPr lvl="0"/>
            <a:r>
              <a:rPr lang="en-US" dirty="0"/>
              <a:t>Personalized instruction to support learning activities specific to each learner</a:t>
            </a:r>
          </a:p>
          <a:p>
            <a:pPr lvl="0"/>
            <a:r>
              <a:rPr lang="en-US" dirty="0"/>
              <a:t>Access to online courses &amp; virtual activities including field trips and science labs not available on campus</a:t>
            </a:r>
          </a:p>
          <a:p>
            <a:pPr lvl="0"/>
            <a:r>
              <a:rPr lang="en-US" dirty="0"/>
              <a:t>Collaboration with peers and experts locally and across the globe</a:t>
            </a:r>
          </a:p>
          <a:p>
            <a:pPr lvl="0"/>
            <a:r>
              <a:rPr lang="en-US" dirty="0"/>
              <a:t>Game and simulation experiences to support critical thinking and project based learning skills</a:t>
            </a:r>
          </a:p>
          <a:p>
            <a:pPr lvl="0"/>
            <a:r>
              <a:rPr lang="en-US" dirty="0"/>
              <a:t>Support for computer programming and coding opportunities</a:t>
            </a:r>
          </a:p>
          <a:p>
            <a:pPr lvl="0"/>
            <a:r>
              <a:rPr lang="en-US" dirty="0"/>
              <a:t>Easily adapted to address students’ learning differences and styles</a:t>
            </a:r>
          </a:p>
          <a:p>
            <a:pPr lvl="0"/>
            <a:r>
              <a:rPr lang="en-US" dirty="0"/>
              <a:t>Real-time assessments</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Reimagining Classrooms</a:t>
            </a:r>
          </a:p>
        </p:txBody>
      </p:sp>
      <p:pic>
        <p:nvPicPr>
          <p:cNvPr id="5" name="w6vVXmwYvgs">
            <a:hlinkClick r:id="" action="ppaction://media"/>
            <a:extLst>
              <a:ext uri="{FF2B5EF4-FFF2-40B4-BE49-F238E27FC236}">
                <a16:creationId xmlns="" xmlns:a16="http://schemas.microsoft.com/office/drawing/2014/main" id="{877E453D-4AB3-41A0-8681-3070756D62A3}"/>
              </a:ext>
            </a:extLst>
          </p:cNvPr>
          <p:cNvPicPr>
            <a:picLocks noGrp="1" noRot="1" noChangeAspect="1"/>
          </p:cNvPicPr>
          <p:nvPr>
            <p:ph idx="1"/>
            <a:videoFile r:link="rId1"/>
          </p:nvPr>
        </p:nvPicPr>
        <p:blipFill>
          <a:blip r:embed="rId4"/>
          <a:stretch>
            <a:fillRect/>
          </a:stretch>
        </p:blipFill>
        <p:spPr>
          <a:xfrm>
            <a:off x="2908300" y="1452563"/>
            <a:ext cx="4064000" cy="3048000"/>
          </a:xfrm>
          <a:prstGeom prst="rect">
            <a:avLst/>
          </a:prstGeom>
        </p:spPr>
      </p:pic>
    </p:spTree>
    <p:extLst>
      <p:ext uri="{BB962C8B-B14F-4D97-AF65-F5344CB8AC3E}">
        <p14:creationId xmlns:p14="http://schemas.microsoft.com/office/powerpoint/2010/main" val="690150260"/>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1917</TotalTime>
  <Words>944</Words>
  <Application>Microsoft Macintosh PowerPoint</Application>
  <PresentationFormat>On-screen Show (16:9)</PresentationFormat>
  <Paragraphs>135</Paragraphs>
  <Slides>19</Slides>
  <Notes>16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Open Sans</vt:lpstr>
      <vt:lpstr>Arial</vt:lpstr>
      <vt:lpstr>Tranforming_Digital_Learning_final</vt:lpstr>
      <vt:lpstr>PowerPoint Presentation</vt:lpstr>
      <vt:lpstr>Session Overview</vt:lpstr>
      <vt:lpstr>Purpose of the Workshop</vt:lpstr>
      <vt:lpstr>Objectives</vt:lpstr>
      <vt:lpstr>Objectives</vt:lpstr>
      <vt:lpstr>I’m Here and I’m In</vt:lpstr>
      <vt:lpstr>Overview</vt:lpstr>
      <vt:lpstr>Active Uses of Technology</vt:lpstr>
      <vt:lpstr>Reimagining Classrooms</vt:lpstr>
      <vt:lpstr>Discussion Questions</vt:lpstr>
      <vt:lpstr>Exemplar Rapid Fire Presentations</vt:lpstr>
      <vt:lpstr>Transforming Digital Learning Activity</vt:lpstr>
      <vt:lpstr>Transforming Digital Learning Activity</vt:lpstr>
      <vt:lpstr>Transforming Digital Learning Activity</vt:lpstr>
      <vt:lpstr>Rapid Cycle Evaluation Coach</vt:lpstr>
      <vt:lpstr>Rapid Cycle Evaluation</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64</cp:revision>
  <dcterms:created xsi:type="dcterms:W3CDTF">2017-03-29T05:27:33Z</dcterms:created>
  <dcterms:modified xsi:type="dcterms:W3CDTF">2018-03-06T14:24:44Z</dcterms:modified>
</cp:coreProperties>
</file>