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21"/>
  </p:notesMasterIdLst>
  <p:sldIdLst>
    <p:sldId id="302" r:id="rId2"/>
    <p:sldId id="261" r:id="rId3"/>
    <p:sldId id="260" r:id="rId4"/>
    <p:sldId id="282" r:id="rId5"/>
    <p:sldId id="295" r:id="rId6"/>
    <p:sldId id="268" r:id="rId7"/>
    <p:sldId id="301" r:id="rId8"/>
    <p:sldId id="265" r:id="rId9"/>
    <p:sldId id="269" r:id="rId10"/>
    <p:sldId id="287" r:id="rId11"/>
    <p:sldId id="276" r:id="rId12"/>
    <p:sldId id="277" r:id="rId13"/>
    <p:sldId id="296" r:id="rId14"/>
    <p:sldId id="297" r:id="rId15"/>
    <p:sldId id="299" r:id="rId16"/>
    <p:sldId id="298" r:id="rId17"/>
    <p:sldId id="279" r:id="rId18"/>
    <p:sldId id="283" r:id="rId19"/>
    <p:sldId id="286" r:id="rId2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ann Angela" initials="" lastIdx="2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79D"/>
    <a:srgbClr val="4B4E53"/>
    <a:srgbClr val="E75200"/>
    <a:srgbClr val="29417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74" autoAdjust="0"/>
    <p:restoredTop sz="91079" autoAdjust="0"/>
  </p:normalViewPr>
  <p:slideViewPr>
    <p:cSldViewPr snapToGrid="0" snapToObjects="1">
      <p:cViewPr>
        <p:scale>
          <a:sx n="82" d="100"/>
          <a:sy n="82" d="100"/>
        </p:scale>
        <p:origin x="3768" y="1408"/>
      </p:cViewPr>
      <p:guideLst>
        <p:guide orient="horz" pos="162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commentAuthors" Target="commentAuthors.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27"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375A20-3704-47A8-B31B-3B35893E0AB4}" type="datetimeFigureOut">
              <a:rPr lang="en-US" smtClean="0"/>
              <a:t>3/6/18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36BBDD-DBE1-48E2-A118-897C2AF1BC3F}" type="slidenum">
              <a:rPr lang="en-US" smtClean="0"/>
              <a:t>‹#›</a:t>
            </a:fld>
            <a:endParaRPr lang="en-US"/>
          </a:p>
        </p:txBody>
      </p:sp>
    </p:spTree>
    <p:extLst>
      <p:ext uri="{BB962C8B-B14F-4D97-AF65-F5344CB8AC3E}">
        <p14:creationId xmlns:p14="http://schemas.microsoft.com/office/powerpoint/2010/main" val="939099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 Id="rId3" Type="http://schemas.openxmlformats.org/officeDocument/2006/relationships/hyperlink" Target="https://youtu.be/w6vVXmwYvgs" TargetMode="Externa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Introduce yourself, review the key sections and any logistics for the session. </a:t>
            </a:r>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2</a:t>
            </a:fld>
            <a:endParaRPr lang="en-US"/>
          </a:p>
        </p:txBody>
      </p:sp>
    </p:spTree>
    <p:extLst>
      <p:ext uri="{BB962C8B-B14F-4D97-AF65-F5344CB8AC3E}">
        <p14:creationId xmlns:p14="http://schemas.microsoft.com/office/powerpoint/2010/main" val="2412911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Ask one or two exemplar schools/districts to share their background and experience regarding collaborative leadership for learning. The presentations should be 5-7 minutes and prepared in advance of the workshop. Additional information about presentations can be found in the Logistics resource. </a:t>
            </a:r>
            <a:endParaRPr lang="en-US" dirty="0"/>
          </a:p>
          <a:p>
            <a:r>
              <a:rPr lang="en-US" dirty="0"/>
              <a:t>Refer to FG, Collaborative Leadership for instructions. You can also refer to the Logistics Resource for tips</a:t>
            </a:r>
          </a:p>
        </p:txBody>
      </p:sp>
      <p:sp>
        <p:nvSpPr>
          <p:cNvPr id="4" name="Slide Number Placeholder 3"/>
          <p:cNvSpPr>
            <a:spLocks noGrp="1"/>
          </p:cNvSpPr>
          <p:nvPr>
            <p:ph type="sldNum" sz="quarter" idx="10"/>
          </p:nvPr>
        </p:nvSpPr>
        <p:spPr/>
        <p:txBody>
          <a:bodyPr/>
          <a:lstStyle/>
          <a:p>
            <a:fld id="{EE36BBDD-DBE1-48E2-A118-897C2AF1BC3F}" type="slidenum">
              <a:rPr lang="en-US" smtClean="0"/>
              <a:t>11</a:t>
            </a:fld>
            <a:endParaRPr lang="en-US"/>
          </a:p>
        </p:txBody>
      </p:sp>
    </p:spTree>
    <p:extLst>
      <p:ext uri="{BB962C8B-B14F-4D97-AF65-F5344CB8AC3E}">
        <p14:creationId xmlns:p14="http://schemas.microsoft.com/office/powerpoint/2010/main" val="28801977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page 4 for activity instructions</a:t>
            </a:r>
          </a:p>
        </p:txBody>
      </p:sp>
      <p:sp>
        <p:nvSpPr>
          <p:cNvPr id="4" name="Slide Number Placeholder 3"/>
          <p:cNvSpPr>
            <a:spLocks noGrp="1"/>
          </p:cNvSpPr>
          <p:nvPr>
            <p:ph type="sldNum" sz="quarter" idx="10"/>
          </p:nvPr>
        </p:nvSpPr>
        <p:spPr/>
        <p:txBody>
          <a:bodyPr/>
          <a:lstStyle/>
          <a:p>
            <a:fld id="{EE36BBDD-DBE1-48E2-A118-897C2AF1BC3F}" type="slidenum">
              <a:rPr lang="en-US" smtClean="0"/>
              <a:t>12</a:t>
            </a:fld>
            <a:endParaRPr lang="en-US"/>
          </a:p>
        </p:txBody>
      </p:sp>
    </p:spTree>
    <p:extLst>
      <p:ext uri="{BB962C8B-B14F-4D97-AF65-F5344CB8AC3E}">
        <p14:creationId xmlns:p14="http://schemas.microsoft.com/office/powerpoint/2010/main" val="8138770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page 4 for activity instructions</a:t>
            </a:r>
          </a:p>
        </p:txBody>
      </p:sp>
      <p:sp>
        <p:nvSpPr>
          <p:cNvPr id="4" name="Slide Number Placeholder 3"/>
          <p:cNvSpPr>
            <a:spLocks noGrp="1"/>
          </p:cNvSpPr>
          <p:nvPr>
            <p:ph type="sldNum" sz="quarter" idx="10"/>
          </p:nvPr>
        </p:nvSpPr>
        <p:spPr/>
        <p:txBody>
          <a:bodyPr/>
          <a:lstStyle/>
          <a:p>
            <a:fld id="{EE36BBDD-DBE1-48E2-A118-897C2AF1BC3F}" type="slidenum">
              <a:rPr lang="en-US" smtClean="0"/>
              <a:t>13</a:t>
            </a:fld>
            <a:endParaRPr lang="en-US"/>
          </a:p>
        </p:txBody>
      </p:sp>
    </p:spTree>
    <p:extLst>
      <p:ext uri="{BB962C8B-B14F-4D97-AF65-F5344CB8AC3E}">
        <p14:creationId xmlns:p14="http://schemas.microsoft.com/office/powerpoint/2010/main" val="13162393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page 4 for activity instructions</a:t>
            </a:r>
          </a:p>
        </p:txBody>
      </p:sp>
      <p:sp>
        <p:nvSpPr>
          <p:cNvPr id="4" name="Slide Number Placeholder 3"/>
          <p:cNvSpPr>
            <a:spLocks noGrp="1"/>
          </p:cNvSpPr>
          <p:nvPr>
            <p:ph type="sldNum" sz="quarter" idx="10"/>
          </p:nvPr>
        </p:nvSpPr>
        <p:spPr/>
        <p:txBody>
          <a:bodyPr/>
          <a:lstStyle/>
          <a:p>
            <a:fld id="{EE36BBDD-DBE1-48E2-A118-897C2AF1BC3F}" type="slidenum">
              <a:rPr lang="en-US" smtClean="0"/>
              <a:t>14</a:t>
            </a:fld>
            <a:endParaRPr lang="en-US"/>
          </a:p>
        </p:txBody>
      </p:sp>
    </p:spTree>
    <p:extLst>
      <p:ext uri="{BB962C8B-B14F-4D97-AF65-F5344CB8AC3E}">
        <p14:creationId xmlns:p14="http://schemas.microsoft.com/office/powerpoint/2010/main" val="17713356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Take a few moments to reflect on the session, share details about additional events related to the remainder of the day and engage the participants to take action when they return to their schools/districts. </a:t>
            </a:r>
            <a:endParaRPr lang="en-US" dirty="0"/>
          </a:p>
          <a:p>
            <a:r>
              <a:rPr lang="en-US" dirty="0"/>
              <a:t>Refer to the FG, Reflection, page 7</a:t>
            </a:r>
          </a:p>
        </p:txBody>
      </p:sp>
      <p:sp>
        <p:nvSpPr>
          <p:cNvPr id="4" name="Slide Number Placeholder 3"/>
          <p:cNvSpPr>
            <a:spLocks noGrp="1"/>
          </p:cNvSpPr>
          <p:nvPr>
            <p:ph type="sldNum" sz="quarter" idx="10"/>
          </p:nvPr>
        </p:nvSpPr>
        <p:spPr/>
        <p:txBody>
          <a:bodyPr/>
          <a:lstStyle/>
          <a:p>
            <a:fld id="{EE36BBDD-DBE1-48E2-A118-897C2AF1BC3F}" type="slidenum">
              <a:rPr lang="en-US" smtClean="0"/>
              <a:t>17</a:t>
            </a:fld>
            <a:endParaRPr lang="en-US"/>
          </a:p>
        </p:txBody>
      </p:sp>
    </p:spTree>
    <p:extLst>
      <p:ext uri="{BB962C8B-B14F-4D97-AF65-F5344CB8AC3E}">
        <p14:creationId xmlns:p14="http://schemas.microsoft.com/office/powerpoint/2010/main" val="7410365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Wrap Up, page 7.</a:t>
            </a:r>
          </a:p>
        </p:txBody>
      </p:sp>
      <p:sp>
        <p:nvSpPr>
          <p:cNvPr id="4" name="Slide Number Placeholder 3"/>
          <p:cNvSpPr>
            <a:spLocks noGrp="1"/>
          </p:cNvSpPr>
          <p:nvPr>
            <p:ph type="sldNum" sz="quarter" idx="10"/>
          </p:nvPr>
        </p:nvSpPr>
        <p:spPr/>
        <p:txBody>
          <a:bodyPr/>
          <a:lstStyle/>
          <a:p>
            <a:fld id="{EE36BBDD-DBE1-48E2-A118-897C2AF1BC3F}" type="slidenum">
              <a:rPr lang="en-US" smtClean="0"/>
              <a:t>18</a:t>
            </a:fld>
            <a:endParaRPr lang="en-US"/>
          </a:p>
        </p:txBody>
      </p:sp>
    </p:spTree>
    <p:extLst>
      <p:ext uri="{BB962C8B-B14F-4D97-AF65-F5344CB8AC3E}">
        <p14:creationId xmlns:p14="http://schemas.microsoft.com/office/powerpoint/2010/main" val="2529700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19</a:t>
            </a:fld>
            <a:endParaRPr lang="en-US"/>
          </a:p>
        </p:txBody>
      </p:sp>
    </p:spTree>
    <p:extLst>
      <p:ext uri="{BB962C8B-B14F-4D97-AF65-F5344CB8AC3E}">
        <p14:creationId xmlns:p14="http://schemas.microsoft.com/office/powerpoint/2010/main" val="541510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Page 1-2.</a:t>
            </a:r>
          </a:p>
        </p:txBody>
      </p:sp>
      <p:sp>
        <p:nvSpPr>
          <p:cNvPr id="4" name="Slide Number Placeholder 3"/>
          <p:cNvSpPr>
            <a:spLocks noGrp="1"/>
          </p:cNvSpPr>
          <p:nvPr>
            <p:ph type="sldNum" sz="quarter" idx="10"/>
          </p:nvPr>
        </p:nvSpPr>
        <p:spPr/>
        <p:txBody>
          <a:bodyPr/>
          <a:lstStyle/>
          <a:p>
            <a:fld id="{EE36BBDD-DBE1-48E2-A118-897C2AF1BC3F}" type="slidenum">
              <a:rPr lang="en-US" smtClean="0"/>
              <a:t>3</a:t>
            </a:fld>
            <a:endParaRPr lang="en-US"/>
          </a:p>
        </p:txBody>
      </p:sp>
    </p:spTree>
    <p:extLst>
      <p:ext uri="{BB962C8B-B14F-4D97-AF65-F5344CB8AC3E}">
        <p14:creationId xmlns:p14="http://schemas.microsoft.com/office/powerpoint/2010/main" val="4213619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FG, Page 1-2.</a:t>
            </a: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4</a:t>
            </a:fld>
            <a:endParaRPr lang="en-US"/>
          </a:p>
        </p:txBody>
      </p:sp>
    </p:spTree>
    <p:extLst>
      <p:ext uri="{BB962C8B-B14F-4D97-AF65-F5344CB8AC3E}">
        <p14:creationId xmlns:p14="http://schemas.microsoft.com/office/powerpoint/2010/main" val="1662373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FG, Page 1-2.</a:t>
            </a: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5</a:t>
            </a:fld>
            <a:endParaRPr lang="en-US"/>
          </a:p>
        </p:txBody>
      </p:sp>
    </p:spTree>
    <p:extLst>
      <p:ext uri="{BB962C8B-B14F-4D97-AF65-F5344CB8AC3E}">
        <p14:creationId xmlns:p14="http://schemas.microsoft.com/office/powerpoint/2010/main" val="16623731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Introduce the welcome activity to help you better understand who is in the audience and to get participants engaged. </a:t>
            </a:r>
            <a:endParaRPr lang="en-US" dirty="0"/>
          </a:p>
          <a:p>
            <a:r>
              <a:rPr lang="en-US" dirty="0"/>
              <a:t>Refer to FG, Welcome Activity, page 2 for activity instructions</a:t>
            </a: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6</a:t>
            </a:fld>
            <a:endParaRPr lang="en-US"/>
          </a:p>
        </p:txBody>
      </p:sp>
    </p:spTree>
    <p:extLst>
      <p:ext uri="{BB962C8B-B14F-4D97-AF65-F5344CB8AC3E}">
        <p14:creationId xmlns:p14="http://schemas.microsoft.com/office/powerpoint/2010/main" val="7663999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Provide background information </a:t>
            </a:r>
            <a:endParaRPr lang="en-US" sz="1200" kern="1200" dirty="0">
              <a:solidFill>
                <a:schemeClr val="tx1"/>
              </a:solidFill>
              <a:effectLst/>
              <a:latin typeface="+mn-lt"/>
              <a:ea typeface="+mn-ea"/>
              <a:cs typeface="+mn-cs"/>
            </a:endParaRPr>
          </a:p>
          <a:p>
            <a:r>
              <a:rPr lang="en-US" dirty="0"/>
              <a:t>Refer to FG, Background, page 2-3.</a:t>
            </a:r>
          </a:p>
        </p:txBody>
      </p:sp>
      <p:sp>
        <p:nvSpPr>
          <p:cNvPr id="4" name="Slide Number Placeholder 3"/>
          <p:cNvSpPr>
            <a:spLocks noGrp="1"/>
          </p:cNvSpPr>
          <p:nvPr>
            <p:ph type="sldNum" sz="quarter" idx="10"/>
          </p:nvPr>
        </p:nvSpPr>
        <p:spPr/>
        <p:txBody>
          <a:bodyPr/>
          <a:lstStyle/>
          <a:p>
            <a:fld id="{EE36BBDD-DBE1-48E2-A118-897C2AF1BC3F}" type="slidenum">
              <a:rPr lang="en-US" smtClean="0"/>
              <a:t>7</a:t>
            </a:fld>
            <a:endParaRPr lang="en-US"/>
          </a:p>
        </p:txBody>
      </p:sp>
    </p:spTree>
    <p:extLst>
      <p:ext uri="{BB962C8B-B14F-4D97-AF65-F5344CB8AC3E}">
        <p14:creationId xmlns:p14="http://schemas.microsoft.com/office/powerpoint/2010/main" val="31872958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Provide background information </a:t>
            </a:r>
            <a:endParaRPr lang="en-US" sz="1200" kern="1200" dirty="0">
              <a:solidFill>
                <a:schemeClr val="tx1"/>
              </a:solidFill>
              <a:effectLst/>
              <a:latin typeface="+mn-lt"/>
              <a:ea typeface="+mn-ea"/>
              <a:cs typeface="+mn-cs"/>
            </a:endParaRPr>
          </a:p>
          <a:p>
            <a:r>
              <a:rPr lang="en-US" dirty="0"/>
              <a:t>Refer to FG, Background, page 3-4.</a:t>
            </a:r>
          </a:p>
        </p:txBody>
      </p:sp>
      <p:sp>
        <p:nvSpPr>
          <p:cNvPr id="4" name="Slide Number Placeholder 3"/>
          <p:cNvSpPr>
            <a:spLocks noGrp="1"/>
          </p:cNvSpPr>
          <p:nvPr>
            <p:ph type="sldNum" sz="quarter" idx="10"/>
          </p:nvPr>
        </p:nvSpPr>
        <p:spPr/>
        <p:txBody>
          <a:bodyPr/>
          <a:lstStyle/>
          <a:p>
            <a:fld id="{EE36BBDD-DBE1-48E2-A118-897C2AF1BC3F}" type="slidenum">
              <a:rPr lang="en-US" smtClean="0"/>
              <a:t>8</a:t>
            </a:fld>
            <a:endParaRPr lang="en-US"/>
          </a:p>
        </p:txBody>
      </p:sp>
    </p:spTree>
    <p:extLst>
      <p:ext uri="{BB962C8B-B14F-4D97-AF65-F5344CB8AC3E}">
        <p14:creationId xmlns:p14="http://schemas.microsoft.com/office/powerpoint/2010/main" val="3899868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Background. Video</a:t>
            </a:r>
          </a:p>
          <a:p>
            <a:r>
              <a:rPr lang="en-US" sz="1200" b="1" kern="1200" dirty="0">
                <a:solidFill>
                  <a:schemeClr val="tx1"/>
                </a:solidFill>
                <a:effectLst/>
                <a:latin typeface="+mn-lt"/>
                <a:ea typeface="+mn-ea"/>
                <a:cs typeface="+mn-cs"/>
              </a:rPr>
              <a:t>Reimagining Classrooms: Teachers as Learners and Students as Leaders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Kayla </a:t>
            </a:r>
            <a:r>
              <a:rPr lang="en-US" sz="1200" kern="1200" dirty="0" err="1">
                <a:solidFill>
                  <a:schemeClr val="tx1"/>
                </a:solidFill>
                <a:effectLst/>
                <a:latin typeface="+mn-lt"/>
                <a:ea typeface="+mn-ea"/>
                <a:cs typeface="+mn-cs"/>
              </a:rPr>
              <a:t>Delzer</a:t>
            </a:r>
            <a:r>
              <a:rPr lang="en-US" sz="1200" kern="1200" dirty="0">
                <a:solidFill>
                  <a:schemeClr val="tx1"/>
                </a:solidFill>
                <a:effectLst/>
                <a:latin typeface="+mn-lt"/>
                <a:ea typeface="+mn-ea"/>
                <a:cs typeface="+mn-cs"/>
              </a:rPr>
              <a:t> speaks about her mission to revitalize learning and the classroom environment. Kayla explains how to release the power in the classroom by giving students ownership of their learning and making it relevant to them. </a:t>
            </a:r>
          </a:p>
          <a:p>
            <a:r>
              <a:rPr lang="en-US" sz="1200" kern="1200" dirty="0">
                <a:solidFill>
                  <a:schemeClr val="tx1"/>
                </a:solidFill>
                <a:effectLst/>
                <a:latin typeface="+mn-lt"/>
                <a:ea typeface="+mn-ea"/>
                <a:cs typeface="+mn-cs"/>
                <a:hlinkClick r:id="rId3"/>
              </a:rPr>
              <a:t>https://youtu.be/w6vVXmwYvgs</a:t>
            </a:r>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9</a:t>
            </a:fld>
            <a:endParaRPr lang="en-US"/>
          </a:p>
        </p:txBody>
      </p:sp>
    </p:spTree>
    <p:extLst>
      <p:ext uri="{BB962C8B-B14F-4D97-AF65-F5344CB8AC3E}">
        <p14:creationId xmlns:p14="http://schemas.microsoft.com/office/powerpoint/2010/main" val="228959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10</a:t>
            </a:fld>
            <a:endParaRPr lang="en-US"/>
          </a:p>
        </p:txBody>
      </p:sp>
    </p:spTree>
    <p:extLst>
      <p:ext uri="{BB962C8B-B14F-4D97-AF65-F5344CB8AC3E}">
        <p14:creationId xmlns:p14="http://schemas.microsoft.com/office/powerpoint/2010/main" val="236676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0632" y="1597819"/>
            <a:ext cx="7307568"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70866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60354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9"/>
            <a:ext cx="8229600" cy="667781"/>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59480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2096541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67478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37485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5467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37485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5467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07304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54020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188719"/>
            <a:ext cx="5486400" cy="235696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95336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896530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0"/>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66778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94052" y="1356765"/>
            <a:ext cx="7492747" cy="323785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242597657"/>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txStyles>
    <p:titleStyle>
      <a:lvl1pPr algn="ctr" defTabSz="457200" rtl="0" eaLnBrk="1" latinLnBrk="0" hangingPunct="1">
        <a:spcBef>
          <a:spcPct val="0"/>
        </a:spcBef>
        <a:buNone/>
        <a:defRPr sz="3400" kern="1200">
          <a:solidFill>
            <a:srgbClr val="00A79D"/>
          </a:solidFill>
          <a:latin typeface="Open Sans"/>
          <a:ea typeface="+mj-ea"/>
          <a:cs typeface="Open Sans"/>
        </a:defRPr>
      </a:lvl1pPr>
    </p:titleStyle>
    <p:bodyStyle>
      <a:lvl1pPr marL="342900" indent="-342900" algn="l" defTabSz="457200" rtl="0" eaLnBrk="1" latinLnBrk="0" hangingPunct="1">
        <a:spcBef>
          <a:spcPct val="20000"/>
        </a:spcBef>
        <a:buClr>
          <a:srgbClr val="00A79D"/>
        </a:buClr>
        <a:buFont typeface="Arial"/>
        <a:buChar char="•"/>
        <a:defRPr sz="3200" kern="1200">
          <a:solidFill>
            <a:srgbClr val="4B4E53"/>
          </a:solidFill>
          <a:latin typeface="Open Sans"/>
          <a:ea typeface="+mn-ea"/>
          <a:cs typeface="Open Sans"/>
        </a:defRPr>
      </a:lvl1pPr>
      <a:lvl2pPr marL="742950" indent="-285750" algn="l" defTabSz="457200" rtl="0" eaLnBrk="1" latinLnBrk="0" hangingPunct="1">
        <a:spcBef>
          <a:spcPct val="20000"/>
        </a:spcBef>
        <a:buClr>
          <a:srgbClr val="00A79D"/>
        </a:buClr>
        <a:buFont typeface="Arial"/>
        <a:buChar char="–"/>
        <a:defRPr sz="2800" kern="1200">
          <a:solidFill>
            <a:srgbClr val="4B4E53"/>
          </a:solidFill>
          <a:latin typeface="Open Sans"/>
          <a:ea typeface="+mn-ea"/>
          <a:cs typeface="Open Sans"/>
        </a:defRPr>
      </a:lvl2pPr>
      <a:lvl3pPr marL="1143000" indent="-228600" algn="l" defTabSz="457200" rtl="0" eaLnBrk="1" latinLnBrk="0" hangingPunct="1">
        <a:spcBef>
          <a:spcPct val="20000"/>
        </a:spcBef>
        <a:buClr>
          <a:srgbClr val="00A79D"/>
        </a:buClr>
        <a:buFont typeface="Arial"/>
        <a:buChar char="•"/>
        <a:defRPr sz="2400" kern="1200">
          <a:solidFill>
            <a:srgbClr val="4B4E53"/>
          </a:solidFill>
          <a:latin typeface="Open Sans"/>
          <a:ea typeface="+mn-ea"/>
          <a:cs typeface="Open Sans"/>
        </a:defRPr>
      </a:lvl3pPr>
      <a:lvl4pPr marL="16002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4pPr>
      <a:lvl5pPr marL="20574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 Id="rId3"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drive.google.com/file/d/0BxyHdKDFj7h-RGpzZUJBaVpQQm8/view"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4" Type="http://schemas.openxmlformats.org/officeDocument/2006/relationships/image" Target="../media/image5.jpeg"/><Relationship Id="rId1" Type="http://schemas.openxmlformats.org/officeDocument/2006/relationships/video" Target="https://www.youtube.com/embed/w6vVXmwYvgs" TargetMode="Externa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579390" y="3161655"/>
            <a:ext cx="2169763" cy="461665"/>
          </a:xfrm>
          <a:prstGeom prst="rect">
            <a:avLst/>
          </a:prstGeom>
          <a:noFill/>
        </p:spPr>
        <p:txBody>
          <a:bodyPr wrap="square" rtlCol="0">
            <a:spAutoFit/>
          </a:bodyPr>
          <a:lstStyle/>
          <a:p>
            <a:r>
              <a:rPr lang="en-US" sz="2400" b="1" dirty="0">
                <a:solidFill>
                  <a:srgbClr val="00A79D"/>
                </a:solidFill>
              </a:rPr>
              <a:t>Best Practices</a:t>
            </a:r>
          </a:p>
        </p:txBody>
      </p:sp>
    </p:spTree>
    <p:extLst>
      <p:ext uri="{BB962C8B-B14F-4D97-AF65-F5344CB8AC3E}">
        <p14:creationId xmlns:p14="http://schemas.microsoft.com/office/powerpoint/2010/main" val="1591310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61AABF2-7588-4513-890F-0948118CF8BD}"/>
              </a:ext>
            </a:extLst>
          </p:cNvPr>
          <p:cNvSpPr>
            <a:spLocks noGrp="1"/>
          </p:cNvSpPr>
          <p:nvPr>
            <p:ph type="title"/>
          </p:nvPr>
        </p:nvSpPr>
        <p:spPr/>
        <p:txBody>
          <a:bodyPr/>
          <a:lstStyle/>
          <a:p>
            <a:r>
              <a:rPr lang="en-US" dirty="0"/>
              <a:t>Discussion Questions</a:t>
            </a:r>
          </a:p>
        </p:txBody>
      </p:sp>
      <p:sp>
        <p:nvSpPr>
          <p:cNvPr id="3" name="Content Placeholder 2">
            <a:extLst>
              <a:ext uri="{FF2B5EF4-FFF2-40B4-BE49-F238E27FC236}">
                <a16:creationId xmlns="" xmlns:a16="http://schemas.microsoft.com/office/drawing/2014/main" id="{938907BF-7FE4-4017-AC54-2D0267BF3644}"/>
              </a:ext>
            </a:extLst>
          </p:cNvPr>
          <p:cNvSpPr>
            <a:spLocks noGrp="1"/>
          </p:cNvSpPr>
          <p:nvPr>
            <p:ph idx="1"/>
          </p:nvPr>
        </p:nvSpPr>
        <p:spPr/>
        <p:txBody>
          <a:bodyPr/>
          <a:lstStyle/>
          <a:p>
            <a:pPr lvl="0"/>
            <a:r>
              <a:rPr lang="en-US" dirty="0"/>
              <a:t>What parts of this presentation resonate with you?</a:t>
            </a:r>
          </a:p>
          <a:p>
            <a:pPr lvl="0"/>
            <a:r>
              <a:rPr lang="en-US" dirty="0"/>
              <a:t>Do you have classrooms that already demonstrate digital learning in action?</a:t>
            </a:r>
          </a:p>
          <a:p>
            <a:r>
              <a:rPr lang="en-US" dirty="0"/>
              <a:t>If yes, please share an example</a:t>
            </a:r>
          </a:p>
        </p:txBody>
      </p:sp>
    </p:spTree>
    <p:extLst>
      <p:ext uri="{BB962C8B-B14F-4D97-AF65-F5344CB8AC3E}">
        <p14:creationId xmlns:p14="http://schemas.microsoft.com/office/powerpoint/2010/main" val="3419683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567AC8-DF51-4E28-BC53-8FBB97A9FC90}"/>
              </a:ext>
            </a:extLst>
          </p:cNvPr>
          <p:cNvSpPr>
            <a:spLocks noGrp="1"/>
          </p:cNvSpPr>
          <p:nvPr>
            <p:ph type="title"/>
          </p:nvPr>
        </p:nvSpPr>
        <p:spPr/>
        <p:txBody>
          <a:bodyPr/>
          <a:lstStyle/>
          <a:p>
            <a:r>
              <a:rPr lang="en-US" dirty="0"/>
              <a:t>Exemplar Rapid Fire Presentations</a:t>
            </a:r>
          </a:p>
        </p:txBody>
      </p:sp>
      <p:sp>
        <p:nvSpPr>
          <p:cNvPr id="3" name="Content Placeholder 2">
            <a:extLst>
              <a:ext uri="{FF2B5EF4-FFF2-40B4-BE49-F238E27FC236}">
                <a16:creationId xmlns="" xmlns:a16="http://schemas.microsoft.com/office/drawing/2014/main" id="{F19AA171-A631-43EA-B84C-8F8E487607BC}"/>
              </a:ext>
            </a:extLst>
          </p:cNvPr>
          <p:cNvSpPr>
            <a:spLocks noGrp="1"/>
          </p:cNvSpPr>
          <p:nvPr>
            <p:ph sz="half" idx="1"/>
          </p:nvPr>
        </p:nvSpPr>
        <p:spPr>
          <a:xfrm>
            <a:off x="457200" y="1245552"/>
            <a:ext cx="3337560" cy="3448367"/>
          </a:xfrm>
        </p:spPr>
        <p:txBody>
          <a:bodyPr>
            <a:normAutofit fontScale="92500" lnSpcReduction="10000"/>
          </a:bodyPr>
          <a:lstStyle/>
          <a:p>
            <a:r>
              <a:rPr lang="en-US" dirty="0"/>
              <a:t>Add presenter name, district/school</a:t>
            </a:r>
          </a:p>
        </p:txBody>
      </p:sp>
      <p:sp>
        <p:nvSpPr>
          <p:cNvPr id="4" name="Content Placeholder 3">
            <a:extLst>
              <a:ext uri="{FF2B5EF4-FFF2-40B4-BE49-F238E27FC236}">
                <a16:creationId xmlns="" xmlns:a16="http://schemas.microsoft.com/office/drawing/2014/main" id="{22E013F5-9D06-4F81-8E86-9E90508F6918}"/>
              </a:ext>
            </a:extLst>
          </p:cNvPr>
          <p:cNvSpPr>
            <a:spLocks noGrp="1"/>
          </p:cNvSpPr>
          <p:nvPr>
            <p:ph sz="half" idx="2"/>
          </p:nvPr>
        </p:nvSpPr>
        <p:spPr>
          <a:xfrm>
            <a:off x="4274820" y="1245552"/>
            <a:ext cx="4411980" cy="3235008"/>
          </a:xfrm>
        </p:spPr>
        <p:txBody>
          <a:bodyPr>
            <a:normAutofit fontScale="92500" lnSpcReduction="10000"/>
          </a:bodyPr>
          <a:lstStyle/>
          <a:p>
            <a:pPr marL="0" indent="0">
              <a:buNone/>
            </a:pPr>
            <a:r>
              <a:rPr lang="en-US" b="1" dirty="0"/>
              <a:t>Discussion Questions</a:t>
            </a:r>
            <a:endParaRPr lang="en-US" dirty="0"/>
          </a:p>
          <a:p>
            <a:pPr lvl="0"/>
            <a:r>
              <a:rPr lang="en-US" dirty="0"/>
              <a:t>How is your school/district similar to the exemplar?</a:t>
            </a:r>
          </a:p>
          <a:p>
            <a:pPr lvl="0"/>
            <a:r>
              <a:rPr lang="en-US" dirty="0"/>
              <a:t>Are there practices shared that your school/district can implement right away? </a:t>
            </a:r>
          </a:p>
          <a:p>
            <a:pPr lvl="0"/>
            <a:r>
              <a:rPr lang="en-US" dirty="0"/>
              <a:t>What are some of your challenges?</a:t>
            </a:r>
          </a:p>
          <a:p>
            <a:endParaRPr lang="en-US" dirty="0"/>
          </a:p>
        </p:txBody>
      </p:sp>
    </p:spTree>
    <p:extLst>
      <p:ext uri="{BB962C8B-B14F-4D97-AF65-F5344CB8AC3E}">
        <p14:creationId xmlns:p14="http://schemas.microsoft.com/office/powerpoint/2010/main" val="2563872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9980CF6F-0369-4B81-96A8-BB7E102EFFC8}"/>
              </a:ext>
            </a:extLst>
          </p:cNvPr>
          <p:cNvSpPr>
            <a:spLocks noGrp="1"/>
          </p:cNvSpPr>
          <p:nvPr>
            <p:ph type="title"/>
          </p:nvPr>
        </p:nvSpPr>
        <p:spPr/>
        <p:txBody>
          <a:bodyPr>
            <a:normAutofit/>
          </a:bodyPr>
          <a:lstStyle/>
          <a:p>
            <a:r>
              <a:rPr lang="en-US" dirty="0" smtClean="0"/>
              <a:t>Transforming Digital Learning </a:t>
            </a:r>
            <a:r>
              <a:rPr lang="en-US" dirty="0"/>
              <a:t>Activity</a:t>
            </a:r>
          </a:p>
        </p:txBody>
      </p:sp>
      <p:sp>
        <p:nvSpPr>
          <p:cNvPr id="3" name="Content Placeholder 2">
            <a:extLst>
              <a:ext uri="{FF2B5EF4-FFF2-40B4-BE49-F238E27FC236}">
                <a16:creationId xmlns="" xmlns:a16="http://schemas.microsoft.com/office/drawing/2014/main" id="{022B7BAE-B6CA-4510-88AA-75C19C6BA7E1}"/>
              </a:ext>
            </a:extLst>
          </p:cNvPr>
          <p:cNvSpPr>
            <a:spLocks noGrp="1"/>
          </p:cNvSpPr>
          <p:nvPr>
            <p:ph idx="1"/>
          </p:nvPr>
        </p:nvSpPr>
        <p:spPr/>
        <p:txBody>
          <a:bodyPr>
            <a:normAutofit/>
          </a:bodyPr>
          <a:lstStyle/>
          <a:p>
            <a:pPr marL="0" indent="0">
              <a:buNone/>
            </a:pPr>
            <a:r>
              <a:rPr lang="en-US" dirty="0"/>
              <a:t>Student Vignette</a:t>
            </a:r>
          </a:p>
          <a:p>
            <a:pPr lvl="0"/>
            <a:r>
              <a:rPr lang="en-US" dirty="0"/>
              <a:t>How does the seamless broadband connectivity impact this student’s learning opportunities? </a:t>
            </a:r>
          </a:p>
          <a:p>
            <a:pPr lvl="0"/>
            <a:r>
              <a:rPr lang="en-US" dirty="0"/>
              <a:t>What practices are the teachers using that demonstrate digital learning in action? </a:t>
            </a:r>
          </a:p>
          <a:p>
            <a:pPr marL="0" indent="0">
              <a:buNone/>
            </a:pPr>
            <a:endParaRPr lang="en-US" dirty="0"/>
          </a:p>
        </p:txBody>
      </p:sp>
    </p:spTree>
    <p:extLst>
      <p:ext uri="{BB962C8B-B14F-4D97-AF65-F5344CB8AC3E}">
        <p14:creationId xmlns:p14="http://schemas.microsoft.com/office/powerpoint/2010/main" val="4042168678"/>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9980CF6F-0369-4B81-96A8-BB7E102EFFC8}"/>
              </a:ext>
            </a:extLst>
          </p:cNvPr>
          <p:cNvSpPr>
            <a:spLocks noGrp="1"/>
          </p:cNvSpPr>
          <p:nvPr>
            <p:ph type="title"/>
          </p:nvPr>
        </p:nvSpPr>
        <p:spPr/>
        <p:txBody>
          <a:bodyPr>
            <a:normAutofit/>
          </a:bodyPr>
          <a:lstStyle/>
          <a:p>
            <a:r>
              <a:rPr lang="en-US" dirty="0" smtClean="0"/>
              <a:t>Transforming Digital Learning </a:t>
            </a:r>
            <a:r>
              <a:rPr lang="en-US" dirty="0"/>
              <a:t>Activity</a:t>
            </a:r>
          </a:p>
        </p:txBody>
      </p:sp>
      <p:sp>
        <p:nvSpPr>
          <p:cNvPr id="3" name="Content Placeholder 2">
            <a:extLst>
              <a:ext uri="{FF2B5EF4-FFF2-40B4-BE49-F238E27FC236}">
                <a16:creationId xmlns="" xmlns:a16="http://schemas.microsoft.com/office/drawing/2014/main" id="{022B7BAE-B6CA-4510-88AA-75C19C6BA7E1}"/>
              </a:ext>
            </a:extLst>
          </p:cNvPr>
          <p:cNvSpPr>
            <a:spLocks noGrp="1"/>
          </p:cNvSpPr>
          <p:nvPr>
            <p:ph idx="1"/>
          </p:nvPr>
        </p:nvSpPr>
        <p:spPr/>
        <p:txBody>
          <a:bodyPr>
            <a:normAutofit fontScale="85000" lnSpcReduction="10000"/>
          </a:bodyPr>
          <a:lstStyle/>
          <a:p>
            <a:pPr marL="0" indent="0">
              <a:buNone/>
            </a:pPr>
            <a:r>
              <a:rPr lang="en-US" dirty="0"/>
              <a:t>Teacher Vignette</a:t>
            </a:r>
          </a:p>
          <a:p>
            <a:pPr lvl="0"/>
            <a:r>
              <a:rPr lang="en-US" dirty="0"/>
              <a:t>How does the seamless broadband connectivity impact this teacher’s instruction? </a:t>
            </a:r>
          </a:p>
          <a:p>
            <a:pPr lvl="0"/>
            <a:r>
              <a:rPr lang="en-US" dirty="0"/>
              <a:t>What type of professional learning opportunities would you speculate have impacted this teacher’s instructional practices? </a:t>
            </a:r>
          </a:p>
          <a:p>
            <a:pPr lvl="0"/>
            <a:r>
              <a:rPr lang="en-US" dirty="0"/>
              <a:t>How does this teacher demonstrate leadership? </a:t>
            </a:r>
          </a:p>
          <a:p>
            <a:pPr marL="0" indent="0">
              <a:buNone/>
            </a:pPr>
            <a:endParaRPr lang="en-US" dirty="0"/>
          </a:p>
        </p:txBody>
      </p:sp>
    </p:spTree>
    <p:extLst>
      <p:ext uri="{BB962C8B-B14F-4D97-AF65-F5344CB8AC3E}">
        <p14:creationId xmlns:p14="http://schemas.microsoft.com/office/powerpoint/2010/main" val="311618506"/>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9980CF6F-0369-4B81-96A8-BB7E102EFFC8}"/>
              </a:ext>
            </a:extLst>
          </p:cNvPr>
          <p:cNvSpPr>
            <a:spLocks noGrp="1"/>
          </p:cNvSpPr>
          <p:nvPr>
            <p:ph type="title"/>
          </p:nvPr>
        </p:nvSpPr>
        <p:spPr/>
        <p:txBody>
          <a:bodyPr>
            <a:normAutofit/>
          </a:bodyPr>
          <a:lstStyle/>
          <a:p>
            <a:r>
              <a:rPr lang="en-US" dirty="0" smtClean="0"/>
              <a:t>Transforming Digital Learning </a:t>
            </a:r>
            <a:r>
              <a:rPr lang="en-US" dirty="0"/>
              <a:t>Activity</a:t>
            </a:r>
          </a:p>
        </p:txBody>
      </p:sp>
      <p:sp>
        <p:nvSpPr>
          <p:cNvPr id="3" name="Content Placeholder 2">
            <a:extLst>
              <a:ext uri="{FF2B5EF4-FFF2-40B4-BE49-F238E27FC236}">
                <a16:creationId xmlns="" xmlns:a16="http://schemas.microsoft.com/office/drawing/2014/main" id="{022B7BAE-B6CA-4510-88AA-75C19C6BA7E1}"/>
              </a:ext>
            </a:extLst>
          </p:cNvPr>
          <p:cNvSpPr>
            <a:spLocks noGrp="1"/>
          </p:cNvSpPr>
          <p:nvPr>
            <p:ph idx="1"/>
          </p:nvPr>
        </p:nvSpPr>
        <p:spPr/>
        <p:txBody>
          <a:bodyPr>
            <a:normAutofit fontScale="77500" lnSpcReduction="20000"/>
          </a:bodyPr>
          <a:lstStyle/>
          <a:p>
            <a:pPr marL="0" indent="0">
              <a:buNone/>
            </a:pPr>
            <a:r>
              <a:rPr lang="en-US" dirty="0"/>
              <a:t>Administrator Vignette</a:t>
            </a:r>
          </a:p>
          <a:p>
            <a:pPr lvl="0"/>
            <a:r>
              <a:rPr lang="en-US" dirty="0"/>
              <a:t>How does the seamless broadband connectivity impact this administrator’s work flow? </a:t>
            </a:r>
          </a:p>
          <a:p>
            <a:pPr lvl="0"/>
            <a:r>
              <a:rPr lang="en-US" dirty="0"/>
              <a:t>What type of leadership style would you speculate this administrator has based on the teacher collaboration? </a:t>
            </a:r>
          </a:p>
          <a:p>
            <a:pPr lvl="0"/>
            <a:r>
              <a:rPr lang="en-US" dirty="0"/>
              <a:t>What type of expectations do you believe this administrator has for students and teachers? How does that impact learning experiences? </a:t>
            </a:r>
          </a:p>
          <a:p>
            <a:pPr marL="0" indent="0">
              <a:buNone/>
            </a:pPr>
            <a:endParaRPr lang="en-US" dirty="0"/>
          </a:p>
        </p:txBody>
      </p:sp>
    </p:spTree>
    <p:extLst>
      <p:ext uri="{BB962C8B-B14F-4D97-AF65-F5344CB8AC3E}">
        <p14:creationId xmlns:p14="http://schemas.microsoft.com/office/powerpoint/2010/main" val="3642973265"/>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9550816-73EA-4936-A96D-71240A535911}"/>
              </a:ext>
            </a:extLst>
          </p:cNvPr>
          <p:cNvSpPr>
            <a:spLocks noGrp="1"/>
          </p:cNvSpPr>
          <p:nvPr>
            <p:ph type="title"/>
          </p:nvPr>
        </p:nvSpPr>
        <p:spPr/>
        <p:txBody>
          <a:bodyPr/>
          <a:lstStyle/>
          <a:p>
            <a:r>
              <a:rPr lang="en-US" dirty="0"/>
              <a:t>Rapid Cycle Evaluation Coach</a:t>
            </a:r>
          </a:p>
        </p:txBody>
      </p:sp>
      <p:sp>
        <p:nvSpPr>
          <p:cNvPr id="3" name="Content Placeholder 2">
            <a:extLst>
              <a:ext uri="{FF2B5EF4-FFF2-40B4-BE49-F238E27FC236}">
                <a16:creationId xmlns="" xmlns:a16="http://schemas.microsoft.com/office/drawing/2014/main" id="{FEE9052B-3C60-4288-B473-37ED150FA71A}"/>
              </a:ext>
            </a:extLst>
          </p:cNvPr>
          <p:cNvSpPr>
            <a:spLocks noGrp="1"/>
          </p:cNvSpPr>
          <p:nvPr>
            <p:ph idx="1"/>
          </p:nvPr>
        </p:nvSpPr>
        <p:spPr/>
        <p:txBody>
          <a:bodyPr>
            <a:normAutofit fontScale="92500" lnSpcReduction="20000"/>
          </a:bodyPr>
          <a:lstStyle/>
          <a:p>
            <a:r>
              <a:rPr lang="en-US" dirty="0"/>
              <a:t>Goal is to support school and district’s procurement and implementation processes</a:t>
            </a:r>
          </a:p>
          <a:p>
            <a:r>
              <a:rPr lang="en-US" dirty="0"/>
              <a:t>Conduct short cycle evaluations of educational technologies</a:t>
            </a:r>
          </a:p>
          <a:p>
            <a:r>
              <a:rPr lang="en-US" dirty="0"/>
              <a:t>Free and openly licensed web-based platform</a:t>
            </a:r>
          </a:p>
          <a:p>
            <a:r>
              <a:rPr lang="en-US" dirty="0"/>
              <a:t>Includes evidence-based decision making</a:t>
            </a:r>
          </a:p>
          <a:p>
            <a:r>
              <a:rPr lang="en-US" dirty="0"/>
              <a:t>Five-step process includes intuitive tools </a:t>
            </a:r>
          </a:p>
          <a:p>
            <a:endParaRPr lang="en-US" dirty="0"/>
          </a:p>
        </p:txBody>
      </p:sp>
    </p:spTree>
    <p:extLst>
      <p:ext uri="{BB962C8B-B14F-4D97-AF65-F5344CB8AC3E}">
        <p14:creationId xmlns:p14="http://schemas.microsoft.com/office/powerpoint/2010/main" val="762959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EF048D-7194-4988-845C-F57976D5E83A}"/>
              </a:ext>
            </a:extLst>
          </p:cNvPr>
          <p:cNvSpPr>
            <a:spLocks noGrp="1"/>
          </p:cNvSpPr>
          <p:nvPr>
            <p:ph type="title"/>
          </p:nvPr>
        </p:nvSpPr>
        <p:spPr/>
        <p:txBody>
          <a:bodyPr/>
          <a:lstStyle/>
          <a:p>
            <a:r>
              <a:rPr lang="en-US" dirty="0"/>
              <a:t>Rapid Cycle Evaluation</a:t>
            </a:r>
          </a:p>
        </p:txBody>
      </p:sp>
      <p:graphicFrame>
        <p:nvGraphicFramePr>
          <p:cNvPr id="4" name="Content Placeholder 3">
            <a:extLst>
              <a:ext uri="{FF2B5EF4-FFF2-40B4-BE49-F238E27FC236}">
                <a16:creationId xmlns="" xmlns:a16="http://schemas.microsoft.com/office/drawing/2014/main" id="{A7A57CAA-3901-4A13-9AA5-725210E9CB30}"/>
              </a:ext>
            </a:extLst>
          </p:cNvPr>
          <p:cNvGraphicFramePr>
            <a:graphicFrameLocks noGrp="1"/>
          </p:cNvGraphicFramePr>
          <p:nvPr>
            <p:ph idx="1"/>
            <p:extLst>
              <p:ext uri="{D42A27DB-BD31-4B8C-83A1-F6EECF244321}">
                <p14:modId xmlns:p14="http://schemas.microsoft.com/office/powerpoint/2010/main" val="294998490"/>
              </p:ext>
            </p:extLst>
          </p:nvPr>
        </p:nvGraphicFramePr>
        <p:xfrm>
          <a:off x="457200" y="1200150"/>
          <a:ext cx="7408190" cy="3356353"/>
        </p:xfrm>
        <a:graphic>
          <a:graphicData uri="http://schemas.openxmlformats.org/drawingml/2006/table">
            <a:tbl>
              <a:tblPr firstRow="1" bandRow="1">
                <a:tableStyleId>{93296810-A885-4BE3-A3E7-6D5BEEA58F35}</a:tableStyleId>
              </a:tblPr>
              <a:tblGrid>
                <a:gridCol w="2874936">
                  <a:extLst>
                    <a:ext uri="{9D8B030D-6E8A-4147-A177-3AD203B41FA5}">
                      <a16:colId xmlns="" xmlns:a16="http://schemas.microsoft.com/office/drawing/2014/main" val="2330109385"/>
                    </a:ext>
                  </a:extLst>
                </a:gridCol>
                <a:gridCol w="4533254">
                  <a:extLst>
                    <a:ext uri="{9D8B030D-6E8A-4147-A177-3AD203B41FA5}">
                      <a16:colId xmlns="" xmlns:a16="http://schemas.microsoft.com/office/drawing/2014/main" val="213870196"/>
                    </a:ext>
                  </a:extLst>
                </a:gridCol>
              </a:tblGrid>
              <a:tr h="278185">
                <a:tc>
                  <a:txBody>
                    <a:bodyPr/>
                    <a:lstStyle/>
                    <a:p>
                      <a:pPr marL="0" marR="0">
                        <a:spcBef>
                          <a:spcPts val="600"/>
                        </a:spcBef>
                        <a:spcAft>
                          <a:spcPts val="800"/>
                        </a:spcAft>
                      </a:pPr>
                      <a:r>
                        <a:rPr lang="en-US" sz="1200" dirty="0">
                          <a:effectLst/>
                        </a:rPr>
                        <a:t>Step</a:t>
                      </a:r>
                      <a:endParaRPr lang="en-US" sz="1100" dirty="0">
                        <a:solidFill>
                          <a:srgbClr val="000000"/>
                        </a:solidFill>
                        <a:effectLst/>
                        <a:latin typeface="Arial" panose="020B0604020202020204" pitchFamily="34" charset="0"/>
                        <a:ea typeface="Arial" panose="020B0604020202020204" pitchFamily="34" charset="0"/>
                      </a:endParaRPr>
                    </a:p>
                  </a:txBody>
                  <a:tcPr marL="68580" marR="68580" marT="0" marB="0">
                    <a:solidFill>
                      <a:srgbClr val="00A79D"/>
                    </a:solidFill>
                  </a:tcPr>
                </a:tc>
                <a:tc>
                  <a:txBody>
                    <a:bodyPr/>
                    <a:lstStyle/>
                    <a:p>
                      <a:pPr marL="0" marR="0">
                        <a:spcBef>
                          <a:spcPts val="600"/>
                        </a:spcBef>
                        <a:spcAft>
                          <a:spcPts val="800"/>
                        </a:spcAft>
                      </a:pPr>
                      <a:r>
                        <a:rPr lang="en-US" sz="1200" dirty="0">
                          <a:effectLst/>
                        </a:rPr>
                        <a:t>Information Needed</a:t>
                      </a:r>
                      <a:endParaRPr lang="en-US" sz="1100" dirty="0">
                        <a:solidFill>
                          <a:srgbClr val="000000"/>
                        </a:solidFill>
                        <a:effectLst/>
                        <a:latin typeface="Arial" panose="020B0604020202020204" pitchFamily="34" charset="0"/>
                        <a:ea typeface="Arial" panose="020B0604020202020204" pitchFamily="34" charset="0"/>
                      </a:endParaRPr>
                    </a:p>
                  </a:txBody>
                  <a:tcPr marL="68580" marR="68580" marT="0" marB="0">
                    <a:solidFill>
                      <a:srgbClr val="00A79D"/>
                    </a:solidFill>
                  </a:tcPr>
                </a:tc>
                <a:extLst>
                  <a:ext uri="{0D108BD9-81ED-4DB2-BD59-A6C34878D82A}">
                    <a16:rowId xmlns="" xmlns:a16="http://schemas.microsoft.com/office/drawing/2014/main" val="14580669"/>
                  </a:ext>
                </a:extLst>
              </a:tr>
              <a:tr h="513028">
                <a:tc>
                  <a:txBody>
                    <a:bodyPr/>
                    <a:lstStyle/>
                    <a:p>
                      <a:pPr marL="0" marR="0">
                        <a:spcBef>
                          <a:spcPts val="600"/>
                        </a:spcBef>
                        <a:spcAft>
                          <a:spcPts val="800"/>
                        </a:spcAft>
                      </a:pPr>
                      <a:r>
                        <a:rPr lang="en-US" sz="1600">
                          <a:effectLst/>
                        </a:rPr>
                        <a:t>The Basics</a:t>
                      </a:r>
                      <a:endParaRPr lang="en-US" sz="1600">
                        <a:solidFill>
                          <a:srgbClr val="000000"/>
                        </a:solidFill>
                        <a:effectLst/>
                        <a:latin typeface="Arial" panose="020B0604020202020204" pitchFamily="34" charset="0"/>
                        <a:ea typeface="Arial" panose="020B0604020202020204" pitchFamily="34" charset="0"/>
                      </a:endParaRPr>
                    </a:p>
                  </a:txBody>
                  <a:tcPr marL="68580" marR="68580" marT="0" marB="0"/>
                </a:tc>
                <a:tc>
                  <a:txBody>
                    <a:bodyPr/>
                    <a:lstStyle/>
                    <a:p>
                      <a:pPr marL="342900" marR="0" lvl="0" indent="-342900">
                        <a:spcBef>
                          <a:spcPts val="600"/>
                        </a:spcBef>
                        <a:spcAft>
                          <a:spcPts val="0"/>
                        </a:spcAft>
                        <a:buFont typeface="Arial" panose="020B0604020202020204" pitchFamily="34" charset="0"/>
                        <a:buChar char="●"/>
                      </a:pPr>
                      <a:r>
                        <a:rPr lang="en-US" sz="1600" dirty="0">
                          <a:effectLst/>
                        </a:rPr>
                        <a:t>Who the technology users are (will be)?</a:t>
                      </a:r>
                    </a:p>
                    <a:p>
                      <a:pPr marL="342900" lvl="0" indent="-342900">
                        <a:buFont typeface="Arial" panose="020B0604020202020204" pitchFamily="34" charset="0"/>
                        <a:buChar char="●"/>
                      </a:pPr>
                      <a:r>
                        <a:rPr lang="en-US" sz="1600" dirty="0">
                          <a:effectLst/>
                        </a:rPr>
                        <a:t>What outcomes you’re interested in?</a:t>
                      </a:r>
                      <a:endParaRPr lang="en-US" sz="1600"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extLst>
                  <a:ext uri="{0D108BD9-81ED-4DB2-BD59-A6C34878D82A}">
                    <a16:rowId xmlns="" xmlns:a16="http://schemas.microsoft.com/office/drawing/2014/main" val="1410134732"/>
                  </a:ext>
                </a:extLst>
              </a:tr>
              <a:tr h="769542">
                <a:tc>
                  <a:txBody>
                    <a:bodyPr/>
                    <a:lstStyle/>
                    <a:p>
                      <a:pPr marL="0" marR="0">
                        <a:spcBef>
                          <a:spcPts val="600"/>
                        </a:spcBef>
                        <a:spcAft>
                          <a:spcPts val="800"/>
                        </a:spcAft>
                      </a:pPr>
                      <a:r>
                        <a:rPr lang="en-US" sz="1600" dirty="0">
                          <a:effectLst/>
                        </a:rPr>
                        <a:t>Determine Your Approach</a:t>
                      </a:r>
                      <a:endParaRPr lang="en-US" sz="1600" dirty="0">
                        <a:solidFill>
                          <a:srgbClr val="000000"/>
                        </a:solidFill>
                        <a:effectLst/>
                        <a:latin typeface="Arial" panose="020B0604020202020204" pitchFamily="34" charset="0"/>
                        <a:ea typeface="Arial" panose="020B0604020202020204" pitchFamily="34" charset="0"/>
                      </a:endParaRPr>
                    </a:p>
                  </a:txBody>
                  <a:tcPr marL="68580" marR="68580" marT="0" marB="0"/>
                </a:tc>
                <a:tc>
                  <a:txBody>
                    <a:bodyPr/>
                    <a:lstStyle/>
                    <a:p>
                      <a:pPr marL="342900" marR="0" lvl="0" indent="-342900">
                        <a:spcBef>
                          <a:spcPts val="600"/>
                        </a:spcBef>
                        <a:spcAft>
                          <a:spcPts val="0"/>
                        </a:spcAft>
                        <a:buFont typeface="Arial" panose="020B0604020202020204" pitchFamily="34" charset="0"/>
                        <a:buChar char="●"/>
                      </a:pPr>
                      <a:r>
                        <a:rPr lang="en-US" sz="1600" dirty="0">
                          <a:effectLst/>
                        </a:rPr>
                        <a:t>Whether the technology has been implemented.</a:t>
                      </a:r>
                    </a:p>
                    <a:p>
                      <a:pPr marL="342900" lvl="0" indent="-342900">
                        <a:buFont typeface="Arial" panose="020B0604020202020204" pitchFamily="34" charset="0"/>
                        <a:buChar char="●"/>
                      </a:pPr>
                      <a:r>
                        <a:rPr lang="en-US" sz="1600" dirty="0">
                          <a:effectLst/>
                        </a:rPr>
                        <a:t>How you will sort potential users into similar groups?</a:t>
                      </a:r>
                      <a:endParaRPr lang="en-US" sz="1600"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extLst>
                  <a:ext uri="{0D108BD9-81ED-4DB2-BD59-A6C34878D82A}">
                    <a16:rowId xmlns="" xmlns:a16="http://schemas.microsoft.com/office/drawing/2014/main" val="260362457"/>
                  </a:ext>
                </a:extLst>
              </a:tr>
              <a:tr h="513028">
                <a:tc>
                  <a:txBody>
                    <a:bodyPr/>
                    <a:lstStyle/>
                    <a:p>
                      <a:pPr marL="0" marR="0">
                        <a:spcBef>
                          <a:spcPts val="600"/>
                        </a:spcBef>
                        <a:spcAft>
                          <a:spcPts val="800"/>
                        </a:spcAft>
                      </a:pPr>
                      <a:r>
                        <a:rPr lang="en-US" sz="1600" dirty="0">
                          <a:effectLst/>
                        </a:rPr>
                        <a:t>Craft Your Research Question</a:t>
                      </a:r>
                      <a:endParaRPr lang="en-US" sz="1600" dirty="0">
                        <a:solidFill>
                          <a:srgbClr val="000000"/>
                        </a:solidFill>
                        <a:effectLst/>
                        <a:latin typeface="Arial" panose="020B0604020202020204" pitchFamily="34" charset="0"/>
                        <a:ea typeface="Arial" panose="020B0604020202020204" pitchFamily="34" charset="0"/>
                      </a:endParaRPr>
                    </a:p>
                  </a:txBody>
                  <a:tcPr marL="68580" marR="68580" marT="0" marB="0"/>
                </a:tc>
                <a:tc>
                  <a:txBody>
                    <a:bodyPr/>
                    <a:lstStyle/>
                    <a:p>
                      <a:pPr marL="342900" marR="0" lvl="0" indent="-342900">
                        <a:spcBef>
                          <a:spcPts val="600"/>
                        </a:spcBef>
                        <a:spcAft>
                          <a:spcPts val="0"/>
                        </a:spcAft>
                        <a:buFont typeface="Arial" panose="020B0604020202020204" pitchFamily="34" charset="0"/>
                        <a:buChar char="●"/>
                      </a:pPr>
                      <a:r>
                        <a:rPr lang="en-US" sz="1600">
                          <a:effectLst/>
                        </a:rPr>
                        <a:t>What outcome you are targeting?</a:t>
                      </a:r>
                    </a:p>
                    <a:p>
                      <a:pPr marL="342900" lvl="0" indent="-342900">
                        <a:buFont typeface="Arial" panose="020B0604020202020204" pitchFamily="34" charset="0"/>
                        <a:buChar char="●"/>
                      </a:pPr>
                      <a:r>
                        <a:rPr lang="en-US" sz="1600">
                          <a:effectLst/>
                        </a:rPr>
                        <a:t>Who you are trying to impact?</a:t>
                      </a:r>
                      <a:endParaRPr lang="en-US" sz="160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extLst>
                  <a:ext uri="{0D108BD9-81ED-4DB2-BD59-A6C34878D82A}">
                    <a16:rowId xmlns="" xmlns:a16="http://schemas.microsoft.com/office/drawing/2014/main" val="923343924"/>
                  </a:ext>
                </a:extLst>
              </a:tr>
              <a:tr h="513028">
                <a:tc>
                  <a:txBody>
                    <a:bodyPr/>
                    <a:lstStyle/>
                    <a:p>
                      <a:pPr marL="0" marR="0">
                        <a:spcBef>
                          <a:spcPts val="600"/>
                        </a:spcBef>
                        <a:spcAft>
                          <a:spcPts val="800"/>
                        </a:spcAft>
                      </a:pPr>
                      <a:r>
                        <a:rPr lang="en-US" sz="1600" dirty="0">
                          <a:effectLst/>
                        </a:rPr>
                        <a:t>Think About How you Will Use the Results </a:t>
                      </a:r>
                      <a:endParaRPr lang="en-US" sz="1600" dirty="0">
                        <a:solidFill>
                          <a:srgbClr val="000000"/>
                        </a:solidFill>
                        <a:effectLst/>
                        <a:latin typeface="Arial" panose="020B0604020202020204" pitchFamily="34" charset="0"/>
                        <a:ea typeface="Arial" panose="020B0604020202020204" pitchFamily="34" charset="0"/>
                      </a:endParaRPr>
                    </a:p>
                  </a:txBody>
                  <a:tcPr marL="68580" marR="68580" marT="0" marB="0"/>
                </a:tc>
                <a:tc>
                  <a:txBody>
                    <a:bodyPr/>
                    <a:lstStyle/>
                    <a:p>
                      <a:pPr marL="342900" marR="0" lvl="0" indent="-342900">
                        <a:spcBef>
                          <a:spcPts val="600"/>
                        </a:spcBef>
                        <a:spcAft>
                          <a:spcPts val="0"/>
                        </a:spcAft>
                        <a:buFont typeface="Arial" panose="020B0604020202020204" pitchFamily="34" charset="0"/>
                        <a:buChar char="●"/>
                      </a:pPr>
                      <a:r>
                        <a:rPr lang="en-US" sz="1600">
                          <a:effectLst/>
                        </a:rPr>
                        <a:t>Cost of the technology</a:t>
                      </a:r>
                    </a:p>
                    <a:p>
                      <a:pPr marL="342900" lvl="0" indent="-342900">
                        <a:buFont typeface="Arial" panose="020B0604020202020204" pitchFamily="34" charset="0"/>
                        <a:buChar char="●"/>
                      </a:pPr>
                      <a:r>
                        <a:rPr lang="en-US" sz="1600">
                          <a:effectLst/>
                        </a:rPr>
                        <a:t>Idea of what success looks like</a:t>
                      </a:r>
                      <a:endParaRPr lang="en-US" sz="160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extLst>
                  <a:ext uri="{0D108BD9-81ED-4DB2-BD59-A6C34878D82A}">
                    <a16:rowId xmlns="" xmlns:a16="http://schemas.microsoft.com/office/drawing/2014/main" val="4212692707"/>
                  </a:ext>
                </a:extLst>
              </a:tr>
              <a:tr h="769542">
                <a:tc>
                  <a:txBody>
                    <a:bodyPr/>
                    <a:lstStyle/>
                    <a:p>
                      <a:pPr marL="0" marR="0">
                        <a:spcBef>
                          <a:spcPts val="600"/>
                        </a:spcBef>
                        <a:spcAft>
                          <a:spcPts val="800"/>
                        </a:spcAft>
                      </a:pPr>
                      <a:r>
                        <a:rPr lang="en-US" sz="1600">
                          <a:effectLst/>
                        </a:rPr>
                        <a:t>Summarize Context</a:t>
                      </a:r>
                      <a:endParaRPr lang="en-US" sz="1600">
                        <a:solidFill>
                          <a:srgbClr val="000000"/>
                        </a:solidFill>
                        <a:effectLst/>
                        <a:latin typeface="Arial" panose="020B0604020202020204" pitchFamily="34" charset="0"/>
                        <a:ea typeface="Arial" panose="020B0604020202020204" pitchFamily="34" charset="0"/>
                      </a:endParaRPr>
                    </a:p>
                  </a:txBody>
                  <a:tcPr marL="68580" marR="68580" marT="0" marB="0"/>
                </a:tc>
                <a:tc>
                  <a:txBody>
                    <a:bodyPr/>
                    <a:lstStyle/>
                    <a:p>
                      <a:pPr marL="342900" marR="0" lvl="0" indent="-342900">
                        <a:spcBef>
                          <a:spcPts val="600"/>
                        </a:spcBef>
                        <a:spcAft>
                          <a:spcPts val="0"/>
                        </a:spcAft>
                        <a:buFont typeface="Arial" panose="020B0604020202020204" pitchFamily="34" charset="0"/>
                        <a:buChar char="●"/>
                      </a:pPr>
                      <a:r>
                        <a:rPr lang="en-US" sz="1600" dirty="0">
                          <a:effectLst/>
                        </a:rPr>
                        <a:t>Basic information about the technology and its implementation</a:t>
                      </a:r>
                    </a:p>
                    <a:p>
                      <a:pPr marL="342900" lvl="0" indent="-342900">
                        <a:buFont typeface="Arial" panose="020B0604020202020204" pitchFamily="34" charset="0"/>
                        <a:buChar char="●"/>
                      </a:pPr>
                      <a:r>
                        <a:rPr lang="en-US" sz="1600" dirty="0">
                          <a:effectLst/>
                        </a:rPr>
                        <a:t>Details about the educational environment</a:t>
                      </a:r>
                      <a:endParaRPr lang="en-US" sz="1600"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extLst>
                  <a:ext uri="{0D108BD9-81ED-4DB2-BD59-A6C34878D82A}">
                    <a16:rowId xmlns="" xmlns:a16="http://schemas.microsoft.com/office/drawing/2014/main" val="146490220"/>
                  </a:ext>
                </a:extLst>
              </a:tr>
            </a:tbl>
          </a:graphicData>
        </a:graphic>
      </p:graphicFrame>
    </p:spTree>
    <p:extLst>
      <p:ext uri="{BB962C8B-B14F-4D97-AF65-F5344CB8AC3E}">
        <p14:creationId xmlns:p14="http://schemas.microsoft.com/office/powerpoint/2010/main" val="18762120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B03C73E-C785-4CFE-B760-00175C83F4CC}"/>
              </a:ext>
            </a:extLst>
          </p:cNvPr>
          <p:cNvSpPr>
            <a:spLocks noGrp="1"/>
          </p:cNvSpPr>
          <p:nvPr>
            <p:ph type="title"/>
          </p:nvPr>
        </p:nvSpPr>
        <p:spPr/>
        <p:txBody>
          <a:bodyPr/>
          <a:lstStyle/>
          <a:p>
            <a:r>
              <a:rPr lang="en-US" dirty="0"/>
              <a:t>Reflection &amp; Wrap-Up</a:t>
            </a:r>
          </a:p>
        </p:txBody>
      </p:sp>
      <p:sp>
        <p:nvSpPr>
          <p:cNvPr id="7" name="Content Placeholder 6">
            <a:extLst>
              <a:ext uri="{FF2B5EF4-FFF2-40B4-BE49-F238E27FC236}">
                <a16:creationId xmlns="" xmlns:a16="http://schemas.microsoft.com/office/drawing/2014/main" id="{114A6345-CD35-4AFB-8A43-A233F50F7DA7}"/>
              </a:ext>
            </a:extLst>
          </p:cNvPr>
          <p:cNvSpPr>
            <a:spLocks noGrp="1"/>
          </p:cNvSpPr>
          <p:nvPr>
            <p:ph sz="half" idx="1"/>
          </p:nvPr>
        </p:nvSpPr>
        <p:spPr>
          <a:xfrm>
            <a:off x="457200" y="1245552"/>
            <a:ext cx="5699760" cy="3585528"/>
          </a:xfrm>
        </p:spPr>
        <p:txBody>
          <a:bodyPr>
            <a:normAutofit/>
          </a:bodyPr>
          <a:lstStyle/>
          <a:p>
            <a:pPr marL="0" indent="0">
              <a:buNone/>
            </a:pPr>
            <a:r>
              <a:rPr lang="en-US" dirty="0"/>
              <a:t>Two Stars and a Wish Activity</a:t>
            </a:r>
          </a:p>
          <a:p>
            <a:pPr lvl="0"/>
            <a:r>
              <a:rPr lang="en-US" dirty="0"/>
              <a:t>Share two things your school/district is doing well. </a:t>
            </a:r>
          </a:p>
          <a:p>
            <a:pPr lvl="0"/>
            <a:r>
              <a:rPr lang="en-US" dirty="0"/>
              <a:t>Share one thing you plan to work on based on your return to the office.</a:t>
            </a:r>
          </a:p>
          <a:p>
            <a:endParaRPr lang="en-US" dirty="0"/>
          </a:p>
          <a:p>
            <a:pPr marL="0" indent="0">
              <a:buNone/>
            </a:pPr>
            <a:endParaRPr lang="en-US" dirty="0"/>
          </a:p>
        </p:txBody>
      </p:sp>
      <p:pic>
        <p:nvPicPr>
          <p:cNvPr id="10" name="Content Placeholder 9">
            <a:extLst>
              <a:ext uri="{FF2B5EF4-FFF2-40B4-BE49-F238E27FC236}">
                <a16:creationId xmlns="" xmlns:a16="http://schemas.microsoft.com/office/drawing/2014/main" id="{85B00035-8185-45BF-A4F1-10B7E91AFA45}"/>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156960" y="1245552"/>
            <a:ext cx="1828800" cy="1828800"/>
          </a:xfrm>
        </p:spPr>
      </p:pic>
    </p:spTree>
    <p:extLst>
      <p:ext uri="{BB962C8B-B14F-4D97-AF65-F5344CB8AC3E}">
        <p14:creationId xmlns:p14="http://schemas.microsoft.com/office/powerpoint/2010/main" val="76963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Wrap Up</a:t>
            </a:r>
          </a:p>
        </p:txBody>
      </p:sp>
      <p:sp>
        <p:nvSpPr>
          <p:cNvPr id="5" name="Content Placeholder 4">
            <a:extLst>
              <a:ext uri="{FF2B5EF4-FFF2-40B4-BE49-F238E27FC236}">
                <a16:creationId xmlns="" xmlns:a16="http://schemas.microsoft.com/office/drawing/2014/main" id="{DE288268-7480-435A-BAE7-F58AA5429F96}"/>
              </a:ext>
            </a:extLst>
          </p:cNvPr>
          <p:cNvSpPr>
            <a:spLocks noGrp="1"/>
          </p:cNvSpPr>
          <p:nvPr>
            <p:ph idx="1"/>
          </p:nvPr>
        </p:nvSpPr>
        <p:spPr/>
        <p:txBody>
          <a:bodyPr>
            <a:normAutofit/>
          </a:bodyPr>
          <a:lstStyle/>
          <a:p>
            <a:r>
              <a:rPr lang="en-US" dirty="0"/>
              <a:t>Think about what tools and resources you can use to:</a:t>
            </a:r>
          </a:p>
          <a:p>
            <a:pPr lvl="1"/>
            <a:r>
              <a:rPr lang="en-US" dirty="0"/>
              <a:t>Maintain relationships </a:t>
            </a:r>
          </a:p>
          <a:p>
            <a:pPr lvl="1"/>
            <a:r>
              <a:rPr lang="en-US" dirty="0"/>
              <a:t>Encourage collaboration</a:t>
            </a:r>
          </a:p>
          <a:p>
            <a:pPr lvl="1"/>
            <a:r>
              <a:rPr lang="en-US" dirty="0"/>
              <a:t>Identify opportunities for on-going professional learning and workshops.</a:t>
            </a:r>
          </a:p>
        </p:txBody>
      </p:sp>
    </p:spTree>
    <p:extLst>
      <p:ext uri="{BB962C8B-B14F-4D97-AF65-F5344CB8AC3E}">
        <p14:creationId xmlns:p14="http://schemas.microsoft.com/office/powerpoint/2010/main" val="650146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95D83D-A388-4511-AFE7-14EA72247C04}"/>
              </a:ext>
            </a:extLst>
          </p:cNvPr>
          <p:cNvSpPr>
            <a:spLocks noGrp="1"/>
          </p:cNvSpPr>
          <p:nvPr>
            <p:ph type="title"/>
          </p:nvPr>
        </p:nvSpPr>
        <p:spPr/>
        <p:txBody>
          <a:bodyPr/>
          <a:lstStyle/>
          <a:p>
            <a:r>
              <a:rPr lang="en-US" dirty="0"/>
              <a:t>Thank You!</a:t>
            </a:r>
          </a:p>
        </p:txBody>
      </p:sp>
      <p:sp>
        <p:nvSpPr>
          <p:cNvPr id="5" name="Content Placeholder 4">
            <a:extLst>
              <a:ext uri="{FF2B5EF4-FFF2-40B4-BE49-F238E27FC236}">
                <a16:creationId xmlns="" xmlns:a16="http://schemas.microsoft.com/office/drawing/2014/main" id="{1184E95B-3488-4815-BA6E-A5AD4A0E1252}"/>
              </a:ext>
            </a:extLst>
          </p:cNvPr>
          <p:cNvSpPr>
            <a:spLocks noGrp="1"/>
          </p:cNvSpPr>
          <p:nvPr>
            <p:ph idx="1"/>
          </p:nvPr>
        </p:nvSpPr>
        <p:spPr/>
        <p:txBody>
          <a:bodyPr/>
          <a:lstStyle/>
          <a:p>
            <a:pPr marL="0" indent="0" algn="ctr">
              <a:buNone/>
            </a:pPr>
            <a:r>
              <a:rPr lang="en-US" dirty="0"/>
              <a:t>Learn more at: </a:t>
            </a:r>
          </a:p>
          <a:p>
            <a:pPr marL="0" indent="0" algn="ctr">
              <a:buNone/>
            </a:pPr>
            <a:r>
              <a:rPr lang="en-US" dirty="0" smtClean="0"/>
              <a:t>Transforming Digital Learning: </a:t>
            </a:r>
            <a:r>
              <a:rPr lang="en-US" dirty="0"/>
              <a:t>Toolkit to Support Educators and Stakeholders</a:t>
            </a:r>
          </a:p>
          <a:p>
            <a:pPr marL="0" indent="0" algn="ctr">
              <a:buNone/>
            </a:pPr>
            <a:endParaRPr lang="en-US" dirty="0"/>
          </a:p>
          <a:p>
            <a:pPr marL="0" indent="0">
              <a:buNone/>
            </a:pPr>
            <a:endParaRPr lang="en-US" dirty="0"/>
          </a:p>
        </p:txBody>
      </p:sp>
    </p:spTree>
    <p:extLst>
      <p:ext uri="{BB962C8B-B14F-4D97-AF65-F5344CB8AC3E}">
        <p14:creationId xmlns:p14="http://schemas.microsoft.com/office/powerpoint/2010/main" val="1332170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4E181D5-C8B3-447C-AB52-8637456A8D49}"/>
              </a:ext>
            </a:extLst>
          </p:cNvPr>
          <p:cNvSpPr>
            <a:spLocks noGrp="1"/>
          </p:cNvSpPr>
          <p:nvPr>
            <p:ph type="title"/>
          </p:nvPr>
        </p:nvSpPr>
        <p:spPr/>
        <p:txBody>
          <a:bodyPr/>
          <a:lstStyle/>
          <a:p>
            <a:r>
              <a:rPr lang="en-US" dirty="0"/>
              <a:t>Session Overview</a:t>
            </a:r>
          </a:p>
        </p:txBody>
      </p:sp>
      <p:sp>
        <p:nvSpPr>
          <p:cNvPr id="3" name="Content Placeholder 2">
            <a:extLst>
              <a:ext uri="{FF2B5EF4-FFF2-40B4-BE49-F238E27FC236}">
                <a16:creationId xmlns="" xmlns:a16="http://schemas.microsoft.com/office/drawing/2014/main" id="{261806EE-9370-4191-8586-1AE771E35548}"/>
              </a:ext>
            </a:extLst>
          </p:cNvPr>
          <p:cNvSpPr>
            <a:spLocks noGrp="1"/>
          </p:cNvSpPr>
          <p:nvPr>
            <p:ph idx="1"/>
          </p:nvPr>
        </p:nvSpPr>
        <p:spPr/>
        <p:txBody>
          <a:bodyPr>
            <a:normAutofit lnSpcReduction="10000"/>
          </a:bodyPr>
          <a:lstStyle/>
          <a:p>
            <a:r>
              <a:rPr lang="en-US" dirty="0"/>
              <a:t>Welcome &amp; Introductions</a:t>
            </a:r>
          </a:p>
          <a:p>
            <a:r>
              <a:rPr lang="en-US" dirty="0"/>
              <a:t>Background</a:t>
            </a:r>
          </a:p>
          <a:p>
            <a:r>
              <a:rPr lang="en-US" dirty="0"/>
              <a:t>Exemplar Rapid Fire Presentations</a:t>
            </a:r>
          </a:p>
          <a:p>
            <a:r>
              <a:rPr lang="en-US" dirty="0" smtClean="0"/>
              <a:t>Transforming Digital Learning </a:t>
            </a:r>
            <a:r>
              <a:rPr lang="en-US" dirty="0"/>
              <a:t>Activity</a:t>
            </a:r>
          </a:p>
          <a:p>
            <a:r>
              <a:rPr lang="en-US" dirty="0"/>
              <a:t>Rapid Cycle Evaluation Activity</a:t>
            </a:r>
          </a:p>
          <a:p>
            <a:r>
              <a:rPr lang="en-US" dirty="0"/>
              <a:t>Reflection &amp; Wrap-Up</a:t>
            </a:r>
          </a:p>
        </p:txBody>
      </p:sp>
    </p:spTree>
    <p:extLst>
      <p:ext uri="{BB962C8B-B14F-4D97-AF65-F5344CB8AC3E}">
        <p14:creationId xmlns:p14="http://schemas.microsoft.com/office/powerpoint/2010/main" val="3184925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of the Workshop</a:t>
            </a:r>
          </a:p>
        </p:txBody>
      </p:sp>
      <p:sp>
        <p:nvSpPr>
          <p:cNvPr id="3" name="Content Placeholder 2"/>
          <p:cNvSpPr>
            <a:spLocks noGrp="1"/>
          </p:cNvSpPr>
          <p:nvPr>
            <p:ph sz="half" idx="1"/>
          </p:nvPr>
        </p:nvSpPr>
        <p:spPr>
          <a:xfrm>
            <a:off x="457200" y="1245552"/>
            <a:ext cx="5981700" cy="2846387"/>
          </a:xfrm>
        </p:spPr>
        <p:txBody>
          <a:bodyPr/>
          <a:lstStyle/>
          <a:p>
            <a:pPr marL="0" indent="0">
              <a:buNone/>
            </a:pPr>
            <a:endParaRPr lang="en-US" dirty="0"/>
          </a:p>
          <a:p>
            <a:pPr marL="0" indent="0">
              <a:buNone/>
            </a:pPr>
            <a:r>
              <a:rPr lang="en-US" dirty="0"/>
              <a:t>Learn about best practices for digital learning in the digital age</a:t>
            </a:r>
          </a:p>
        </p:txBody>
      </p:sp>
      <p:pic>
        <p:nvPicPr>
          <p:cNvPr id="14" name="Picture 13">
            <a:extLst>
              <a:ext uri="{FF2B5EF4-FFF2-40B4-BE49-F238E27FC236}">
                <a16:creationId xmlns="" xmlns:a16="http://schemas.microsoft.com/office/drawing/2014/main" id="{3A29720F-3AF3-4FF5-BF9B-31498A831E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7050" y="1593993"/>
            <a:ext cx="1828800" cy="1828800"/>
          </a:xfrm>
          <a:prstGeom prst="rect">
            <a:avLst/>
          </a:prstGeom>
        </p:spPr>
      </p:pic>
    </p:spTree>
    <p:extLst>
      <p:ext uri="{BB962C8B-B14F-4D97-AF65-F5344CB8AC3E}">
        <p14:creationId xmlns:p14="http://schemas.microsoft.com/office/powerpoint/2010/main" val="24336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fontScale="92500" lnSpcReduction="20000"/>
          </a:bodyPr>
          <a:lstStyle/>
          <a:p>
            <a:pPr lvl="0"/>
            <a:r>
              <a:rPr lang="en-US" dirty="0"/>
              <a:t>Learn about best practices for learning in the digital age</a:t>
            </a:r>
          </a:p>
          <a:p>
            <a:pPr lvl="0"/>
            <a:r>
              <a:rPr lang="en-US" dirty="0"/>
              <a:t>Review scenarios and discuss issues of transformative digital learning opportunities, connectivity, equity and professional learning with your colleagues</a:t>
            </a:r>
          </a:p>
          <a:p>
            <a:pPr lvl="0"/>
            <a:r>
              <a:rPr lang="en-US" dirty="0"/>
              <a:t>Use rapid cycle evaluation for digital instructional materials</a:t>
            </a:r>
          </a:p>
        </p:txBody>
      </p:sp>
    </p:spTree>
    <p:extLst>
      <p:ext uri="{BB962C8B-B14F-4D97-AF65-F5344CB8AC3E}">
        <p14:creationId xmlns:p14="http://schemas.microsoft.com/office/powerpoint/2010/main" val="2068625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a:bodyPr>
          <a:lstStyle/>
          <a:p>
            <a:pPr lvl="0"/>
            <a:r>
              <a:rPr lang="en-US" dirty="0"/>
              <a:t>Collaborate with colleagues regarding best practices to ensure digital learning in action</a:t>
            </a:r>
          </a:p>
          <a:p>
            <a:pPr lvl="0"/>
            <a:r>
              <a:rPr lang="en-US" dirty="0"/>
              <a:t>Develop and maintain relationships with other district and state leaders</a:t>
            </a:r>
          </a:p>
          <a:p>
            <a:pPr lvl="0"/>
            <a:endParaRPr lang="en-US" dirty="0"/>
          </a:p>
        </p:txBody>
      </p:sp>
    </p:spTree>
    <p:extLst>
      <p:ext uri="{BB962C8B-B14F-4D97-AF65-F5344CB8AC3E}">
        <p14:creationId xmlns:p14="http://schemas.microsoft.com/office/powerpoint/2010/main" val="2068625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3FD7298-9F56-4C7D-800E-29A7FCDB020E}"/>
              </a:ext>
            </a:extLst>
          </p:cNvPr>
          <p:cNvSpPr>
            <a:spLocks noGrp="1"/>
          </p:cNvSpPr>
          <p:nvPr>
            <p:ph type="title"/>
          </p:nvPr>
        </p:nvSpPr>
        <p:spPr/>
        <p:txBody>
          <a:bodyPr>
            <a:normAutofit/>
          </a:bodyPr>
          <a:lstStyle/>
          <a:p>
            <a:r>
              <a:rPr lang="en-US" dirty="0"/>
              <a:t>I’m Here and I’m In</a:t>
            </a:r>
          </a:p>
        </p:txBody>
      </p:sp>
      <p:pic>
        <p:nvPicPr>
          <p:cNvPr id="5" name="Content Placeholder 4">
            <a:extLst>
              <a:ext uri="{FF2B5EF4-FFF2-40B4-BE49-F238E27FC236}">
                <a16:creationId xmlns="" xmlns:a16="http://schemas.microsoft.com/office/drawing/2014/main" id="{C2D8E8D4-FAE2-42D9-9FE9-975CF58805EE}"/>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708946" y="1840383"/>
            <a:ext cx="1865376" cy="1825560"/>
          </a:xfrm>
        </p:spPr>
      </p:pic>
      <p:sp>
        <p:nvSpPr>
          <p:cNvPr id="6" name="Content Placeholder 5">
            <a:extLst>
              <a:ext uri="{FF2B5EF4-FFF2-40B4-BE49-F238E27FC236}">
                <a16:creationId xmlns="" xmlns:a16="http://schemas.microsoft.com/office/drawing/2014/main" id="{298A9B94-6CC0-431C-83F4-D3BC4ED6F745}"/>
              </a:ext>
            </a:extLst>
          </p:cNvPr>
          <p:cNvSpPr>
            <a:spLocks noGrp="1"/>
          </p:cNvSpPr>
          <p:nvPr>
            <p:ph sz="half" idx="2"/>
          </p:nvPr>
        </p:nvSpPr>
        <p:spPr>
          <a:xfrm>
            <a:off x="2910840" y="1623060"/>
            <a:ext cx="5775960" cy="2999740"/>
          </a:xfrm>
        </p:spPr>
        <p:txBody>
          <a:bodyPr>
            <a:normAutofit/>
          </a:bodyPr>
          <a:lstStyle/>
          <a:p>
            <a:pPr marL="0" indent="0">
              <a:buNone/>
            </a:pPr>
            <a:r>
              <a:rPr lang="en-US" dirty="0"/>
              <a:t>Share your name and title and in </a:t>
            </a:r>
            <a:r>
              <a:rPr lang="en-US" dirty="0" smtClean="0"/>
              <a:t>one </a:t>
            </a:r>
            <a:r>
              <a:rPr lang="en-US" dirty="0"/>
              <a:t>short </a:t>
            </a:r>
            <a:r>
              <a:rPr lang="en-US" dirty="0" smtClean="0"/>
              <a:t>sentence, </a:t>
            </a:r>
            <a:r>
              <a:rPr lang="en-US" dirty="0"/>
              <a:t>why they are attending the </a:t>
            </a:r>
            <a:r>
              <a:rPr lang="en-US" dirty="0" smtClean="0"/>
              <a:t>meeting.   </a:t>
            </a:r>
            <a:endParaRPr lang="en-US" dirty="0"/>
          </a:p>
          <a:p>
            <a:pPr marL="0" indent="0">
              <a:buNone/>
            </a:pPr>
            <a:r>
              <a:rPr lang="en-US" dirty="0" smtClean="0"/>
              <a:t>Ask </a:t>
            </a:r>
            <a:r>
              <a:rPr lang="en-US" dirty="0"/>
              <a:t>participants to say</a:t>
            </a:r>
            <a:r>
              <a:rPr lang="en-US" dirty="0" smtClean="0"/>
              <a:t>: “</a:t>
            </a:r>
            <a:r>
              <a:rPr lang="en-US" dirty="0"/>
              <a:t>I’m here and I’m in”</a:t>
            </a:r>
          </a:p>
          <a:p>
            <a:pPr marL="0" indent="0">
              <a:buNone/>
            </a:pPr>
            <a:endParaRPr lang="en-US" dirty="0"/>
          </a:p>
        </p:txBody>
      </p:sp>
    </p:spTree>
    <p:extLst>
      <p:ext uri="{BB962C8B-B14F-4D97-AF65-F5344CB8AC3E}">
        <p14:creationId xmlns:p14="http://schemas.microsoft.com/office/powerpoint/2010/main" val="3352386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4A464A-6E0C-46F8-87A8-E5F11B8EE3C8}"/>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 xmlns:a16="http://schemas.microsoft.com/office/drawing/2014/main" id="{5A683AC1-CFA2-4E6C-A24D-3C0D59E12A48}"/>
              </a:ext>
            </a:extLst>
          </p:cNvPr>
          <p:cNvSpPr>
            <a:spLocks noGrp="1"/>
          </p:cNvSpPr>
          <p:nvPr>
            <p:ph idx="1"/>
          </p:nvPr>
        </p:nvSpPr>
        <p:spPr/>
        <p:txBody>
          <a:bodyPr>
            <a:normAutofit lnSpcReduction="10000"/>
          </a:bodyPr>
          <a:lstStyle/>
          <a:p>
            <a:pPr marL="0" indent="0">
              <a:buNone/>
            </a:pPr>
            <a:r>
              <a:rPr lang="en-US" u="sng" dirty="0">
                <a:hlinkClick r:id="rId3"/>
              </a:rPr>
              <a:t>NETP Digital Use Divide Infographic</a:t>
            </a:r>
            <a:r>
              <a:rPr lang="en-US" dirty="0"/>
              <a:t> </a:t>
            </a:r>
          </a:p>
          <a:p>
            <a:r>
              <a:rPr lang="en-US" dirty="0"/>
              <a:t>Need to close the digital use divide </a:t>
            </a:r>
          </a:p>
          <a:p>
            <a:r>
              <a:rPr lang="en-US" dirty="0"/>
              <a:t>Focus on the active use of technology </a:t>
            </a:r>
          </a:p>
          <a:p>
            <a:pPr lvl="1"/>
            <a:r>
              <a:rPr lang="en-US" dirty="0"/>
              <a:t>Creation</a:t>
            </a:r>
          </a:p>
          <a:p>
            <a:pPr lvl="1"/>
            <a:r>
              <a:rPr lang="en-US" dirty="0"/>
              <a:t>Production</a:t>
            </a:r>
          </a:p>
          <a:p>
            <a:pPr lvl="1"/>
            <a:r>
              <a:rPr lang="en-US" dirty="0"/>
              <a:t>Problem-solving</a:t>
            </a:r>
          </a:p>
        </p:txBody>
      </p:sp>
    </p:spTree>
    <p:extLst>
      <p:ext uri="{BB962C8B-B14F-4D97-AF65-F5344CB8AC3E}">
        <p14:creationId xmlns:p14="http://schemas.microsoft.com/office/powerpoint/2010/main" val="324299819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4A464A-6E0C-46F8-87A8-E5F11B8EE3C8}"/>
              </a:ext>
            </a:extLst>
          </p:cNvPr>
          <p:cNvSpPr>
            <a:spLocks noGrp="1"/>
          </p:cNvSpPr>
          <p:nvPr>
            <p:ph type="title"/>
          </p:nvPr>
        </p:nvSpPr>
        <p:spPr/>
        <p:txBody>
          <a:bodyPr>
            <a:normAutofit/>
          </a:bodyPr>
          <a:lstStyle/>
          <a:p>
            <a:r>
              <a:rPr lang="en-US" dirty="0"/>
              <a:t>Active Uses of Technology</a:t>
            </a:r>
          </a:p>
        </p:txBody>
      </p:sp>
      <p:sp>
        <p:nvSpPr>
          <p:cNvPr id="3" name="Content Placeholder 2">
            <a:extLst>
              <a:ext uri="{FF2B5EF4-FFF2-40B4-BE49-F238E27FC236}">
                <a16:creationId xmlns="" xmlns:a16="http://schemas.microsoft.com/office/drawing/2014/main" id="{5A683AC1-CFA2-4E6C-A24D-3C0D59E12A48}"/>
              </a:ext>
            </a:extLst>
          </p:cNvPr>
          <p:cNvSpPr>
            <a:spLocks noGrp="1"/>
          </p:cNvSpPr>
          <p:nvPr>
            <p:ph idx="1"/>
          </p:nvPr>
        </p:nvSpPr>
        <p:spPr/>
        <p:txBody>
          <a:bodyPr>
            <a:normAutofit fontScale="62500" lnSpcReduction="20000"/>
          </a:bodyPr>
          <a:lstStyle/>
          <a:p>
            <a:pPr lvl="0"/>
            <a:r>
              <a:rPr lang="en-US" dirty="0"/>
              <a:t>Personalized instruction to support learning activities specific to each learner</a:t>
            </a:r>
          </a:p>
          <a:p>
            <a:pPr lvl="0"/>
            <a:r>
              <a:rPr lang="en-US" dirty="0"/>
              <a:t>Access to online courses &amp; virtual activities including field trips and science labs not available on campus</a:t>
            </a:r>
          </a:p>
          <a:p>
            <a:pPr lvl="0"/>
            <a:r>
              <a:rPr lang="en-US" dirty="0"/>
              <a:t>Collaboration with peers and experts locally and across the globe</a:t>
            </a:r>
          </a:p>
          <a:p>
            <a:pPr lvl="0"/>
            <a:r>
              <a:rPr lang="en-US" dirty="0"/>
              <a:t>Game and simulation experiences to support critical thinking and project based learning skills</a:t>
            </a:r>
          </a:p>
          <a:p>
            <a:pPr lvl="0"/>
            <a:r>
              <a:rPr lang="en-US" dirty="0"/>
              <a:t>Support for computer programming and coding opportunities</a:t>
            </a:r>
          </a:p>
          <a:p>
            <a:pPr lvl="0"/>
            <a:r>
              <a:rPr lang="en-US" dirty="0"/>
              <a:t>Easily adapted to address students’ learning differences and styles</a:t>
            </a:r>
          </a:p>
          <a:p>
            <a:pPr lvl="0"/>
            <a:r>
              <a:rPr lang="en-US" dirty="0"/>
              <a:t>Real-time assessments</a:t>
            </a:r>
          </a:p>
        </p:txBody>
      </p:sp>
    </p:spTree>
    <p:extLst>
      <p:ext uri="{BB962C8B-B14F-4D97-AF65-F5344CB8AC3E}">
        <p14:creationId xmlns:p14="http://schemas.microsoft.com/office/powerpoint/2010/main" val="35720082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2E110C-B894-4318-989B-438E4CFF24E2}"/>
              </a:ext>
            </a:extLst>
          </p:cNvPr>
          <p:cNvSpPr>
            <a:spLocks noGrp="1"/>
          </p:cNvSpPr>
          <p:nvPr>
            <p:ph type="title"/>
          </p:nvPr>
        </p:nvSpPr>
        <p:spPr/>
        <p:txBody>
          <a:bodyPr>
            <a:normAutofit/>
          </a:bodyPr>
          <a:lstStyle/>
          <a:p>
            <a:r>
              <a:rPr lang="en-US" dirty="0"/>
              <a:t>Reimagining Classrooms</a:t>
            </a:r>
          </a:p>
        </p:txBody>
      </p:sp>
      <p:pic>
        <p:nvPicPr>
          <p:cNvPr id="5" name="w6vVXmwYvgs">
            <a:hlinkClick r:id="" action="ppaction://media"/>
            <a:extLst>
              <a:ext uri="{FF2B5EF4-FFF2-40B4-BE49-F238E27FC236}">
                <a16:creationId xmlns="" xmlns:a16="http://schemas.microsoft.com/office/drawing/2014/main" id="{877E453D-4AB3-41A0-8681-3070756D62A3}"/>
              </a:ext>
            </a:extLst>
          </p:cNvPr>
          <p:cNvPicPr>
            <a:picLocks noGrp="1" noRot="1" noChangeAspect="1"/>
          </p:cNvPicPr>
          <p:nvPr>
            <p:ph idx="1"/>
            <a:videoFile r:link="rId1"/>
          </p:nvPr>
        </p:nvPicPr>
        <p:blipFill>
          <a:blip r:embed="rId4"/>
          <a:stretch>
            <a:fillRect/>
          </a:stretch>
        </p:blipFill>
        <p:spPr>
          <a:xfrm>
            <a:off x="2908300" y="1452563"/>
            <a:ext cx="4064000" cy="3048000"/>
          </a:xfrm>
          <a:prstGeom prst="rect">
            <a:avLst/>
          </a:prstGeom>
        </p:spPr>
      </p:pic>
    </p:spTree>
    <p:extLst>
      <p:ext uri="{BB962C8B-B14F-4D97-AF65-F5344CB8AC3E}">
        <p14:creationId xmlns:p14="http://schemas.microsoft.com/office/powerpoint/2010/main" val="690150260"/>
      </p:ext>
    </p:extLst>
  </p:cSld>
  <p:clrMapOvr>
    <a:masterClrMapping/>
  </p:clrMapOvr>
</p:sld>
</file>

<file path=ppt/theme/theme1.xml><?xml version="1.0" encoding="utf-8"?>
<a:theme xmlns:a="http://schemas.openxmlformats.org/drawingml/2006/main" name="Tranforming_Digital_Learning_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Tranforming_Digital_Learning_final</Template>
  <TotalTime>1917</TotalTime>
  <Words>944</Words>
  <Application>Microsoft Macintosh PowerPoint</Application>
  <PresentationFormat>On-screen Show (16:9)</PresentationFormat>
  <Paragraphs>135</Paragraphs>
  <Slides>19</Slides>
  <Notes>16</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Calibri</vt:lpstr>
      <vt:lpstr>Open Sans</vt:lpstr>
      <vt:lpstr>Arial</vt:lpstr>
      <vt:lpstr>Tranforming_Digital_Learning_final</vt:lpstr>
      <vt:lpstr>PowerPoint Presentation</vt:lpstr>
      <vt:lpstr>Session Overview</vt:lpstr>
      <vt:lpstr>Purpose of the Workshop</vt:lpstr>
      <vt:lpstr>Objectives</vt:lpstr>
      <vt:lpstr>Objectives</vt:lpstr>
      <vt:lpstr>I’m Here and I’m In</vt:lpstr>
      <vt:lpstr>Overview</vt:lpstr>
      <vt:lpstr>Active Uses of Technology</vt:lpstr>
      <vt:lpstr>Reimagining Classrooms</vt:lpstr>
      <vt:lpstr>Discussion Questions</vt:lpstr>
      <vt:lpstr>Exemplar Rapid Fire Presentations</vt:lpstr>
      <vt:lpstr>Transforming Digital Learning Activity</vt:lpstr>
      <vt:lpstr>Transforming Digital Learning Activity</vt:lpstr>
      <vt:lpstr>Transforming Digital Learning Activity</vt:lpstr>
      <vt:lpstr>Rapid Cycle Evaluation Coach</vt:lpstr>
      <vt:lpstr>Rapid Cycle Evaluation</vt:lpstr>
      <vt:lpstr>Reflection &amp; Wrap-Up</vt:lpstr>
      <vt:lpstr>Wrap Up</vt:lpstr>
      <vt:lpstr>Thank You!</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Immanuel</dc:creator>
  <cp:lastModifiedBy>Lauren Jenkins</cp:lastModifiedBy>
  <cp:revision>64</cp:revision>
  <dcterms:created xsi:type="dcterms:W3CDTF">2017-03-29T05:27:33Z</dcterms:created>
  <dcterms:modified xsi:type="dcterms:W3CDTF">2018-03-06T14:24:44Z</dcterms:modified>
</cp:coreProperties>
</file>