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4"/>
  </p:notesMasterIdLst>
  <p:sldIdLst>
    <p:sldId id="285" r:id="rId2"/>
    <p:sldId id="263" r:id="rId3"/>
    <p:sldId id="262" r:id="rId4"/>
    <p:sldId id="273" r:id="rId5"/>
    <p:sldId id="264" r:id="rId6"/>
    <p:sldId id="260" r:id="rId7"/>
    <p:sldId id="269" r:id="rId8"/>
    <p:sldId id="280" r:id="rId9"/>
    <p:sldId id="283" r:id="rId10"/>
    <p:sldId id="282" r:id="rId11"/>
    <p:sldId id="284" r:id="rId12"/>
    <p:sldId id="274"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autoAdjust="0"/>
    <p:restoredTop sz="93875" autoAdjust="0"/>
  </p:normalViewPr>
  <p:slideViewPr>
    <p:cSldViewPr snapToGrid="0" snapToObjects="1">
      <p:cViewPr>
        <p:scale>
          <a:sx n="84" d="100"/>
          <a:sy n="84" d="100"/>
        </p:scale>
        <p:origin x="2752" y="146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B012A-C9AA-47C8-B7B7-2CF78C13F013}"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FF8E72-47B2-452D-A02E-C58BE1110351}" type="slidenum">
              <a:rPr lang="en-US" smtClean="0"/>
              <a:t>‹#›</a:t>
            </a:fld>
            <a:endParaRPr lang="en-US"/>
          </a:p>
        </p:txBody>
      </p:sp>
    </p:spTree>
    <p:extLst>
      <p:ext uri="{BB962C8B-B14F-4D97-AF65-F5344CB8AC3E}">
        <p14:creationId xmlns:p14="http://schemas.microsoft.com/office/powerpoint/2010/main" val="1293379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goo.gl/FZHdCQ"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kajeet.net/engage-parents-richland-two" TargetMode="External"/><Relationship Id="rId4" Type="http://schemas.openxmlformats.org/officeDocument/2006/relationships/hyperlink" Target="http://www.batc.edu/stem" TargetMode="External"/><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kajeet.net/engage-parents-richland-two" TargetMode="External"/><Relationship Id="rId4" Type="http://schemas.openxmlformats.org/officeDocument/2006/relationships/hyperlink" Target="http://www.batc.edu/stem" TargetMode="External"/><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p>
        </p:txBody>
      </p:sp>
      <p:sp>
        <p:nvSpPr>
          <p:cNvPr id="4" name="Slide Number Placeholder 3"/>
          <p:cNvSpPr>
            <a:spLocks noGrp="1"/>
          </p:cNvSpPr>
          <p:nvPr>
            <p:ph type="sldNum" sz="quarter" idx="10"/>
          </p:nvPr>
        </p:nvSpPr>
        <p:spPr/>
        <p:txBody>
          <a:bodyPr/>
          <a:lstStyle/>
          <a:p>
            <a:fld id="{E7FF8E72-47B2-452D-A02E-C58BE1110351}" type="slidenum">
              <a:rPr lang="en-US" smtClean="0"/>
              <a:t>3</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Stakeholder toolkit, page 1-2.</a:t>
            </a:r>
          </a:p>
        </p:txBody>
      </p:sp>
      <p:sp>
        <p:nvSpPr>
          <p:cNvPr id="4" name="Slide Number Placeholder 3"/>
          <p:cNvSpPr>
            <a:spLocks noGrp="1"/>
          </p:cNvSpPr>
          <p:nvPr>
            <p:ph type="sldNum" sz="quarter" idx="10"/>
          </p:nvPr>
        </p:nvSpPr>
        <p:spPr/>
        <p:txBody>
          <a:bodyPr/>
          <a:lstStyle/>
          <a:p>
            <a:fld id="{E7FF8E72-47B2-452D-A02E-C58BE1110351}" type="slidenum">
              <a:rPr lang="en-US" smtClean="0"/>
              <a:t>4</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1-2.</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5</a:t>
            </a:fld>
            <a:endParaRPr lang="en-US"/>
          </a:p>
        </p:txBody>
      </p:sp>
    </p:spTree>
    <p:extLst>
      <p:ext uri="{BB962C8B-B14F-4D97-AF65-F5344CB8AC3E}">
        <p14:creationId xmlns:p14="http://schemas.microsoft.com/office/powerpoint/2010/main" val="58675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6</a:t>
            </a:fld>
            <a:endParaRPr lang="en-US"/>
          </a:p>
        </p:txBody>
      </p:sp>
    </p:spTree>
    <p:extLst>
      <p:ext uri="{BB962C8B-B14F-4D97-AF65-F5344CB8AC3E}">
        <p14:creationId xmlns:p14="http://schemas.microsoft.com/office/powerpoint/2010/main" val="110570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hlinkClick r:id="rId3"/>
              </a:rPr>
              <a:t>Attaining Broadband District-Wide</a:t>
            </a:r>
            <a:r>
              <a:rPr lang="en-US" sz="1200" kern="1200" dirty="0">
                <a:solidFill>
                  <a:schemeClr val="tx1"/>
                </a:solidFill>
                <a:effectLst/>
                <a:latin typeface="+mn-lt"/>
                <a:ea typeface="+mn-ea"/>
                <a:cs typeface="+mn-cs"/>
              </a:rPr>
              <a:t>, Howard-Winneshiek Community Schools, Cresco, IA</a:t>
            </a:r>
          </a:p>
          <a:p>
            <a:r>
              <a:rPr lang="en-US" sz="1200" kern="1200" dirty="0">
                <a:solidFill>
                  <a:schemeClr val="tx1"/>
                </a:solidFill>
                <a:effectLst/>
                <a:latin typeface="+mn-lt"/>
                <a:ea typeface="+mn-ea"/>
                <a:cs typeface="+mn-cs"/>
              </a:rPr>
              <a:t>Howard Winneshiek Community Superintendent John Carver discusses how to bring a rural district to a place of connectivity district-wide. </a:t>
            </a:r>
          </a:p>
          <a:p>
            <a:r>
              <a:rPr lang="en-US" dirty="0"/>
              <a:t>https://www.youtube.com/watch?v=4BpHXLQiQ1Q&amp;index=38&amp;list=PLhdwy3ASoEfku27IJ2HAKTJh-ACanSPsg</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7</a:t>
            </a:fld>
            <a:endParaRPr lang="en-US"/>
          </a:p>
        </p:txBody>
      </p:sp>
    </p:spTree>
    <p:extLst>
      <p:ext uri="{BB962C8B-B14F-4D97-AF65-F5344CB8AC3E}">
        <p14:creationId xmlns:p14="http://schemas.microsoft.com/office/powerpoint/2010/main" val="3800040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Richland District Two, South Carolina partnered with </a:t>
            </a:r>
            <a:r>
              <a:rPr lang="en-US" dirty="0" err="1"/>
              <a:t>Kajeet</a:t>
            </a:r>
            <a:r>
              <a:rPr lang="en-US" dirty="0"/>
              <a:t> to offer internet hot spot devices to families with filtered internet broadband. When providing the devices to the family, the district explained that it was not only for students to complete homework, but also for the entire household to use to access community resources. Learn more at </a:t>
            </a:r>
            <a:r>
              <a:rPr lang="en-US" u="sng" dirty="0">
                <a:hlinkClick r:id="rId3"/>
              </a:rPr>
              <a:t>http://www.kajeet.net/engage-parents-richland-two</a:t>
            </a:r>
            <a:r>
              <a:rPr lang="en-US" dirty="0"/>
              <a:t>. In Utah, the industry demand for robotics technicians locally is high. Local businesses approached the district to establish a robotics class where students learned to repair and program robots on a day-to-day basis. This initiative expanded to neighboring districts and the districts worked together to develop a robotics program and create degree opportunities for students. </a:t>
            </a:r>
            <a:r>
              <a:rPr lang="en-US" u="sng" dirty="0">
                <a:hlinkClick r:id="rId4"/>
              </a:rPr>
              <a:t>http://www.batc.edu/stem</a:t>
            </a:r>
            <a:r>
              <a:rPr lang="en-US" dirty="0"/>
              <a:t>.</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8</a:t>
            </a:fld>
            <a:endParaRPr lang="en-US"/>
          </a:p>
        </p:txBody>
      </p:sp>
    </p:spTree>
    <p:extLst>
      <p:ext uri="{BB962C8B-B14F-4D97-AF65-F5344CB8AC3E}">
        <p14:creationId xmlns:p14="http://schemas.microsoft.com/office/powerpoint/2010/main" val="1573665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Richland District Two, South Carolina partnered with </a:t>
            </a:r>
            <a:r>
              <a:rPr lang="en-US" dirty="0" err="1"/>
              <a:t>Kajeet</a:t>
            </a:r>
            <a:r>
              <a:rPr lang="en-US" dirty="0"/>
              <a:t> to offer internet hot spot devices to families with filtered internet broadband. When providing the devices to the family, the district explained that it was not only for students to complete homework, but also for the entire household to use to access community resources. Learn more at </a:t>
            </a:r>
            <a:r>
              <a:rPr lang="en-US" u="sng" dirty="0">
                <a:hlinkClick r:id="rId3"/>
              </a:rPr>
              <a:t>http://www.kajeet.net/engage-parents-richland-two</a:t>
            </a:r>
            <a:r>
              <a:rPr lang="en-US" dirty="0"/>
              <a:t>. In Utah, the industry demand for robotics technicians locally is high. Local businesses approached the district to establish a robotics class where students learned to repair and program robots on a day-to-day basis. This initiative expanded to neighboring districts and the districts worked together to develop a robotics program and create degree opportunities for students. </a:t>
            </a:r>
            <a:r>
              <a:rPr lang="en-US" u="sng" dirty="0">
                <a:hlinkClick r:id="rId4"/>
              </a:rPr>
              <a:t>http://www.batc.edu/stem</a:t>
            </a:r>
            <a:r>
              <a:rPr lang="en-US" dirty="0"/>
              <a:t>.</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10</a:t>
            </a:fld>
            <a:endParaRPr lang="en-US"/>
          </a:p>
        </p:txBody>
      </p:sp>
    </p:spTree>
    <p:extLst>
      <p:ext uri="{BB962C8B-B14F-4D97-AF65-F5344CB8AC3E}">
        <p14:creationId xmlns:p14="http://schemas.microsoft.com/office/powerpoint/2010/main" val="443238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2900642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991028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959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481488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4219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35579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97724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13502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71540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50632759"/>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www.fcc.gov/general/lifeline-program-low-income-consumer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rustedlearning.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www.ed.gov/ess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ech.ed.gov/files/2017/01/NETP17.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2.ed.gov/policy/elsec/leg/essa/essassaegrantguid10212016.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3.png"/><Relationship Id="rId1" Type="http://schemas.openxmlformats.org/officeDocument/2006/relationships/video" Target="https://www.youtube.com/embed/4BpHXLQiQ1Q?list=PLhdwy3ASoEfku27IJ2HAKTJh-ACanSPsg" TargetMode="Externa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s://tech.ed.gov/futureready/infrastructure/" TargetMode="External"/><Relationship Id="rId1" Type="http://schemas.openxmlformats.org/officeDocument/2006/relationships/slideLayout" Target="../slideLayouts/slideLayout2.xml"/><Relationship Id="rId2" Type="http://schemas.openxmlformats.org/officeDocument/2006/relationships/hyperlink" Target="NU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477000" y="3489960"/>
            <a:ext cx="2148840" cy="461665"/>
          </a:xfrm>
          <a:prstGeom prst="rect">
            <a:avLst/>
          </a:prstGeom>
          <a:noFill/>
        </p:spPr>
        <p:txBody>
          <a:bodyPr wrap="square" rtlCol="0">
            <a:spAutoFit/>
          </a:bodyPr>
          <a:lstStyle/>
          <a:p>
            <a:r>
              <a:rPr lang="en-US" sz="2400" b="1" dirty="0">
                <a:solidFill>
                  <a:srgbClr val="00A79D"/>
                </a:solidFill>
              </a:rPr>
              <a:t>CIO/CTOs</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994D54-DF9B-418A-AAC3-013BE286F700}"/>
              </a:ext>
            </a:extLst>
          </p:cNvPr>
          <p:cNvSpPr>
            <a:spLocks noGrp="1"/>
          </p:cNvSpPr>
          <p:nvPr>
            <p:ph type="title"/>
          </p:nvPr>
        </p:nvSpPr>
        <p:spPr/>
        <p:txBody>
          <a:bodyPr/>
          <a:lstStyle/>
          <a:p>
            <a:r>
              <a:rPr lang="en-US" dirty="0"/>
              <a:t>Homework Gap</a:t>
            </a:r>
          </a:p>
        </p:txBody>
      </p:sp>
      <p:sp>
        <p:nvSpPr>
          <p:cNvPr id="3" name="Content Placeholder 2">
            <a:extLst>
              <a:ext uri="{FF2B5EF4-FFF2-40B4-BE49-F238E27FC236}">
                <a16:creationId xmlns="" xmlns:a16="http://schemas.microsoft.com/office/drawing/2014/main" id="{0C1C8CB1-9D07-4C8F-A38C-4B7C310F0689}"/>
              </a:ext>
            </a:extLst>
          </p:cNvPr>
          <p:cNvSpPr>
            <a:spLocks noGrp="1"/>
          </p:cNvSpPr>
          <p:nvPr>
            <p:ph idx="1"/>
          </p:nvPr>
        </p:nvSpPr>
        <p:spPr/>
        <p:txBody>
          <a:bodyPr>
            <a:normAutofit fontScale="70000" lnSpcReduction="20000"/>
          </a:bodyPr>
          <a:lstStyle/>
          <a:p>
            <a:pPr marL="0" indent="0">
              <a:buNone/>
            </a:pPr>
            <a:r>
              <a:rPr lang="en-US" dirty="0">
                <a:solidFill>
                  <a:srgbClr val="00A79D"/>
                </a:solidFill>
              </a:rPr>
              <a:t>We know that some of our students are part of the homework gap. How can we ensure that all of our students have reliable access to digital tools and resources outside of school?</a:t>
            </a:r>
          </a:p>
          <a:p>
            <a:r>
              <a:rPr lang="en-US" dirty="0"/>
              <a:t>Partner with internet providers in the community to offer discounted service fees</a:t>
            </a:r>
          </a:p>
          <a:p>
            <a:r>
              <a:rPr lang="en-US" dirty="0"/>
              <a:t>Issue hot spots that students can take home</a:t>
            </a:r>
          </a:p>
          <a:p>
            <a:r>
              <a:rPr lang="en-US" dirty="0"/>
              <a:t>Adjust school library hours to offer more access. </a:t>
            </a:r>
          </a:p>
          <a:p>
            <a:r>
              <a:rPr lang="en-US" dirty="0"/>
              <a:t>Educate parents about the </a:t>
            </a:r>
            <a:r>
              <a:rPr lang="en-US" u="sng" dirty="0">
                <a:hlinkClick r:id="rId3"/>
              </a:rPr>
              <a:t>FCC Lifeline program</a:t>
            </a:r>
            <a:endParaRPr lang="en-US" u="sng" dirty="0"/>
          </a:p>
          <a:p>
            <a:pPr lvl="1"/>
            <a:r>
              <a:rPr lang="en-US" dirty="0"/>
              <a:t>Discounted internet service for low-income families</a:t>
            </a:r>
          </a:p>
        </p:txBody>
      </p:sp>
    </p:spTree>
    <p:extLst>
      <p:ext uri="{BB962C8B-B14F-4D97-AF65-F5344CB8AC3E}">
        <p14:creationId xmlns:p14="http://schemas.microsoft.com/office/powerpoint/2010/main" val="221381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DDC1B0-3335-47B6-9EBA-CCD37E7A630E}"/>
              </a:ext>
            </a:extLst>
          </p:cNvPr>
          <p:cNvSpPr>
            <a:spLocks noGrp="1"/>
          </p:cNvSpPr>
          <p:nvPr>
            <p:ph type="title"/>
          </p:nvPr>
        </p:nvSpPr>
        <p:spPr/>
        <p:txBody>
          <a:bodyPr/>
          <a:lstStyle/>
          <a:p>
            <a:r>
              <a:rPr lang="en-US" dirty="0"/>
              <a:t>Student Data Privacy</a:t>
            </a:r>
          </a:p>
        </p:txBody>
      </p:sp>
      <p:sp>
        <p:nvSpPr>
          <p:cNvPr id="3" name="Content Placeholder 2">
            <a:extLst>
              <a:ext uri="{FF2B5EF4-FFF2-40B4-BE49-F238E27FC236}">
                <a16:creationId xmlns="" xmlns:a16="http://schemas.microsoft.com/office/drawing/2014/main" id="{7BB3D381-F0A4-4C57-A876-610A79C2E958}"/>
              </a:ext>
            </a:extLst>
          </p:cNvPr>
          <p:cNvSpPr>
            <a:spLocks noGrp="1"/>
          </p:cNvSpPr>
          <p:nvPr>
            <p:ph idx="1"/>
          </p:nvPr>
        </p:nvSpPr>
        <p:spPr/>
        <p:txBody>
          <a:bodyPr>
            <a:normAutofit fontScale="55000" lnSpcReduction="20000"/>
          </a:bodyPr>
          <a:lstStyle/>
          <a:p>
            <a:pPr marL="0" indent="0">
              <a:buNone/>
            </a:pPr>
            <a:r>
              <a:rPr lang="en-US" dirty="0">
                <a:solidFill>
                  <a:srgbClr val="00A79D"/>
                </a:solidFill>
              </a:rPr>
              <a:t>How can our district improve our communication to staff and stakeholders about the importance of student data and how we safeguard the data?</a:t>
            </a:r>
          </a:p>
          <a:p>
            <a:pPr marL="0" indent="0">
              <a:buNone/>
            </a:pPr>
            <a:r>
              <a:rPr lang="en-US" dirty="0"/>
              <a:t> </a:t>
            </a:r>
          </a:p>
          <a:p>
            <a:pPr lvl="0"/>
            <a:r>
              <a:rPr lang="en-US" dirty="0"/>
              <a:t>How are you disseminating information about policies for accessing student data - who can access information, and what can be accessed?</a:t>
            </a:r>
          </a:p>
          <a:p>
            <a:pPr lvl="0"/>
            <a:r>
              <a:rPr lang="en-US" dirty="0"/>
              <a:t>How have you addressed student data privacy with your colleagues—chief academic officer, assessment officer, finance officer?</a:t>
            </a:r>
          </a:p>
          <a:p>
            <a:pPr marL="0" indent="0">
              <a:buNone/>
            </a:pPr>
            <a:endParaRPr lang="en-US" u="sng" dirty="0">
              <a:hlinkClick r:id="rId2"/>
            </a:endParaRPr>
          </a:p>
          <a:p>
            <a:pPr marL="0" indent="0">
              <a:buNone/>
            </a:pPr>
            <a:r>
              <a:rPr lang="en-US" u="sng" dirty="0">
                <a:hlinkClick r:id="rId2"/>
              </a:rPr>
              <a:t>Trusted Learning Environment (TLE)</a:t>
            </a:r>
            <a:r>
              <a:rPr lang="en-US" dirty="0"/>
              <a:t> seal is one way a school system can show their commitment to implementing practices and policies that protect student data privacy. This seal defines practices that districts should be undertaking around handling of student data</a:t>
            </a:r>
          </a:p>
        </p:txBody>
      </p:sp>
    </p:spTree>
    <p:extLst>
      <p:ext uri="{BB962C8B-B14F-4D97-AF65-F5344CB8AC3E}">
        <p14:creationId xmlns:p14="http://schemas.microsoft.com/office/powerpoint/2010/main" val="3392489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a:xfrm>
            <a:off x="825626" y="1341525"/>
            <a:ext cx="7492747" cy="3237857"/>
          </a:xfrm>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Learning in the Digital Age</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a:bodyPr>
          <a:lstStyle/>
          <a:p>
            <a:r>
              <a:rPr lang="en-US" sz="2400" dirty="0"/>
              <a:t>Technology is an essential component of learning today. </a:t>
            </a:r>
          </a:p>
          <a:p>
            <a:r>
              <a:rPr lang="en-US" sz="2400" dirty="0"/>
              <a:t>Students can </a:t>
            </a:r>
          </a:p>
          <a:p>
            <a:pPr lvl="1"/>
            <a:r>
              <a:rPr lang="en-US" sz="2400" dirty="0"/>
              <a:t>Create content</a:t>
            </a:r>
          </a:p>
          <a:p>
            <a:pPr lvl="1"/>
            <a:r>
              <a:rPr lang="en-US" sz="2400" dirty="0"/>
              <a:t>Interact with experts</a:t>
            </a:r>
          </a:p>
          <a:p>
            <a:pPr lvl="1"/>
            <a:r>
              <a:rPr lang="en-US" sz="2400" dirty="0"/>
              <a:t>Collaborate with peers</a:t>
            </a:r>
          </a:p>
          <a:p>
            <a:endParaRPr lang="en-US" dirty="0"/>
          </a:p>
          <a:p>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lnSpcReduction="10000"/>
          </a:bodyPr>
          <a:lstStyle/>
          <a:p>
            <a:r>
              <a:rPr lang="en-US" u="sng" dirty="0">
                <a:hlinkClick r:id="rId3"/>
              </a:rPr>
              <a:t>Every Student Succeeds Act (ESSA)</a:t>
            </a:r>
            <a:r>
              <a:rPr lang="en-US" dirty="0"/>
              <a:t> acknowledges technology’s role in revolutionizing learning </a:t>
            </a:r>
          </a:p>
          <a:p>
            <a:pPr lvl="1"/>
            <a:r>
              <a:rPr lang="en-US" dirty="0"/>
              <a:t>Includes definitions for digital learning and blended learning</a:t>
            </a:r>
          </a:p>
          <a:p>
            <a:pPr lvl="1"/>
            <a:r>
              <a:rPr lang="en-US" dirty="0"/>
              <a:t>References technology throughout the legislation</a:t>
            </a:r>
          </a:p>
        </p:txBody>
      </p:sp>
    </p:spTree>
    <p:extLst>
      <p:ext uri="{BB962C8B-B14F-4D97-AF65-F5344CB8AC3E}">
        <p14:creationId xmlns:p14="http://schemas.microsoft.com/office/powerpoint/2010/main" val="328035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a:bodyPr>
          <a:lstStyle/>
          <a:p>
            <a:r>
              <a:rPr lang="en-US" u="sng" dirty="0">
                <a:hlinkClick r:id="rId3"/>
              </a:rPr>
              <a:t>National Education Technology Plan (NETP)</a:t>
            </a:r>
            <a:r>
              <a:rPr lang="en-US" dirty="0"/>
              <a:t> calls for a “revolutionary transformation rather than evolutionary tinkering” </a:t>
            </a:r>
          </a:p>
          <a:p>
            <a:pPr lvl="1"/>
            <a:r>
              <a:rPr lang="en-US" dirty="0"/>
              <a:t>Provide engaging and powerful learning experiences by leveraging technology </a:t>
            </a:r>
          </a:p>
          <a:p>
            <a:endParaRPr lang="en-US" dirty="0"/>
          </a:p>
        </p:txBody>
      </p:sp>
    </p:spTree>
    <p:extLst>
      <p:ext uri="{BB962C8B-B14F-4D97-AF65-F5344CB8AC3E}">
        <p14:creationId xmlns:p14="http://schemas.microsoft.com/office/powerpoint/2010/main" val="328035897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53265D-8F0E-4073-AAC0-CAC6488B4CAA}"/>
              </a:ext>
            </a:extLst>
          </p:cNvPr>
          <p:cNvSpPr>
            <a:spLocks noGrp="1"/>
          </p:cNvSpPr>
          <p:nvPr>
            <p:ph type="title"/>
          </p:nvPr>
        </p:nvSpPr>
        <p:spPr/>
        <p:txBody>
          <a:bodyPr/>
          <a:lstStyle/>
          <a:p>
            <a:r>
              <a:rPr lang="en-US" dirty="0"/>
              <a:t>Federal Policy Guidance</a:t>
            </a:r>
          </a:p>
        </p:txBody>
      </p:sp>
      <p:sp>
        <p:nvSpPr>
          <p:cNvPr id="3" name="Content Placeholder 2">
            <a:extLst>
              <a:ext uri="{FF2B5EF4-FFF2-40B4-BE49-F238E27FC236}">
                <a16:creationId xmlns="" xmlns:a16="http://schemas.microsoft.com/office/drawing/2014/main" id="{19078325-B23B-405D-A108-AC0887FC581E}"/>
              </a:ext>
            </a:extLst>
          </p:cNvPr>
          <p:cNvSpPr>
            <a:spLocks noGrp="1"/>
          </p:cNvSpPr>
          <p:nvPr>
            <p:ph idx="1"/>
          </p:nvPr>
        </p:nvSpPr>
        <p:spPr>
          <a:xfrm>
            <a:off x="457200" y="1200150"/>
            <a:ext cx="8229600" cy="3707129"/>
          </a:xfrm>
        </p:spPr>
        <p:txBody>
          <a:bodyPr>
            <a:normAutofit fontScale="47500" lnSpcReduction="20000"/>
          </a:bodyPr>
          <a:lstStyle/>
          <a:p>
            <a:r>
              <a:rPr lang="en-US" sz="4500" dirty="0"/>
              <a:t>High-quality professional development to personalize learning and improve academic achievement</a:t>
            </a:r>
          </a:p>
          <a:p>
            <a:r>
              <a:rPr lang="en-US" sz="4500" dirty="0"/>
              <a:t>Build technological capacity and infrastructure</a:t>
            </a:r>
          </a:p>
          <a:p>
            <a:r>
              <a:rPr lang="en-US" sz="4500" dirty="0"/>
              <a:t>Innovative blended learning projects</a:t>
            </a:r>
          </a:p>
          <a:p>
            <a:r>
              <a:rPr lang="en-US" sz="4500" dirty="0"/>
              <a:t>Provide students in rural, remote, and underserved areas with the resources to benefit from high-quality digital learning opportunities</a:t>
            </a:r>
          </a:p>
          <a:p>
            <a:r>
              <a:rPr lang="en-US" sz="4500" dirty="0"/>
              <a:t>Deliver specialized or rigorous academic courses and curricula using technology, including digital learning </a:t>
            </a:r>
            <a:r>
              <a:rPr lang="en-US" sz="4500" dirty="0" smtClean="0"/>
              <a:t>technologies</a:t>
            </a:r>
            <a:endParaRPr lang="en-US" dirty="0"/>
          </a:p>
          <a:p>
            <a:pPr marL="0" indent="0">
              <a:buNone/>
            </a:pPr>
            <a:endParaRPr lang="en-US" i="1" u="sng" dirty="0">
              <a:hlinkClick r:id="rId3"/>
            </a:endParaRPr>
          </a:p>
          <a:p>
            <a:pPr marL="0" indent="0">
              <a:buNone/>
            </a:pPr>
            <a:r>
              <a:rPr lang="en-US" sz="2900" i="1" u="sng" dirty="0">
                <a:hlinkClick r:id="rId3"/>
              </a:rPr>
              <a:t>Non-Regulatory Guidance Student Support and Academic Enrichment Grants Overview of Activities LEAs May Consider</a:t>
            </a:r>
            <a:r>
              <a:rPr lang="en-US" sz="2900" i="1" u="sng" dirty="0"/>
              <a:t> </a:t>
            </a:r>
            <a:endParaRPr lang="en-US" dirty="0"/>
          </a:p>
        </p:txBody>
      </p:sp>
    </p:spTree>
    <p:extLst>
      <p:ext uri="{BB962C8B-B14F-4D97-AF65-F5344CB8AC3E}">
        <p14:creationId xmlns:p14="http://schemas.microsoft.com/office/powerpoint/2010/main" val="39037397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CIO/CTOs</a:t>
            </a:r>
          </a:p>
        </p:txBody>
      </p:sp>
      <p:sp>
        <p:nvSpPr>
          <p:cNvPr id="3" name="Content Placeholder 2"/>
          <p:cNvSpPr>
            <a:spLocks noGrp="1"/>
          </p:cNvSpPr>
          <p:nvPr>
            <p:ph idx="1"/>
          </p:nvPr>
        </p:nvSpPr>
        <p:spPr/>
        <p:txBody>
          <a:bodyPr>
            <a:normAutofit fontScale="85000" lnSpcReduction="20000"/>
          </a:bodyPr>
          <a:lstStyle/>
          <a:p>
            <a:r>
              <a:rPr lang="en-US" dirty="0"/>
              <a:t>Essential role in strategic planning and vision setting</a:t>
            </a:r>
          </a:p>
          <a:p>
            <a:r>
              <a:rPr lang="en-US" dirty="0"/>
              <a:t>Understanding teacher and student needs for instructional materials and devices</a:t>
            </a:r>
          </a:p>
          <a:p>
            <a:r>
              <a:rPr lang="en-US" dirty="0"/>
              <a:t>Determining internet and wireless access points</a:t>
            </a:r>
          </a:p>
          <a:p>
            <a:r>
              <a:rPr lang="en-US" dirty="0"/>
              <a:t>Identifying key systems for data collection and assessment</a:t>
            </a:r>
          </a:p>
          <a:p>
            <a:r>
              <a:rPr lang="en-US" dirty="0"/>
              <a:t>Budgeting for technology</a:t>
            </a:r>
          </a:p>
          <a:p>
            <a:endParaRPr lang="en-US" dirty="0"/>
          </a:p>
          <a:p>
            <a:endParaRPr lang="en-US" dirty="0"/>
          </a:p>
        </p:txBody>
      </p:sp>
    </p:spTree>
    <p:extLst>
      <p:ext uri="{BB962C8B-B14F-4D97-AF65-F5344CB8AC3E}">
        <p14:creationId xmlns:p14="http://schemas.microsoft.com/office/powerpoint/2010/main" val="2433664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69ECE3-37CC-4A54-BFFC-064FC86B4234}"/>
              </a:ext>
            </a:extLst>
          </p:cNvPr>
          <p:cNvSpPr>
            <a:spLocks noGrp="1"/>
          </p:cNvSpPr>
          <p:nvPr>
            <p:ph type="title"/>
          </p:nvPr>
        </p:nvSpPr>
        <p:spPr/>
        <p:txBody>
          <a:bodyPr>
            <a:normAutofit/>
          </a:bodyPr>
          <a:lstStyle/>
          <a:p>
            <a:r>
              <a:rPr lang="en-US" dirty="0"/>
              <a:t>Attaining Broadband District-Wide</a:t>
            </a:r>
          </a:p>
        </p:txBody>
      </p:sp>
      <p:sp>
        <p:nvSpPr>
          <p:cNvPr id="3" name="Content Placeholder 2">
            <a:extLst>
              <a:ext uri="{FF2B5EF4-FFF2-40B4-BE49-F238E27FC236}">
                <a16:creationId xmlns="" xmlns:a16="http://schemas.microsoft.com/office/drawing/2014/main" id="{C82A3B55-7CBA-4D96-BFB5-249AF9E62332}"/>
              </a:ext>
            </a:extLst>
          </p:cNvPr>
          <p:cNvSpPr>
            <a:spLocks noGrp="1"/>
          </p:cNvSpPr>
          <p:nvPr>
            <p:ph idx="1"/>
          </p:nvPr>
        </p:nvSpPr>
        <p:spPr/>
        <p:txBody>
          <a:bodyPr>
            <a:normAutofit/>
          </a:bodyPr>
          <a:lstStyle/>
          <a:p>
            <a:pPr marL="0" indent="0">
              <a:buNone/>
            </a:pPr>
            <a:endParaRPr lang="en-US" dirty="0"/>
          </a:p>
          <a:p>
            <a:endParaRPr lang="en-US" dirty="0"/>
          </a:p>
        </p:txBody>
      </p:sp>
      <p:pic>
        <p:nvPicPr>
          <p:cNvPr id="4" name="4BpHXLQiQ1Q">
            <a:hlinkClick r:id="" action="ppaction://media"/>
            <a:extLst>
              <a:ext uri="{FF2B5EF4-FFF2-40B4-BE49-F238E27FC236}">
                <a16:creationId xmlns="" xmlns:a16="http://schemas.microsoft.com/office/drawing/2014/main" id="{C9A7BAC6-1302-4C24-AB61-AD2414CC71D1}"/>
              </a:ext>
            </a:extLst>
          </p:cNvPr>
          <p:cNvPicPr>
            <a:picLocks noRot="1" noChangeAspect="1"/>
          </p:cNvPicPr>
          <p:nvPr>
            <a:videoFile r:link="rId1"/>
          </p:nvPr>
        </p:nvPicPr>
        <p:blipFill>
          <a:blip r:embed="rId4"/>
          <a:stretch>
            <a:fillRect/>
          </a:stretch>
        </p:blipFill>
        <p:spPr>
          <a:xfrm>
            <a:off x="3037840" y="1741253"/>
            <a:ext cx="3291840" cy="2468880"/>
          </a:xfrm>
          <a:prstGeom prst="rect">
            <a:avLst/>
          </a:prstGeom>
        </p:spPr>
      </p:pic>
    </p:spTree>
    <p:extLst>
      <p:ext uri="{BB962C8B-B14F-4D97-AF65-F5344CB8AC3E}">
        <p14:creationId xmlns:p14="http://schemas.microsoft.com/office/powerpoint/2010/main" val="571152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994D54-DF9B-418A-AAC3-013BE286F700}"/>
              </a:ext>
            </a:extLst>
          </p:cNvPr>
          <p:cNvSpPr>
            <a:spLocks noGrp="1"/>
          </p:cNvSpPr>
          <p:nvPr>
            <p:ph type="title"/>
          </p:nvPr>
        </p:nvSpPr>
        <p:spPr/>
        <p:txBody>
          <a:bodyPr/>
          <a:lstStyle/>
          <a:p>
            <a:r>
              <a:rPr lang="en-US" dirty="0"/>
              <a:t>Budget</a:t>
            </a:r>
          </a:p>
        </p:txBody>
      </p:sp>
      <p:sp>
        <p:nvSpPr>
          <p:cNvPr id="3" name="Content Placeholder 2">
            <a:extLst>
              <a:ext uri="{FF2B5EF4-FFF2-40B4-BE49-F238E27FC236}">
                <a16:creationId xmlns="" xmlns:a16="http://schemas.microsoft.com/office/drawing/2014/main" id="{0C1C8CB1-9D07-4C8F-A38C-4B7C310F0689}"/>
              </a:ext>
            </a:extLst>
          </p:cNvPr>
          <p:cNvSpPr>
            <a:spLocks noGrp="1"/>
          </p:cNvSpPr>
          <p:nvPr>
            <p:ph idx="1"/>
          </p:nvPr>
        </p:nvSpPr>
        <p:spPr/>
        <p:txBody>
          <a:bodyPr>
            <a:noAutofit/>
          </a:bodyPr>
          <a:lstStyle/>
          <a:p>
            <a:pPr marL="0" indent="0">
              <a:buNone/>
            </a:pPr>
            <a:r>
              <a:rPr lang="en-US" sz="2400" dirty="0">
                <a:solidFill>
                  <a:srgbClr val="00A79D"/>
                </a:solidFill>
              </a:rPr>
              <a:t>How are we going to pay for high-speed broadband, wireless access and devices?</a:t>
            </a:r>
          </a:p>
          <a:p>
            <a:r>
              <a:rPr lang="en-US" sz="2000" dirty="0"/>
              <a:t>Total Cost of Ownership </a:t>
            </a:r>
          </a:p>
          <a:p>
            <a:pPr lvl="1"/>
            <a:r>
              <a:rPr lang="en-US" sz="2000" dirty="0"/>
              <a:t>Financial estimate that includes metrics and processes</a:t>
            </a:r>
          </a:p>
          <a:p>
            <a:r>
              <a:rPr lang="en-US" sz="2000" dirty="0"/>
              <a:t>Transformative Budgeting</a:t>
            </a:r>
          </a:p>
          <a:p>
            <a:pPr lvl="1"/>
            <a:r>
              <a:rPr lang="en-US" sz="2000" dirty="0"/>
              <a:t>Model that accomplishes innovation within existing budgets</a:t>
            </a:r>
          </a:p>
        </p:txBody>
      </p:sp>
    </p:spTree>
    <p:extLst>
      <p:ext uri="{BB962C8B-B14F-4D97-AF65-F5344CB8AC3E}">
        <p14:creationId xmlns:p14="http://schemas.microsoft.com/office/powerpoint/2010/main" val="1552021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1A6C33-F81A-4297-8B02-571929510C42}"/>
              </a:ext>
            </a:extLst>
          </p:cNvPr>
          <p:cNvSpPr>
            <a:spLocks noGrp="1"/>
          </p:cNvSpPr>
          <p:nvPr>
            <p:ph type="title"/>
          </p:nvPr>
        </p:nvSpPr>
        <p:spPr/>
        <p:txBody>
          <a:bodyPr/>
          <a:lstStyle/>
          <a:p>
            <a:r>
              <a:rPr lang="en-US" dirty="0"/>
              <a:t>Connectivity</a:t>
            </a:r>
          </a:p>
        </p:txBody>
      </p:sp>
      <p:sp>
        <p:nvSpPr>
          <p:cNvPr id="3" name="Content Placeholder 2">
            <a:extLst>
              <a:ext uri="{FF2B5EF4-FFF2-40B4-BE49-F238E27FC236}">
                <a16:creationId xmlns="" xmlns:a16="http://schemas.microsoft.com/office/drawing/2014/main" id="{E4475F34-C5FE-4EFF-8BFF-A134E953EBD9}"/>
              </a:ext>
            </a:extLst>
          </p:cNvPr>
          <p:cNvSpPr>
            <a:spLocks noGrp="1"/>
          </p:cNvSpPr>
          <p:nvPr>
            <p:ph idx="1"/>
          </p:nvPr>
        </p:nvSpPr>
        <p:spPr/>
        <p:txBody>
          <a:bodyPr>
            <a:normAutofit fontScale="55000" lnSpcReduction="20000"/>
          </a:bodyPr>
          <a:lstStyle/>
          <a:p>
            <a:pPr marL="0" indent="0">
              <a:buNone/>
            </a:pPr>
            <a:r>
              <a:rPr lang="en-US" dirty="0">
                <a:solidFill>
                  <a:srgbClr val="00A79D"/>
                </a:solidFill>
              </a:rPr>
              <a:t>We are implementing a one-to-one initiative and using digital instructional materials. How do we ensure that our districts and schools have the necessary bandwidth to use digital resources?</a:t>
            </a:r>
          </a:p>
          <a:p>
            <a:pPr marL="0" indent="0">
              <a:buNone/>
            </a:pPr>
            <a:endParaRPr lang="en-US" u="sng" dirty="0">
              <a:hlinkClick r:id="rId2" invalidUrl="https://d.docs.live.net/852102addf870220/Documents/Revolutionize Learning/Final Drafts/: http:/www.setda.org/priorities/equity-of-access/broadband-imperativeii-2016/"/>
            </a:endParaRPr>
          </a:p>
          <a:p>
            <a:pPr marL="0" indent="0">
              <a:buNone/>
            </a:pPr>
            <a:r>
              <a:rPr lang="en-US" u="sng" dirty="0">
                <a:hlinkClick r:id="rId3" invalidUrl="https://d.docs.live.net/852102addf870220/Documents/Revolutionize Learning/Final Drafts/: http:/www.setda.org/priorities/equity-of-access/broadband-imperativeii-2016/"/>
              </a:rPr>
              <a:t>SETDA Recommended Capacity Targets for 2017-2018 and 2020</a:t>
            </a:r>
            <a:r>
              <a:rPr lang="en-US" dirty="0"/>
              <a:t>. </a:t>
            </a:r>
          </a:p>
          <a:p>
            <a:pPr marL="0" indent="0">
              <a:buNone/>
            </a:pPr>
            <a:endParaRPr lang="en-US" u="sng" dirty="0">
              <a:hlinkClick r:id="rId4"/>
            </a:endParaRPr>
          </a:p>
          <a:p>
            <a:pPr marL="0" indent="0">
              <a:buNone/>
            </a:pPr>
            <a:r>
              <a:rPr lang="en-US" u="sng" dirty="0">
                <a:hlinkClick r:id="rId4"/>
              </a:rPr>
              <a:t>Building Technology Infrastructure for Learning Guide</a:t>
            </a:r>
            <a:r>
              <a:rPr lang="en-US" dirty="0"/>
              <a:t>  </a:t>
            </a:r>
          </a:p>
          <a:p>
            <a:pPr lvl="0"/>
            <a:r>
              <a:rPr lang="en-US" dirty="0"/>
              <a:t>Understanding types of available connectivity	</a:t>
            </a:r>
          </a:p>
          <a:p>
            <a:pPr lvl="0"/>
            <a:r>
              <a:rPr lang="en-US" dirty="0"/>
              <a:t>Four paths for connecting districts and schools						</a:t>
            </a:r>
          </a:p>
          <a:p>
            <a:pPr lvl="0"/>
            <a:r>
              <a:rPr lang="en-US" dirty="0"/>
              <a:t>Cost drivers and funding sources to consider</a:t>
            </a:r>
          </a:p>
          <a:p>
            <a:pPr lvl="0"/>
            <a:r>
              <a:rPr lang="en-US" dirty="0"/>
              <a:t>Special considerations for rural areas</a:t>
            </a:r>
          </a:p>
          <a:p>
            <a:endParaRPr lang="en-US" dirty="0"/>
          </a:p>
        </p:txBody>
      </p:sp>
    </p:spTree>
    <p:extLst>
      <p:ext uri="{BB962C8B-B14F-4D97-AF65-F5344CB8AC3E}">
        <p14:creationId xmlns:p14="http://schemas.microsoft.com/office/powerpoint/2010/main" val="647806554"/>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995</TotalTime>
  <Words>804</Words>
  <Application>Microsoft Macintosh PowerPoint</Application>
  <PresentationFormat>On-screen Show (16:9)</PresentationFormat>
  <Paragraphs>78</Paragraphs>
  <Slides>12</Slides>
  <Notes>8</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Open Sans</vt:lpstr>
      <vt:lpstr>Arial</vt:lpstr>
      <vt:lpstr>Tranforming_Digital_Learning_final</vt:lpstr>
      <vt:lpstr>PowerPoint Presentation</vt:lpstr>
      <vt:lpstr>Learning in the Digital Age</vt:lpstr>
      <vt:lpstr>Federal Policy Shift</vt:lpstr>
      <vt:lpstr>Federal Policy Shift</vt:lpstr>
      <vt:lpstr>Federal Policy Guidance</vt:lpstr>
      <vt:lpstr>Role of CIO/CTOs</vt:lpstr>
      <vt:lpstr>Attaining Broadband District-Wide</vt:lpstr>
      <vt:lpstr>Budget</vt:lpstr>
      <vt:lpstr>Connectivity</vt:lpstr>
      <vt:lpstr>Homework Gap</vt:lpstr>
      <vt:lpstr>Student Data Privacy</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65</cp:revision>
  <dcterms:created xsi:type="dcterms:W3CDTF">2017-03-29T05:27:33Z</dcterms:created>
  <dcterms:modified xsi:type="dcterms:W3CDTF">2018-03-05T16:25:58Z</dcterms:modified>
</cp:coreProperties>
</file>