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3"/>
  </p:notesMasterIdLst>
  <p:sldIdLst>
    <p:sldId id="288" r:id="rId2"/>
    <p:sldId id="263" r:id="rId3"/>
    <p:sldId id="262" r:id="rId4"/>
    <p:sldId id="273" r:id="rId5"/>
    <p:sldId id="264" r:id="rId6"/>
    <p:sldId id="260" r:id="rId7"/>
    <p:sldId id="269" r:id="rId8"/>
    <p:sldId id="287" r:id="rId9"/>
    <p:sldId id="286" r:id="rId10"/>
    <p:sldId id="285" r:id="rId11"/>
    <p:sldId id="274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ann Angela" initials="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9D"/>
    <a:srgbClr val="4B4E53"/>
    <a:srgbClr val="E75200"/>
    <a:srgbClr val="2941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1" autoAdjust="0"/>
    <p:restoredTop sz="93900" autoAdjust="0"/>
  </p:normalViewPr>
  <p:slideViewPr>
    <p:cSldViewPr snapToGrid="0" snapToObjects="1">
      <p:cViewPr>
        <p:scale>
          <a:sx n="84" d="100"/>
          <a:sy n="84" d="100"/>
        </p:scale>
        <p:origin x="1640" y="17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9B012A-C9AA-47C8-B7B7-2CF78C13F013}" type="datetimeFigureOut">
              <a:rPr lang="en-US" smtClean="0"/>
              <a:t>3/8/18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FF8E72-47B2-452D-A02E-C58BE1110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379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Relationship Id="rId3" Type="http://schemas.openxmlformats.org/officeDocument/2006/relationships/hyperlink" Target="https://www.youtube.com/watch?v=kdKP9Tj6Rpc" TargetMode="Externa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Refer to Stakeholder toolkit, page 1-2.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97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Refer to Stakeholder toolkit, page 1-2.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58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2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Preparing Globally Competitive Graduates- CUE 2015 Super Symposium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S. Dallas Dance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Ph.D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superintendent of Baltimore County Public School District, presents Preparing Globally Competitive Graduates. He also discusses how access to technology promotes equity and student engagement. </a:t>
            </a:r>
            <a:r>
              <a:rPr 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https://www.youtube.com/watch?v=kdKP9Tj6Rpc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FF8E72-47B2-452D-A02E-C58BE11103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40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36BBDD-DBE1-48E2-A118-897C2AF1BC3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64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0632" y="1597819"/>
            <a:ext cx="7307568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7086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95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9"/>
            <a:ext cx="8229600" cy="6677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4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121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4555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069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485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67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37485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5467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85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88719"/>
            <a:ext cx="5486400" cy="235696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921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04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667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4052" y="1356765"/>
            <a:ext cx="7492747" cy="3237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533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rgbClr val="00A79D"/>
          </a:solidFill>
          <a:latin typeface="Open Sans"/>
          <a:ea typeface="+mj-ea"/>
          <a:cs typeface="Open San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3200" kern="1200">
          <a:solidFill>
            <a:srgbClr val="4B4E53"/>
          </a:solidFill>
          <a:latin typeface="Open Sans"/>
          <a:ea typeface="+mn-ea"/>
          <a:cs typeface="Open San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800" kern="1200">
          <a:solidFill>
            <a:srgbClr val="4B4E53"/>
          </a:solidFill>
          <a:latin typeface="Open Sans"/>
          <a:ea typeface="+mn-ea"/>
          <a:cs typeface="Open San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•"/>
        <a:defRPr sz="2400" kern="1200">
          <a:solidFill>
            <a:srgbClr val="4B4E53"/>
          </a:solidFill>
          <a:latin typeface="Open Sans"/>
          <a:ea typeface="+mn-ea"/>
          <a:cs typeface="Open San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–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A79D"/>
        </a:buClr>
        <a:buFont typeface="Arial"/>
        <a:buChar char="»"/>
        <a:defRPr sz="2000" kern="1200">
          <a:solidFill>
            <a:srgbClr val="4B4E53"/>
          </a:solidFill>
          <a:latin typeface="Open Sans"/>
          <a:ea typeface="+mn-ea"/>
          <a:cs typeface="Open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ed.gov/essa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ch.ed.gov/files/2017/01/NETP17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2.ed.gov/policy/elsec/leg/essa/essassaegrantguid10212016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image" Target="../media/image3.jpeg"/><Relationship Id="rId1" Type="http://schemas.openxmlformats.org/officeDocument/2006/relationships/video" Target="https://www.youtube.com/embed/kdKP9Tj6Rpc" TargetMode="Externa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kajeet.net/engage-parents-richland-tw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73040" y="3383280"/>
            <a:ext cx="3139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A79D"/>
                </a:solidFill>
              </a:rPr>
              <a:t>Business &amp; Community</a:t>
            </a:r>
          </a:p>
        </p:txBody>
      </p:sp>
    </p:spTree>
    <p:extLst>
      <p:ext uri="{BB962C8B-B14F-4D97-AF65-F5344CB8AC3E}">
        <p14:creationId xmlns:p14="http://schemas.microsoft.com/office/powerpoint/2010/main" val="159131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A552B7-863F-4036-B0C5-4A3D06B16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Gap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0B3BFD-C59D-4BF5-A151-F1D3439137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As a local business, how can I work with the district/school to encourage students to patron on our business to access free wireless for homework assignments?</a:t>
            </a:r>
          </a:p>
          <a:p>
            <a:r>
              <a:rPr lang="en-US" dirty="0"/>
              <a:t>Local restaurants can offer free Wi-Fi hot spots </a:t>
            </a:r>
          </a:p>
          <a:p>
            <a:r>
              <a:rPr lang="en-US" dirty="0"/>
              <a:t>Encourage students to patron their business without imposing a time limit </a:t>
            </a:r>
          </a:p>
          <a:p>
            <a:r>
              <a:rPr lang="en-US" dirty="0"/>
              <a:t>Regional and local libraries are another option for providing free internet access outside of school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023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95D83D-A388-4511-AFE7-14EA72247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id="{1184E95B-3488-4815-BA6E-A5AD4A0E12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Learn more at: </a:t>
            </a:r>
          </a:p>
          <a:p>
            <a:pPr marL="0" indent="0" algn="ctr">
              <a:buNone/>
            </a:pPr>
            <a:r>
              <a:rPr lang="en-US" dirty="0" smtClean="0"/>
              <a:t>Transforming Digital Learning: </a:t>
            </a:r>
            <a:r>
              <a:rPr lang="en-US" dirty="0"/>
              <a:t>Toolkit to Support Educators and Stakeholders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70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E4A464A-6E0C-46F8-87A8-E5F11B8EE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in the Digital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A683AC1-CFA2-4E6C-A24D-3C0D59E12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Technology is an essential component of learning today. </a:t>
            </a:r>
          </a:p>
          <a:p>
            <a:r>
              <a:rPr lang="en-US" sz="2800" dirty="0"/>
              <a:t>Students can </a:t>
            </a:r>
          </a:p>
          <a:p>
            <a:pPr lvl="1"/>
            <a:r>
              <a:rPr lang="en-US" dirty="0"/>
              <a:t>Create content</a:t>
            </a:r>
          </a:p>
          <a:p>
            <a:pPr lvl="1"/>
            <a:r>
              <a:rPr lang="en-US" dirty="0"/>
              <a:t>Interact with experts</a:t>
            </a:r>
          </a:p>
          <a:p>
            <a:pPr lvl="1"/>
            <a:r>
              <a:rPr lang="en-US" dirty="0"/>
              <a:t>Collaborate with peers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0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u="sng" dirty="0">
                <a:hlinkClick r:id="rId3"/>
              </a:rPr>
              <a:t>Every Student Succeeds Act (ESSA)</a:t>
            </a:r>
            <a:r>
              <a:rPr lang="en-US" sz="2400" dirty="0"/>
              <a:t> acknowledges technology’s role in revolutionizing learning </a:t>
            </a:r>
          </a:p>
          <a:p>
            <a:pPr lvl="1"/>
            <a:r>
              <a:rPr lang="en-US" sz="2400" dirty="0"/>
              <a:t>Includes definitions for digital learning and blended learning</a:t>
            </a:r>
          </a:p>
          <a:p>
            <a:pPr lvl="1"/>
            <a:r>
              <a:rPr lang="en-US" sz="2400" dirty="0"/>
              <a:t>References technology throughout the legislation</a:t>
            </a:r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A4A0CF-EDA5-468A-B683-7934C21EA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Shift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D166001-C2EA-46D5-8E5C-697CDE7E6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>
                <a:hlinkClick r:id="rId3"/>
              </a:rPr>
              <a:t>National Education Technology Plan (NETP)</a:t>
            </a:r>
            <a:r>
              <a:rPr lang="en-US" dirty="0"/>
              <a:t> calls for a “revolutionary transformation rather than evolutionary tinkering” </a:t>
            </a:r>
          </a:p>
          <a:p>
            <a:pPr lvl="1"/>
            <a:r>
              <a:rPr lang="en-US" dirty="0"/>
              <a:t>Provide engaging and powerful learning experiences by leveraging technology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589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53265D-8F0E-4073-AAC0-CAC6488B4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Policy Guidance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9078325-B23B-405D-A108-AC0887FC58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707129"/>
          </a:xfrm>
        </p:spPr>
        <p:txBody>
          <a:bodyPr>
            <a:normAutofit fontScale="47500" lnSpcReduction="20000"/>
          </a:bodyPr>
          <a:lstStyle/>
          <a:p>
            <a:r>
              <a:rPr lang="en-US" sz="4500" dirty="0"/>
              <a:t>High-quality professional development to personalize learning and improve academic achievement</a:t>
            </a:r>
          </a:p>
          <a:p>
            <a:r>
              <a:rPr lang="en-US" sz="4500" dirty="0"/>
              <a:t>Build technological capacity and infrastructure</a:t>
            </a:r>
          </a:p>
          <a:p>
            <a:r>
              <a:rPr lang="en-US" sz="4500" dirty="0"/>
              <a:t>Innovative blended learning projects</a:t>
            </a:r>
          </a:p>
          <a:p>
            <a:r>
              <a:rPr lang="en-US" sz="4500" dirty="0"/>
              <a:t>Provide students in rural, remote, and underserved areas with the resources to benefit from high-quality digital learning opportunities</a:t>
            </a:r>
          </a:p>
          <a:p>
            <a:r>
              <a:rPr lang="en-US" sz="4500" dirty="0"/>
              <a:t>Deliver specialized or rigorous academic courses and curricula using technology, including digital learning technologies</a:t>
            </a:r>
          </a:p>
          <a:p>
            <a:pPr marL="0" indent="0">
              <a:buNone/>
            </a:pPr>
            <a:endParaRPr lang="en-US" i="1" u="sng" dirty="0">
              <a:hlinkClick r:id="rId3"/>
            </a:endParaRPr>
          </a:p>
          <a:p>
            <a:pPr marL="0" indent="0">
              <a:buNone/>
            </a:pPr>
            <a:r>
              <a:rPr lang="en-US" sz="2900" i="1" u="sng" dirty="0">
                <a:hlinkClick r:id="rId3"/>
              </a:rPr>
              <a:t>Non-Regulatory Guidance Student Support and Academic Enrichment Grants Overview of Activities LEAs May Consider</a:t>
            </a:r>
            <a:r>
              <a:rPr lang="en-US" sz="2900" i="1" u="sn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73972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Role of Business &amp;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Current business and workforce requirements require the use of technology tools and resources </a:t>
            </a:r>
          </a:p>
          <a:p>
            <a:r>
              <a:rPr lang="en-US" dirty="0"/>
              <a:t>Partner with districts and schools to ensure students </a:t>
            </a:r>
          </a:p>
          <a:p>
            <a:pPr lvl="1"/>
            <a:r>
              <a:rPr lang="en-US" dirty="0"/>
              <a:t>Acquire the necessary workforce skills </a:t>
            </a:r>
          </a:p>
          <a:p>
            <a:pPr lvl="1"/>
            <a:r>
              <a:rPr lang="en-US" dirty="0"/>
              <a:t>Prepared for college and a career</a:t>
            </a:r>
          </a:p>
        </p:txBody>
      </p:sp>
    </p:spTree>
    <p:extLst>
      <p:ext uri="{BB962C8B-B14F-4D97-AF65-F5344CB8AC3E}">
        <p14:creationId xmlns:p14="http://schemas.microsoft.com/office/powerpoint/2010/main" val="24336649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69ECE3-37CC-4A54-BFFC-064FC86B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Preparing Globally Competitive Graduates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82A3B55-7CBA-4D96-BFB5-249AF9E62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4" name="kdKP9Tj6Rpc">
            <a:hlinkClick r:id="" action="ppaction://media"/>
            <a:extLst>
              <a:ext uri="{FF2B5EF4-FFF2-40B4-BE49-F238E27FC236}">
                <a16:creationId xmlns="" xmlns:a16="http://schemas.microsoft.com/office/drawing/2014/main" id="{6D713BDA-583A-46A3-9B90-E72CF765A7D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3083560" y="1596390"/>
            <a:ext cx="3291840" cy="2468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152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EE71B06-931E-4852-A37F-01D8470EC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Collaborative Leadership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BD18462-AADE-4E73-9C55-F71BEA9DB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As a local business owner, how can I work with local schools to help ensure that high school graduates have the workforce skills necessary for our industry?</a:t>
            </a:r>
          </a:p>
          <a:p>
            <a:r>
              <a:rPr lang="en-US" dirty="0"/>
              <a:t>Provide industry expertise</a:t>
            </a:r>
          </a:p>
          <a:p>
            <a:r>
              <a:rPr lang="en-US" dirty="0"/>
              <a:t>Articulate the needs of the community - career ready and responsible </a:t>
            </a:r>
            <a:r>
              <a:rPr lang="en-US"/>
              <a:t>digital </a:t>
            </a:r>
            <a:r>
              <a:rPr lang="en-US" smtClean="0"/>
              <a:t>citizens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Bridgerland</a:t>
            </a:r>
            <a:r>
              <a:rPr lang="en-US" dirty="0"/>
              <a:t> Technical College</a:t>
            </a:r>
          </a:p>
          <a:p>
            <a:pPr marL="0" indent="0">
              <a:buNone/>
            </a:pPr>
            <a:r>
              <a:rPr lang="en-US" dirty="0"/>
              <a:t>Partnered with local business for workplace skill development</a:t>
            </a:r>
          </a:p>
          <a:p>
            <a:pPr marL="0" indent="0">
              <a:buNone/>
            </a:pPr>
            <a:r>
              <a:rPr lang="en-US" dirty="0"/>
              <a:t>Established a robotics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21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0C32F9-46C3-40E2-B322-91931518F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Community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C499F0D-0C46-4AA1-8E82-514F0B0903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A79D"/>
                </a:solidFill>
              </a:rPr>
              <a:t>I’m interested in partnership with a local school. What types of community partnerships are available?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>
                <a:hlinkClick r:id="rId2"/>
              </a:rPr>
              <a:t>Richland District Two, South Carolina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Partnered with a local internet provider to offer internet hot spot devices to families with filtered internet broadband.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602348"/>
      </p:ext>
    </p:extLst>
  </p:cSld>
  <p:clrMapOvr>
    <a:masterClrMapping/>
  </p:clrMapOvr>
</p:sld>
</file>

<file path=ppt/theme/theme1.xml><?xml version="1.0" encoding="utf-8"?>
<a:theme xmlns:a="http://schemas.openxmlformats.org/drawingml/2006/main" name="Tranforming_Digital_Learning_fin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Tranforming_Digital_Learning_final</Template>
  <TotalTime>1021</TotalTime>
  <Words>408</Words>
  <Application>Microsoft Macintosh PowerPoint</Application>
  <PresentationFormat>On-screen Show (16:9)</PresentationFormat>
  <Paragraphs>61</Paragraphs>
  <Slides>11</Slides>
  <Notes>6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Open Sans</vt:lpstr>
      <vt:lpstr>Arial</vt:lpstr>
      <vt:lpstr>Tranforming_Digital_Learning_final</vt:lpstr>
      <vt:lpstr>PowerPoint Presentation</vt:lpstr>
      <vt:lpstr>Learning in the Digital Age</vt:lpstr>
      <vt:lpstr>Federal Policy Shift</vt:lpstr>
      <vt:lpstr>Federal Policy Shift</vt:lpstr>
      <vt:lpstr>Federal Policy Guidance</vt:lpstr>
      <vt:lpstr>Role of Business &amp; Community</vt:lpstr>
      <vt:lpstr>Preparing Globally Competitive Graduates</vt:lpstr>
      <vt:lpstr>Collaborative Leadership</vt:lpstr>
      <vt:lpstr>Community Partnerships</vt:lpstr>
      <vt:lpstr>Homework Gap</vt:lpstr>
      <vt:lpstr>Thank You!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Immanuel</dc:creator>
  <cp:lastModifiedBy>Lauren Jenkins</cp:lastModifiedBy>
  <cp:revision>64</cp:revision>
  <dcterms:created xsi:type="dcterms:W3CDTF">2017-03-29T05:27:33Z</dcterms:created>
  <dcterms:modified xsi:type="dcterms:W3CDTF">2018-03-08T18:21:50Z</dcterms:modified>
</cp:coreProperties>
</file>